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5"/>
  </p:notesMasterIdLst>
  <p:sldIdLst>
    <p:sldId id="315" r:id="rId2"/>
    <p:sldId id="316" r:id="rId3"/>
    <p:sldId id="317" r:id="rId4"/>
    <p:sldId id="410" r:id="rId5"/>
    <p:sldId id="412" r:id="rId6"/>
    <p:sldId id="411" r:id="rId7"/>
    <p:sldId id="393" r:id="rId8"/>
    <p:sldId id="395" r:id="rId9"/>
    <p:sldId id="396" r:id="rId10"/>
    <p:sldId id="403" r:id="rId11"/>
    <p:sldId id="397" r:id="rId12"/>
    <p:sldId id="398" r:id="rId13"/>
    <p:sldId id="409" r:id="rId14"/>
    <p:sldId id="399" r:id="rId15"/>
    <p:sldId id="400" r:id="rId16"/>
    <p:sldId id="401" r:id="rId17"/>
    <p:sldId id="265" r:id="rId18"/>
    <p:sldId id="297" r:id="rId19"/>
    <p:sldId id="306" r:id="rId20"/>
    <p:sldId id="258" r:id="rId21"/>
    <p:sldId id="307" r:id="rId22"/>
    <p:sldId id="260" r:id="rId23"/>
    <p:sldId id="261" r:id="rId24"/>
    <p:sldId id="298" r:id="rId25"/>
    <p:sldId id="309" r:id="rId26"/>
    <p:sldId id="321" r:id="rId27"/>
    <p:sldId id="408" r:id="rId28"/>
    <p:sldId id="299" r:id="rId29"/>
    <p:sldId id="303" r:id="rId30"/>
    <p:sldId id="302" r:id="rId31"/>
    <p:sldId id="304" r:id="rId32"/>
    <p:sldId id="320" r:id="rId33"/>
    <p:sldId id="413" r:id="rId34"/>
    <p:sldId id="328" r:id="rId35"/>
    <p:sldId id="329" r:id="rId36"/>
    <p:sldId id="330" r:id="rId37"/>
    <p:sldId id="331" r:id="rId38"/>
    <p:sldId id="308" r:id="rId39"/>
    <p:sldId id="326" r:id="rId40"/>
    <p:sldId id="323" r:id="rId41"/>
    <p:sldId id="324" r:id="rId42"/>
    <p:sldId id="325" r:id="rId43"/>
    <p:sldId id="322" r:id="rId44"/>
    <p:sldId id="357" r:id="rId45"/>
    <p:sldId id="337" r:id="rId46"/>
    <p:sldId id="406" r:id="rId47"/>
    <p:sldId id="355" r:id="rId48"/>
    <p:sldId id="311" r:id="rId49"/>
    <p:sldId id="312" r:id="rId50"/>
    <p:sldId id="313" r:id="rId51"/>
    <p:sldId id="314" r:id="rId52"/>
    <p:sldId id="404" r:id="rId53"/>
    <p:sldId id="296"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434" autoAdjust="0"/>
  </p:normalViewPr>
  <p:slideViewPr>
    <p:cSldViewPr>
      <p:cViewPr varScale="1">
        <p:scale>
          <a:sx n="63" d="100"/>
          <a:sy n="63" d="100"/>
        </p:scale>
        <p:origin x="-137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4C32E9-B788-4B08-9BF4-E5978A3EC5C2}" type="datetimeFigureOut">
              <a:rPr lang="en-US" smtClean="0"/>
              <a:pPr/>
              <a:t>11/2/2017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78844C-A13B-4A70-9BDA-1B1919666FEF}" type="slidenum">
              <a:rPr lang="en-US" smtClean="0"/>
              <a:pPr/>
              <a:t>‹#›</a:t>
            </a:fld>
            <a:endParaRPr lang="en-US"/>
          </a:p>
        </p:txBody>
      </p:sp>
    </p:spTree>
    <p:extLst>
      <p:ext uri="{BB962C8B-B14F-4D97-AF65-F5344CB8AC3E}">
        <p14:creationId xmlns:p14="http://schemas.microsoft.com/office/powerpoint/2010/main" xmlns="" val="681467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85CC3172-763D-46A8-9C67-49776B7A8BFF}" type="slidenum">
              <a:rPr lang="en-US" altLang="en-US" smtClean="0"/>
              <a:pPr/>
              <a:t>3</a:t>
            </a:fld>
            <a:endParaRPr lang="en-US" altLang="en-US" smtClean="0"/>
          </a:p>
        </p:txBody>
      </p:sp>
    </p:spTree>
    <p:extLst>
      <p:ext uri="{BB962C8B-B14F-4D97-AF65-F5344CB8AC3E}">
        <p14:creationId xmlns:p14="http://schemas.microsoft.com/office/powerpoint/2010/main" xmlns="" val="2021493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A44A4E-4E4A-4385-91DA-E8021DC58F55}" type="slidenum">
              <a:rPr lang="en-US" smtClean="0"/>
              <a:pPr/>
              <a:t>28</a:t>
            </a:fld>
            <a:endParaRPr lang="en-US" dirty="0"/>
          </a:p>
        </p:txBody>
      </p:sp>
    </p:spTree>
    <p:extLst>
      <p:ext uri="{BB962C8B-B14F-4D97-AF65-F5344CB8AC3E}">
        <p14:creationId xmlns:p14="http://schemas.microsoft.com/office/powerpoint/2010/main" xmlns="" val="3818052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eaLnBrk="1" hangingPunct="1"/>
            <a:r>
              <a:rPr lang="en-US" altLang="en-US" dirty="0" smtClean="0"/>
              <a:t>Current knowledge and promising new data on NAFLD pathogenesis. We show a modified two-hit hypothesis, also suggesting that in a context of genetic predisposition a direct evolution from normal liver to NASH is possible. IR (via increased FFA influx, increased de novo </a:t>
            </a:r>
            <a:r>
              <a:rPr lang="en-US" altLang="en-US" dirty="0" err="1" smtClean="0"/>
              <a:t>lipogenesis</a:t>
            </a:r>
            <a:r>
              <a:rPr lang="en-US" altLang="en-US" dirty="0" smtClean="0"/>
              <a:t>, oxidative stress induction and stellate cell </a:t>
            </a:r>
            <a:r>
              <a:rPr lang="en-US" altLang="en-US" dirty="0" err="1" smtClean="0"/>
              <a:t>activaction</a:t>
            </a:r>
            <a:r>
              <a:rPr lang="en-US" altLang="en-US" dirty="0" smtClean="0"/>
              <a:t>),  obesity (via FFA release and </a:t>
            </a:r>
            <a:r>
              <a:rPr lang="en-US" altLang="en-US" dirty="0" err="1" smtClean="0"/>
              <a:t>adipokine</a:t>
            </a:r>
            <a:r>
              <a:rPr lang="en-US" altLang="en-US" dirty="0" smtClean="0"/>
              <a:t>/cytokines production) and </a:t>
            </a:r>
            <a:r>
              <a:rPr lang="en-US" altLang="en-US" dirty="0" err="1" smtClean="0"/>
              <a:t>adipokine</a:t>
            </a:r>
            <a:r>
              <a:rPr lang="en-US" altLang="en-US" dirty="0" smtClean="0"/>
              <a:t>/cytokine networks (via insulin signaling interference and inflammatory response stimulation) can induce both liver fat accumulation and NASH progression. Oxidative stress, endotoxins and apoptosis further amplify liver injury and NASH progression. The endocannabinoid system, RBP4, DHEA, vitamin D, the RAS system, TLR and serotonin could perhaps be identified as new molecular mediators able to influence steatosis occurrence and NASH</a:t>
            </a:r>
            <a:r>
              <a:rPr lang="en-US" altLang="en-US" baseline="0" dirty="0" smtClean="0"/>
              <a:t> </a:t>
            </a:r>
            <a:r>
              <a:rPr lang="en-US" altLang="en-US" dirty="0" smtClean="0"/>
              <a:t>development (dashed lines).  with environmental factors, plays</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defRPr>
            </a:lvl9pPr>
          </a:lstStyle>
          <a:p>
            <a:pPr algn="l" rtl="0">
              <a:spcBef>
                <a:spcPct val="0"/>
              </a:spcBef>
            </a:pPr>
            <a:fld id="{EF8029B7-0FE3-4D53-BB7A-8CA1753526F0}" type="slidenum">
              <a:rPr lang="en-US" altLang="en-US">
                <a:latin typeface="Arial" panose="020B0604020202020204" pitchFamily="34" charset="0"/>
              </a:rPr>
              <a:pPr algn="l" rtl="0">
                <a:spcBef>
                  <a:spcPct val="0"/>
                </a:spcBef>
              </a:pPr>
              <a:t>29</a:t>
            </a:fld>
            <a:endParaRPr lang="en-US" altLang="en-US">
              <a:latin typeface="Arial" panose="020B0604020202020204" pitchFamily="34" charset="0"/>
            </a:endParaRPr>
          </a:p>
        </p:txBody>
      </p:sp>
    </p:spTree>
    <p:extLst>
      <p:ext uri="{BB962C8B-B14F-4D97-AF65-F5344CB8AC3E}">
        <p14:creationId xmlns:p14="http://schemas.microsoft.com/office/powerpoint/2010/main" xmlns="" val="1178047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b="1" dirty="0" smtClean="0"/>
              <a:t>Possible role of adipose tissue insulin resistance and </a:t>
            </a:r>
            <a:r>
              <a:rPr lang="en-US" altLang="en-US" b="1" dirty="0" err="1" smtClean="0"/>
              <a:t>lipotoxicity</a:t>
            </a:r>
            <a:r>
              <a:rPr lang="en-US" altLang="en-US" b="1" dirty="0" smtClean="0"/>
              <a:t> in the progression from NAFLD and NASH</a:t>
            </a:r>
            <a:r>
              <a:rPr lang="en-US" altLang="en-US" dirty="0" smtClean="0"/>
              <a:t>. (1) In the setting of obesity or T2DM, increased rates of lipolysis and plasma FFA, combined with </a:t>
            </a:r>
            <a:r>
              <a:rPr lang="en-US" altLang="en-US" dirty="0" err="1" smtClean="0"/>
              <a:t>hyperinsulinemia</a:t>
            </a:r>
            <a:r>
              <a:rPr lang="en-US" altLang="en-US" dirty="0" smtClean="0"/>
              <a:t> and hyperglycemia, stimulate excessive hepatic TG synthesis. (2) Steatosis in turn may (</a:t>
            </a:r>
            <a:r>
              <a:rPr lang="en-US" altLang="en-US" dirty="0" err="1" smtClean="0"/>
              <a:t>i</a:t>
            </a:r>
            <a:r>
              <a:rPr lang="en-US" altLang="en-US" dirty="0" smtClean="0"/>
              <a:t>) exacerbate hepatic insulin resistance, (ii)  stimulate VLDL secretion, and (iii) increase mitochondrial beta-oxidation. If a new steady state is achieved, only benign steatosis takes place. (3) If mitochondrial function cannot adapt to the increased FFA flux and respiratory oxidation collapses, lipid-derived toxic metabolites activate inflammatory pathways and hepatocyte </a:t>
            </a:r>
            <a:r>
              <a:rPr lang="en-US" altLang="en-US" dirty="0" err="1" smtClean="0"/>
              <a:t>lipotoxicity</a:t>
            </a:r>
            <a:r>
              <a:rPr lang="en-US" altLang="en-US" dirty="0" smtClean="0"/>
              <a:t> leading to</a:t>
            </a:r>
            <a:r>
              <a:rPr lang="en-US" altLang="en-US" baseline="0" dirty="0" smtClean="0"/>
              <a:t> </a:t>
            </a:r>
            <a:r>
              <a:rPr lang="en-US" altLang="en-US" dirty="0" smtClean="0"/>
              <a:t>Endoplasmic reticulum stress and the unfolded protein response also participate in the pathogenesis of NASH. (4) The cross-talk between hepatocytes, macrophages, and hepatic stellate cells (HSC) determines the degree of the </a:t>
            </a:r>
            <a:r>
              <a:rPr lang="en-US" altLang="en-US" dirty="0" err="1" smtClean="0"/>
              <a:t>fibrogenic</a:t>
            </a:r>
            <a:r>
              <a:rPr lang="en-US" altLang="en-US" dirty="0" smtClean="0"/>
              <a:t> response and potential progression to cirrhosis. (From </a:t>
            </a:r>
            <a:r>
              <a:rPr lang="en-US" altLang="en-US" dirty="0" err="1" smtClean="0"/>
              <a:t>Cusi</a:t>
            </a:r>
            <a:r>
              <a:rPr lang="en-US" altLang="en-US" dirty="0" smtClean="0"/>
              <a:t> K. Non-alcoholic fatty liver disease in type 2 diabetes mellitus. </a:t>
            </a:r>
            <a:r>
              <a:rPr lang="en-US" altLang="en-US" dirty="0" err="1" smtClean="0"/>
              <a:t>Curr</a:t>
            </a:r>
            <a:r>
              <a:rPr lang="en-US" altLang="en-US" dirty="0" smtClean="0"/>
              <a:t> </a:t>
            </a:r>
            <a:r>
              <a:rPr lang="en-US" altLang="en-US" dirty="0" err="1" smtClean="0"/>
              <a:t>Opin</a:t>
            </a:r>
            <a:r>
              <a:rPr lang="en-US" altLang="en-US" dirty="0" smtClean="0"/>
              <a:t> </a:t>
            </a:r>
            <a:r>
              <a:rPr lang="en-US" altLang="en-US" dirty="0" err="1" smtClean="0"/>
              <a:t>Endocrinol</a:t>
            </a:r>
            <a:r>
              <a:rPr lang="en-US" altLang="en-US" dirty="0" smtClean="0"/>
              <a:t> Diabetes </a:t>
            </a:r>
            <a:r>
              <a:rPr lang="en-US" altLang="en-US" dirty="0" err="1" smtClean="0"/>
              <a:t>Obes</a:t>
            </a:r>
            <a:r>
              <a:rPr lang="en-US" altLang="en-US" dirty="0" smtClean="0"/>
              <a:t> 2009;16:141–9; with permission.</a:t>
            </a:r>
          </a:p>
          <a:p>
            <a:pPr eaLnBrk="1" hangingPunct="1"/>
            <a:r>
              <a:rPr lang="en-US" dirty="0" smtClean="0"/>
              <a:t>Oxidative stress is thought to be obligatory. Along with lysosomal </a:t>
            </a:r>
            <a:r>
              <a:rPr lang="en-US" dirty="0" err="1" smtClean="0"/>
              <a:t>cathepsin</a:t>
            </a:r>
            <a:r>
              <a:rPr lang="en-US" dirty="0" smtClean="0"/>
              <a:t> release, mitochondrial dysfunction, endoplasmic reticulum stress, and apoptosis, it leads to further inflammation, and stimulation of transforming growth factor (TGF)-beta and activation of hepatic stellate cells with collagen deposition within the hepatic sinusoids become apparent.</a:t>
            </a:r>
            <a:r>
              <a:rPr lang="en-US" baseline="30000" dirty="0" smtClean="0"/>
              <a:t>[14] </a:t>
            </a:r>
            <a:r>
              <a:rPr lang="en-US" dirty="0" smtClean="0"/>
              <a:t>Furthermore, the ability of the liver to repair and recover from injury appears variable and may impact the rate of progression, as well as the severity of liver disease.</a:t>
            </a:r>
            <a:r>
              <a:rPr lang="en-US" baseline="30000" dirty="0" smtClean="0"/>
              <a:t>[15] </a:t>
            </a:r>
            <a:endParaRPr lang="en-US"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defRPr>
            </a:lvl9pPr>
          </a:lstStyle>
          <a:p>
            <a:pPr algn="l" rtl="0">
              <a:spcBef>
                <a:spcPct val="0"/>
              </a:spcBef>
            </a:pPr>
            <a:fld id="{C74A9315-71B0-4445-A0FC-EB46FC558FDB}" type="slidenum">
              <a:rPr lang="en-US" altLang="en-US">
                <a:latin typeface="Arial" panose="020B0604020202020204" pitchFamily="34" charset="0"/>
              </a:rPr>
              <a:pPr algn="l" rtl="0">
                <a:spcBef>
                  <a:spcPct val="0"/>
                </a:spcBef>
              </a:pPr>
              <a:t>30</a:t>
            </a:fld>
            <a:endParaRPr lang="en-US" altLang="en-US">
              <a:latin typeface="Arial" panose="020B0604020202020204" pitchFamily="34" charset="0"/>
            </a:endParaRPr>
          </a:p>
        </p:txBody>
      </p:sp>
    </p:spTree>
    <p:extLst>
      <p:ext uri="{BB962C8B-B14F-4D97-AF65-F5344CB8AC3E}">
        <p14:creationId xmlns:p14="http://schemas.microsoft.com/office/powerpoint/2010/main" xmlns="" val="2820231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10FA572-B603-444C-AD2E-D0843046A4FA}" type="slidenum">
              <a:rPr lang="en-US" altLang="en-US">
                <a:latin typeface="Arial" panose="020B0604020202020204" pitchFamily="34" charset="0"/>
              </a:rPr>
              <a:pPr/>
              <a:t>32</a:t>
            </a:fld>
            <a:endParaRPr lang="en-US" altLang="en-US">
              <a:latin typeface="Arial" panose="020B0604020202020204" pitchFamily="34"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Liver is divided histologically into lobules. The center of the lobule is the central vein. At the periphery of the lobule are portal triads. Functionally, the liver can be divided into three zones, based upon oxygen supply. Zone 1 encircles the portal tracts where the oxygenated blood from hepatic arteries enters. Zone 3 is located around central veins, where oxygenation is poor. Zone 2 is located in between. </a:t>
            </a:r>
          </a:p>
        </p:txBody>
      </p:sp>
    </p:spTree>
    <p:extLst>
      <p:ext uri="{BB962C8B-B14F-4D97-AF65-F5344CB8AC3E}">
        <p14:creationId xmlns:p14="http://schemas.microsoft.com/office/powerpoint/2010/main" xmlns="" val="307562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F3FD295-9F67-489A-AE12-262E50E7087B}" type="slidenum">
              <a:rPr lang="en-US" altLang="en-US">
                <a:latin typeface="Arial" panose="020B0604020202020204" pitchFamily="34" charset="0"/>
              </a:rPr>
              <a:pPr/>
              <a:t>38</a:t>
            </a:fld>
            <a:endParaRPr lang="en-US" altLang="en-US">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pPr>
            <a:r>
              <a:rPr lang="en-US" altLang="en-US" dirty="0" smtClean="0">
                <a:latin typeface="Arial" panose="020B0604020202020204" pitchFamily="34" charset="0"/>
              </a:rPr>
              <a:t>There are reports of this event particularly in the setting of rapid weight loss following bariatric surgery most frequently after </a:t>
            </a:r>
            <a:r>
              <a:rPr lang="en-US" altLang="en-US" dirty="0" err="1" smtClean="0">
                <a:latin typeface="Arial" panose="020B0604020202020204" pitchFamily="34" charset="0"/>
              </a:rPr>
              <a:t>jejunoileal</a:t>
            </a:r>
            <a:r>
              <a:rPr lang="en-US" altLang="en-US" dirty="0" smtClean="0">
                <a:latin typeface="Arial" panose="020B0604020202020204" pitchFamily="34" charset="0"/>
              </a:rPr>
              <a:t> bypass and only rarely after proximal gastric bypass or vertical banded </a:t>
            </a:r>
            <a:r>
              <a:rPr lang="en-US" altLang="en-US" dirty="0" err="1" smtClean="0">
                <a:latin typeface="Arial" panose="020B0604020202020204" pitchFamily="34" charset="0"/>
              </a:rPr>
              <a:t>gastplasty</a:t>
            </a:r>
            <a:r>
              <a:rPr lang="en-US" altLang="en-US" dirty="0" smtClean="0">
                <a:latin typeface="Arial" panose="020B0604020202020204" pitchFamily="34" charset="0"/>
              </a:rPr>
              <a:t>. </a:t>
            </a:r>
          </a:p>
          <a:p>
            <a:pPr eaLnBrk="1" hangingPunct="1">
              <a:lnSpc>
                <a:spcPct val="90000"/>
              </a:lnSpc>
            </a:pPr>
            <a:r>
              <a:rPr lang="en-US" altLang="en-US" dirty="0" smtClean="0">
                <a:latin typeface="Arial" panose="020B0604020202020204" pitchFamily="34" charset="0"/>
              </a:rPr>
              <a:t>About 20% of patients with NASH develop increasing fibrosis and develop eventually cirrhosis. Following cirrhosis the hepatic steatosis and the other features of NASH may disappear leading to the presentation of cryptogenic cirrhosis. (7-14% of all patients referred for liver transplantation have cryptogenic cirrhosis)</a:t>
            </a:r>
          </a:p>
          <a:p>
            <a:pPr eaLnBrk="1" hangingPunct="1">
              <a:lnSpc>
                <a:spcPct val="90000"/>
              </a:lnSpc>
            </a:pPr>
            <a:r>
              <a:rPr lang="en-US" altLang="en-US" dirty="0" smtClean="0">
                <a:latin typeface="Arial" panose="020B0604020202020204" pitchFamily="34" charset="0"/>
              </a:rPr>
              <a:t>Once cirrhosis develops 4% annual rate of decompensation is noted.</a:t>
            </a:r>
          </a:p>
          <a:p>
            <a:pPr eaLnBrk="1" hangingPunct="1">
              <a:lnSpc>
                <a:spcPct val="90000"/>
              </a:lnSpc>
            </a:pPr>
            <a:r>
              <a:rPr lang="en-US" altLang="en-US" dirty="0" smtClean="0">
                <a:latin typeface="Arial" panose="020B0604020202020204" pitchFamily="34" charset="0"/>
              </a:rPr>
              <a:t>Since most of the studies are cross sectional natural history of NAFL is not well described. It is debated that whether steatosis progresses to steatohepatitis . There are reports of this event particularly in the setting of rapid weight loss following bariatric surgery most frequently after </a:t>
            </a:r>
            <a:r>
              <a:rPr lang="en-US" altLang="en-US" dirty="0" err="1" smtClean="0">
                <a:latin typeface="Arial" panose="020B0604020202020204" pitchFamily="34" charset="0"/>
              </a:rPr>
              <a:t>jejunoileal</a:t>
            </a:r>
            <a:r>
              <a:rPr lang="en-US" altLang="en-US" dirty="0" smtClean="0">
                <a:latin typeface="Arial" panose="020B0604020202020204" pitchFamily="34" charset="0"/>
              </a:rPr>
              <a:t> bypass and only rarely after proximal gastric bypass or vertical banded </a:t>
            </a:r>
            <a:r>
              <a:rPr lang="en-US" altLang="en-US" dirty="0" err="1" smtClean="0">
                <a:latin typeface="Arial" panose="020B0604020202020204" pitchFamily="34" charset="0"/>
              </a:rPr>
              <a:t>gastroplasty</a:t>
            </a:r>
            <a:r>
              <a:rPr lang="en-US" altLang="en-US" dirty="0" smtClean="0">
                <a:latin typeface="Arial" panose="020B0604020202020204" pitchFamily="34" charset="0"/>
              </a:rPr>
              <a:t>. </a:t>
            </a:r>
          </a:p>
          <a:p>
            <a:pPr eaLnBrk="1" hangingPunct="1">
              <a:lnSpc>
                <a:spcPct val="90000"/>
              </a:lnSpc>
            </a:pPr>
            <a:r>
              <a:rPr lang="en-US" altLang="en-US" dirty="0" smtClean="0">
                <a:latin typeface="Arial" panose="020B0604020202020204" pitchFamily="34" charset="0"/>
              </a:rPr>
              <a:t>NASH + CIRRHOSIS = HIGHER RISK OF HCC</a:t>
            </a:r>
          </a:p>
          <a:p>
            <a:pPr eaLnBrk="1" hangingPunct="1">
              <a:lnSpc>
                <a:spcPct val="90000"/>
              </a:lnSpc>
            </a:pPr>
            <a:r>
              <a:rPr lang="en-US" altLang="en-US" dirty="0" smtClean="0">
                <a:latin typeface="Arial" panose="020B0604020202020204" pitchFamily="34" charset="0"/>
              </a:rPr>
              <a:t>10 year survival rate of 81.5% for pts with NAFLD with advanced fibrosis and cirrhosis… similar to pts with hepatitis C cirrhosis.</a:t>
            </a:r>
          </a:p>
          <a:p>
            <a:pPr eaLnBrk="1" hangingPunct="1">
              <a:lnSpc>
                <a:spcPct val="90000"/>
              </a:lnSpc>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xmlns="" val="1863950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defRPr>
            </a:lvl9pPr>
          </a:lstStyle>
          <a:p>
            <a:pPr algn="l" rtl="0">
              <a:spcBef>
                <a:spcPct val="0"/>
              </a:spcBef>
            </a:pPr>
            <a:fld id="{50B1D994-53C6-43BE-B802-E13E7607F155}" type="slidenum">
              <a:rPr lang="fa-IR" altLang="en-US" smtClean="0">
                <a:latin typeface="Arial" panose="020B0604020202020204" pitchFamily="34" charset="0"/>
              </a:rPr>
              <a:pPr algn="l" rtl="0">
                <a:spcBef>
                  <a:spcPct val="0"/>
                </a:spcBef>
              </a:pPr>
              <a:t>44</a:t>
            </a:fld>
            <a:endParaRPr lang="fa-IR" altLang="en-US" smtClean="0">
              <a:latin typeface="Arial" panose="020B0604020202020204" pitchFamily="34" charset="0"/>
            </a:endParaRPr>
          </a:p>
        </p:txBody>
      </p:sp>
    </p:spTree>
    <p:extLst>
      <p:ext uri="{BB962C8B-B14F-4D97-AF65-F5344CB8AC3E}">
        <p14:creationId xmlns:p14="http://schemas.microsoft.com/office/powerpoint/2010/main" xmlns="" val="1366558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A44A4E-4E4A-4385-91DA-E8021DC58F55}" type="slidenum">
              <a:rPr lang="en-US" smtClean="0"/>
              <a:pPr/>
              <a:t>45</a:t>
            </a:fld>
            <a:endParaRPr lang="en-US" dirty="0"/>
          </a:p>
        </p:txBody>
      </p:sp>
    </p:spTree>
    <p:extLst>
      <p:ext uri="{BB962C8B-B14F-4D97-AF65-F5344CB8AC3E}">
        <p14:creationId xmlns:p14="http://schemas.microsoft.com/office/powerpoint/2010/main" xmlns="" val="3872559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A44A4E-4E4A-4385-91DA-E8021DC58F55}" type="slidenum">
              <a:rPr lang="en-US" smtClean="0"/>
              <a:pPr/>
              <a:t>47</a:t>
            </a:fld>
            <a:endParaRPr lang="en-US" dirty="0"/>
          </a:p>
        </p:txBody>
      </p:sp>
    </p:spTree>
    <p:extLst>
      <p:ext uri="{BB962C8B-B14F-4D97-AF65-F5344CB8AC3E}">
        <p14:creationId xmlns:p14="http://schemas.microsoft.com/office/powerpoint/2010/main" xmlns="" val="2911970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ahoma" panose="020B0604030504040204" pitchFamily="34" charset="0"/>
              </a:defRPr>
            </a:lvl1pPr>
            <a:lvl2pPr marL="742950" indent="-285750">
              <a:spcBef>
                <a:spcPct val="30000"/>
              </a:spcBef>
              <a:defRPr sz="1200">
                <a:solidFill>
                  <a:schemeClr val="tx1"/>
                </a:solidFill>
                <a:latin typeface="Tahoma" panose="020B0604030504040204" pitchFamily="34" charset="0"/>
              </a:defRPr>
            </a:lvl2pPr>
            <a:lvl3pPr marL="1143000" indent="-228600">
              <a:spcBef>
                <a:spcPct val="30000"/>
              </a:spcBef>
              <a:defRPr sz="1200">
                <a:solidFill>
                  <a:schemeClr val="tx1"/>
                </a:solidFill>
                <a:latin typeface="Tahoma" panose="020B0604030504040204" pitchFamily="34" charset="0"/>
              </a:defRPr>
            </a:lvl3pPr>
            <a:lvl4pPr marL="1600200" indent="-228600">
              <a:spcBef>
                <a:spcPct val="30000"/>
              </a:spcBef>
              <a:defRPr sz="1200">
                <a:solidFill>
                  <a:schemeClr val="tx1"/>
                </a:solidFill>
                <a:latin typeface="Tahoma" panose="020B0604030504040204" pitchFamily="34" charset="0"/>
              </a:defRPr>
            </a:lvl4pPr>
            <a:lvl5pPr marL="2057400" indent="-22860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a:spcBef>
                <a:spcPct val="0"/>
              </a:spcBef>
            </a:pPr>
            <a:fld id="{4629D24C-55A9-4EEA-959B-CA735E275E1B}" type="slidenum">
              <a:rPr lang="en-GB" altLang="en-US"/>
              <a:pPr>
                <a:spcBef>
                  <a:spcPct val="0"/>
                </a:spcBef>
              </a:pPr>
              <a:t>9</a:t>
            </a:fld>
            <a:endParaRPr lang="en-GB"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ja-JP" smtClean="0"/>
              <a:t>two-thirds of people living in the USA are overweight, and of these, almost half are obese (BMI: ≥30 kg/m2). </a:t>
            </a:r>
            <a:endParaRPr lang="en-US" altLang="en-US" smtClean="0"/>
          </a:p>
        </p:txBody>
      </p:sp>
    </p:spTree>
    <p:extLst>
      <p:ext uri="{BB962C8B-B14F-4D97-AF65-F5344CB8AC3E}">
        <p14:creationId xmlns:p14="http://schemas.microsoft.com/office/powerpoint/2010/main" xmlns="" val="3285094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ahoma" panose="020B0604030504040204" pitchFamily="34" charset="0"/>
              </a:defRPr>
            </a:lvl1pPr>
            <a:lvl2pPr marL="742950" indent="-285750">
              <a:spcBef>
                <a:spcPct val="30000"/>
              </a:spcBef>
              <a:defRPr sz="1200">
                <a:solidFill>
                  <a:schemeClr val="tx1"/>
                </a:solidFill>
                <a:latin typeface="Tahoma" panose="020B0604030504040204" pitchFamily="34" charset="0"/>
              </a:defRPr>
            </a:lvl2pPr>
            <a:lvl3pPr marL="1143000" indent="-228600">
              <a:spcBef>
                <a:spcPct val="30000"/>
              </a:spcBef>
              <a:defRPr sz="1200">
                <a:solidFill>
                  <a:schemeClr val="tx1"/>
                </a:solidFill>
                <a:latin typeface="Tahoma" panose="020B0604030504040204" pitchFamily="34" charset="0"/>
              </a:defRPr>
            </a:lvl3pPr>
            <a:lvl4pPr marL="1600200" indent="-228600">
              <a:spcBef>
                <a:spcPct val="30000"/>
              </a:spcBef>
              <a:defRPr sz="1200">
                <a:solidFill>
                  <a:schemeClr val="tx1"/>
                </a:solidFill>
                <a:latin typeface="Tahoma" panose="020B0604030504040204" pitchFamily="34" charset="0"/>
              </a:defRPr>
            </a:lvl4pPr>
            <a:lvl5pPr marL="2057400" indent="-22860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a:spcBef>
                <a:spcPct val="0"/>
              </a:spcBef>
            </a:pPr>
            <a:fld id="{45E656CD-04F4-46A2-AA78-927D73505195}" type="slidenum">
              <a:rPr lang="en-GB" altLang="en-US"/>
              <a:pPr>
                <a:spcBef>
                  <a:spcPct val="0"/>
                </a:spcBef>
              </a:pPr>
              <a:t>14</a:t>
            </a:fld>
            <a:endParaRPr lang="en-GB" altLang="en-US"/>
          </a:p>
        </p:txBody>
      </p:sp>
      <p:sp>
        <p:nvSpPr>
          <p:cNvPr id="47107" name="Rectangle 2"/>
          <p:cNvSpPr>
            <a:spLocks noGrp="1" noRot="1" noChangeAspect="1" noChangeArrowheads="1" noTextEdit="1"/>
          </p:cNvSpPr>
          <p:nvPr>
            <p:ph type="sldImg"/>
          </p:nvPr>
        </p:nvSpPr>
        <p:spPr>
          <a:xfrm>
            <a:off x="892175" y="733425"/>
            <a:ext cx="4887913" cy="3665538"/>
          </a:xfrm>
          <a:ln/>
        </p:spPr>
      </p:sp>
      <p:sp>
        <p:nvSpPr>
          <p:cNvPr id="47108" name="Rectangle 3"/>
          <p:cNvSpPr>
            <a:spLocks noGrp="1" noChangeArrowheads="1"/>
          </p:cNvSpPr>
          <p:nvPr>
            <p:ph type="body" idx="1"/>
          </p:nvPr>
        </p:nvSpPr>
        <p:spPr>
          <a:xfrm>
            <a:off x="889000" y="4643438"/>
            <a:ext cx="4891088" cy="4397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80000"/>
              </a:lnSpc>
            </a:pPr>
            <a:r>
              <a:rPr lang="en-US" altLang="en-US" b="1" smtClean="0">
                <a:latin typeface="Arial" panose="020B0604020202020204" pitchFamily="34" charset="0"/>
                <a:cs typeface="Times New Roman" panose="02020603050405020304" pitchFamily="18" charset="0"/>
              </a:rPr>
              <a:t>IRS: AACE criteria – risks (choose 1)</a:t>
            </a:r>
          </a:p>
          <a:p>
            <a:pPr eaLnBrk="1" hangingPunct="1">
              <a:lnSpc>
                <a:spcPct val="80000"/>
              </a:lnSpc>
            </a:pPr>
            <a:r>
              <a:rPr lang="en-US" altLang="en-US" smtClean="0">
                <a:latin typeface="Arial" panose="020B0604020202020204" pitchFamily="34" charset="0"/>
                <a:cs typeface="Times New Roman" panose="02020603050405020304" pitchFamily="18" charset="0"/>
              </a:rPr>
              <a:t>The American College of Endocrinology criteria for the diagnosis of the metabolic syndrome requires one of the risk factors from this slide plus two of the parameters from the next slide.</a:t>
            </a:r>
          </a:p>
          <a:p>
            <a:pPr eaLnBrk="1" hangingPunct="1"/>
            <a:endParaRPr lang="en-US" altLang="en-US" smtClean="0">
              <a:latin typeface="Arial" panose="020B0604020202020204" pitchFamily="34" charset="0"/>
            </a:endParaRPr>
          </a:p>
          <a:p>
            <a:pPr eaLnBrk="1" hangingPunct="1">
              <a:lnSpc>
                <a:spcPct val="80000"/>
              </a:lnSpc>
            </a:pPr>
            <a:r>
              <a:rPr lang="en-US" altLang="en-US" smtClean="0">
                <a:latin typeface="Arial" panose="020B0604020202020204" pitchFamily="34" charset="0"/>
                <a:cs typeface="Arial" panose="020B0604020202020204" pitchFamily="34" charset="0"/>
              </a:rPr>
              <a:t>References:</a:t>
            </a:r>
          </a:p>
          <a:p>
            <a:pPr eaLnBrk="1" hangingPunct="1">
              <a:lnSpc>
                <a:spcPct val="80000"/>
              </a:lnSpc>
              <a:buFontTx/>
              <a:buAutoNum type="arabicPeriod"/>
            </a:pPr>
            <a:r>
              <a:rPr lang="en-US" altLang="en-US" smtClean="0">
                <a:latin typeface="Arial" panose="020B0604020202020204" pitchFamily="34" charset="0"/>
                <a:cs typeface="Times New Roman" panose="02020603050405020304" pitchFamily="18" charset="0"/>
              </a:rPr>
              <a:t>Einhorn D, Reaven GM, Cobbin RH, et al. American College of Endocrinology position statement on the insulin resistance syndrome. Endocr Pract. 2003;9:237-252.</a:t>
            </a:r>
          </a:p>
        </p:txBody>
      </p:sp>
    </p:spTree>
    <p:extLst>
      <p:ext uri="{BB962C8B-B14F-4D97-AF65-F5344CB8AC3E}">
        <p14:creationId xmlns:p14="http://schemas.microsoft.com/office/powerpoint/2010/main" xmlns="" val="4201347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ahoma" panose="020B0604030504040204" pitchFamily="34" charset="0"/>
              </a:defRPr>
            </a:lvl1pPr>
            <a:lvl2pPr marL="742950" indent="-285750">
              <a:spcBef>
                <a:spcPct val="30000"/>
              </a:spcBef>
              <a:defRPr sz="1200">
                <a:solidFill>
                  <a:schemeClr val="tx1"/>
                </a:solidFill>
                <a:latin typeface="Tahoma" panose="020B0604030504040204" pitchFamily="34" charset="0"/>
              </a:defRPr>
            </a:lvl2pPr>
            <a:lvl3pPr marL="1143000" indent="-228600">
              <a:spcBef>
                <a:spcPct val="30000"/>
              </a:spcBef>
              <a:defRPr sz="1200">
                <a:solidFill>
                  <a:schemeClr val="tx1"/>
                </a:solidFill>
                <a:latin typeface="Tahoma" panose="020B0604030504040204" pitchFamily="34" charset="0"/>
              </a:defRPr>
            </a:lvl3pPr>
            <a:lvl4pPr marL="1600200" indent="-228600">
              <a:spcBef>
                <a:spcPct val="30000"/>
              </a:spcBef>
              <a:defRPr sz="1200">
                <a:solidFill>
                  <a:schemeClr val="tx1"/>
                </a:solidFill>
                <a:latin typeface="Tahoma" panose="020B0604030504040204" pitchFamily="34" charset="0"/>
              </a:defRPr>
            </a:lvl4pPr>
            <a:lvl5pPr marL="2057400" indent="-22860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a:spcBef>
                <a:spcPct val="0"/>
              </a:spcBef>
            </a:pPr>
            <a:fld id="{8A0D7083-2089-4ECF-A3FC-1F5BF1223238}" type="slidenum">
              <a:rPr lang="en-GB" altLang="en-US"/>
              <a:pPr>
                <a:spcBef>
                  <a:spcPct val="0"/>
                </a:spcBef>
              </a:pPr>
              <a:t>15</a:t>
            </a:fld>
            <a:endParaRPr lang="en-GB" altLang="en-US"/>
          </a:p>
        </p:txBody>
      </p:sp>
      <p:sp>
        <p:nvSpPr>
          <p:cNvPr id="49155" name="Rectangle 2"/>
          <p:cNvSpPr>
            <a:spLocks noGrp="1" noRot="1" noChangeAspect="1" noChangeArrowheads="1" noTextEdit="1"/>
          </p:cNvSpPr>
          <p:nvPr>
            <p:ph type="sldImg"/>
          </p:nvPr>
        </p:nvSpPr>
        <p:spPr>
          <a:xfrm>
            <a:off x="892175" y="733425"/>
            <a:ext cx="4887913" cy="3665538"/>
          </a:xfrm>
          <a:ln/>
        </p:spPr>
      </p:sp>
      <p:sp>
        <p:nvSpPr>
          <p:cNvPr id="49156" name="Rectangle 3"/>
          <p:cNvSpPr>
            <a:spLocks noGrp="1" noChangeArrowheads="1"/>
          </p:cNvSpPr>
          <p:nvPr>
            <p:ph type="body" idx="1"/>
          </p:nvPr>
        </p:nvSpPr>
        <p:spPr>
          <a:xfrm>
            <a:off x="889000" y="4643438"/>
            <a:ext cx="4891088" cy="4397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80000"/>
              </a:lnSpc>
            </a:pPr>
            <a:r>
              <a:rPr lang="en-US" altLang="en-US" b="1" smtClean="0">
                <a:latin typeface="Arial" panose="020B0604020202020204" pitchFamily="34" charset="0"/>
                <a:cs typeface="Times New Roman" panose="02020603050405020304" pitchFamily="18" charset="0"/>
              </a:rPr>
              <a:t>IRS: AACE criteria – parameters (choose 2)</a:t>
            </a:r>
          </a:p>
          <a:p>
            <a:pPr eaLnBrk="1" hangingPunct="1">
              <a:lnSpc>
                <a:spcPct val="80000"/>
              </a:lnSpc>
            </a:pPr>
            <a:r>
              <a:rPr lang="en-US" altLang="en-US" smtClean="0">
                <a:latin typeface="Arial" panose="020B0604020202020204" pitchFamily="34" charset="0"/>
                <a:cs typeface="Times New Roman" panose="02020603050405020304" pitchFamily="18" charset="0"/>
              </a:rPr>
              <a:t>The American College of Endocrinology criteria for the diagnosis of the metabolic syndrome requires one of the risk factors from the previous slide plus two of the parameters from this slide.</a:t>
            </a:r>
          </a:p>
          <a:p>
            <a:pPr eaLnBrk="1" hangingPunct="1"/>
            <a:endParaRPr lang="en-US" altLang="en-US" smtClean="0">
              <a:latin typeface="Arial" panose="020B0604020202020204" pitchFamily="34" charset="0"/>
            </a:endParaRPr>
          </a:p>
          <a:p>
            <a:pPr eaLnBrk="1" hangingPunct="1">
              <a:lnSpc>
                <a:spcPct val="80000"/>
              </a:lnSpc>
            </a:pPr>
            <a:r>
              <a:rPr lang="en-US" altLang="en-US" smtClean="0">
                <a:latin typeface="Arial" panose="020B0604020202020204" pitchFamily="34" charset="0"/>
                <a:cs typeface="Arial" panose="020B0604020202020204" pitchFamily="34" charset="0"/>
              </a:rPr>
              <a:t>References:</a:t>
            </a:r>
          </a:p>
          <a:p>
            <a:pPr eaLnBrk="1" hangingPunct="1">
              <a:lnSpc>
                <a:spcPct val="80000"/>
              </a:lnSpc>
              <a:buFontTx/>
              <a:buAutoNum type="arabicPeriod"/>
            </a:pPr>
            <a:r>
              <a:rPr lang="en-US" altLang="en-US" smtClean="0">
                <a:latin typeface="Arial" panose="020B0604020202020204" pitchFamily="34" charset="0"/>
                <a:cs typeface="Times New Roman" panose="02020603050405020304" pitchFamily="18" charset="0"/>
              </a:rPr>
              <a:t>Einhorn D, Reaven GM, Cobbin RH, et al. American College of Endocrinology position statement on the insulin resistance syndrome. Endocr Pract. 2003;9:237-252.</a:t>
            </a:r>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xmlns="" val="589206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ahoma" panose="020B0604030504040204" pitchFamily="34" charset="0"/>
              </a:defRPr>
            </a:lvl1pPr>
            <a:lvl2pPr marL="742950" indent="-285750">
              <a:spcBef>
                <a:spcPct val="30000"/>
              </a:spcBef>
              <a:defRPr sz="1200">
                <a:solidFill>
                  <a:schemeClr val="tx1"/>
                </a:solidFill>
                <a:latin typeface="Tahoma" panose="020B0604030504040204" pitchFamily="34" charset="0"/>
              </a:defRPr>
            </a:lvl2pPr>
            <a:lvl3pPr marL="1143000" indent="-228600">
              <a:spcBef>
                <a:spcPct val="30000"/>
              </a:spcBef>
              <a:defRPr sz="1200">
                <a:solidFill>
                  <a:schemeClr val="tx1"/>
                </a:solidFill>
                <a:latin typeface="Tahoma" panose="020B0604030504040204" pitchFamily="34" charset="0"/>
              </a:defRPr>
            </a:lvl3pPr>
            <a:lvl4pPr marL="1600200" indent="-228600">
              <a:spcBef>
                <a:spcPct val="30000"/>
              </a:spcBef>
              <a:defRPr sz="1200">
                <a:solidFill>
                  <a:schemeClr val="tx1"/>
                </a:solidFill>
                <a:latin typeface="Tahoma" panose="020B0604030504040204" pitchFamily="34" charset="0"/>
              </a:defRPr>
            </a:lvl4pPr>
            <a:lvl5pPr marL="2057400" indent="-22860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a:spcBef>
                <a:spcPct val="0"/>
              </a:spcBef>
            </a:pPr>
            <a:fld id="{762C84B4-9936-4A7C-9F0D-40881CB0296B}" type="slidenum">
              <a:rPr lang="en-US" altLang="en-US">
                <a:latin typeface="Arial" panose="020B0604020202020204" pitchFamily="34" charset="0"/>
              </a:rPr>
              <a:pPr>
                <a:spcBef>
                  <a:spcPct val="0"/>
                </a:spcBef>
              </a:pPr>
              <a:t>16</a:t>
            </a:fld>
            <a:endParaRPr lang="en-US" altLang="en-US">
              <a:latin typeface="Arial" panose="020B0604020202020204" pitchFamily="34" charset="0"/>
            </a:endParaRPr>
          </a:p>
        </p:txBody>
      </p:sp>
    </p:spTree>
    <p:extLst>
      <p:ext uri="{BB962C8B-B14F-4D97-AF65-F5344CB8AC3E}">
        <p14:creationId xmlns:p14="http://schemas.microsoft.com/office/powerpoint/2010/main" xmlns="" val="317151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99F7BEC-30B8-4810-A69F-0334C798CAC0}" type="slidenum">
              <a:rPr lang="en-US" altLang="en-US">
                <a:latin typeface="Arial" panose="020B0604020202020204" pitchFamily="34" charset="0"/>
              </a:rPr>
              <a:pPr/>
              <a:t>19</a:t>
            </a:fld>
            <a:endParaRPr lang="en-US" altLang="en-US">
              <a:latin typeface="Arial" panose="020B060402020202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Dallas heart study: 31% by MRI</a:t>
            </a:r>
          </a:p>
          <a:p>
            <a:pPr eaLnBrk="1" hangingPunct="1"/>
            <a:r>
              <a:rPr lang="en-US" altLang="en-US" dirty="0" smtClean="0">
                <a:latin typeface="Arial" panose="020B0604020202020204" pitchFamily="34" charset="0"/>
              </a:rPr>
              <a:t>In a study of 400 middle aged individuals: 46% by US, 12.2% by biopsy</a:t>
            </a:r>
          </a:p>
          <a:p>
            <a:pPr eaLnBrk="1" hangingPunct="1"/>
            <a:r>
              <a:rPr lang="en-US" altLang="en-US" dirty="0" smtClean="0">
                <a:latin typeface="Arial" panose="020B0604020202020204" pitchFamily="34" charset="0"/>
              </a:rPr>
              <a:t>Severely obese who were undergoing bariatric surgery: 90% with 5% already had cirrhosis.</a:t>
            </a:r>
          </a:p>
          <a:p>
            <a:pPr eaLnBrk="1" hangingPunct="1"/>
            <a:r>
              <a:rPr lang="en-US" altLang="en-US" dirty="0" smtClean="0">
                <a:latin typeface="Arial" panose="020B0604020202020204" pitchFamily="34" charset="0"/>
              </a:rPr>
              <a:t>In diabetics: studies range 69%-87%</a:t>
            </a:r>
          </a:p>
          <a:p>
            <a:pPr eaLnBrk="1" hangingPunct="1"/>
            <a:r>
              <a:rPr lang="en-US" altLang="en-US" dirty="0" smtClean="0">
                <a:latin typeface="Arial" panose="020B0604020202020204" pitchFamily="34" charset="0"/>
              </a:rPr>
              <a:t>Pts with dyslipidemia: 50%</a:t>
            </a: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xmlns="" val="162178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B99333-21D0-4BFE-B7E3-869A53083751}" type="slidenum">
              <a:rPr lang="zh-CN" altLang="en-US" smtClean="0">
                <a:cs typeface="宋体"/>
              </a:rPr>
              <a:pPr fontAlgn="base">
                <a:spcBef>
                  <a:spcPct val="0"/>
                </a:spcBef>
                <a:spcAft>
                  <a:spcPct val="0"/>
                </a:spcAft>
                <a:defRPr/>
              </a:pPr>
              <a:t>20</a:t>
            </a:fld>
            <a:endParaRPr lang="en-US" altLang="zh-CN" smtClean="0">
              <a:cs typeface="宋体"/>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a:lstStyle/>
          <a:p>
            <a:pPr eaLnBrk="1" hangingPunct="1">
              <a:spcBef>
                <a:spcPct val="0"/>
              </a:spcBef>
            </a:pPr>
            <a:endParaRPr lang="zh-CN" altLang="en-US" smtClean="0">
              <a:cs typeface="Arial" pitchFamily="34" charset="0"/>
            </a:endParaRPr>
          </a:p>
        </p:txBody>
      </p:sp>
    </p:spTree>
    <p:extLst>
      <p:ext uri="{BB962C8B-B14F-4D97-AF65-F5344CB8AC3E}">
        <p14:creationId xmlns:p14="http://schemas.microsoft.com/office/powerpoint/2010/main" xmlns="" val="3266093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50561D-5453-479E-8108-935EA2995187}" type="slidenum">
              <a:rPr lang="zh-CN" altLang="en-US" smtClean="0">
                <a:cs typeface="宋体"/>
              </a:rPr>
              <a:pPr fontAlgn="base">
                <a:spcBef>
                  <a:spcPct val="0"/>
                </a:spcBef>
                <a:spcAft>
                  <a:spcPct val="0"/>
                </a:spcAft>
                <a:defRPr/>
              </a:pPr>
              <a:t>22</a:t>
            </a:fld>
            <a:endParaRPr lang="en-US" altLang="zh-CN" smtClean="0">
              <a:cs typeface="宋体"/>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a:lstStyle/>
          <a:p>
            <a:pPr eaLnBrk="1" hangingPunct="1">
              <a:spcBef>
                <a:spcPct val="0"/>
              </a:spcBef>
            </a:pPr>
            <a:endParaRPr lang="zh-CN" altLang="en-US" smtClean="0">
              <a:cs typeface="Arial" pitchFamily="34" charset="0"/>
            </a:endParaRPr>
          </a:p>
        </p:txBody>
      </p:sp>
    </p:spTree>
    <p:extLst>
      <p:ext uri="{BB962C8B-B14F-4D97-AF65-F5344CB8AC3E}">
        <p14:creationId xmlns:p14="http://schemas.microsoft.com/office/powerpoint/2010/main" xmlns="" val="1393209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4E60A8-9B34-4F74-9343-60E6DA3374F9}" type="slidenum">
              <a:rPr lang="zh-CN" altLang="en-US" smtClean="0">
                <a:cs typeface="宋体"/>
              </a:rPr>
              <a:pPr fontAlgn="base">
                <a:spcBef>
                  <a:spcPct val="0"/>
                </a:spcBef>
                <a:spcAft>
                  <a:spcPct val="0"/>
                </a:spcAft>
                <a:defRPr/>
              </a:pPr>
              <a:t>23</a:t>
            </a:fld>
            <a:endParaRPr lang="en-US" altLang="zh-CN" smtClean="0">
              <a:cs typeface="宋体"/>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zh-CN" altLang="en-US" smtClean="0">
              <a:cs typeface="Arial" pitchFamily="34" charset="0"/>
            </a:endParaRPr>
          </a:p>
        </p:txBody>
      </p:sp>
    </p:spTree>
    <p:extLst>
      <p:ext uri="{BB962C8B-B14F-4D97-AF65-F5344CB8AC3E}">
        <p14:creationId xmlns:p14="http://schemas.microsoft.com/office/powerpoint/2010/main" xmlns="" val="3307858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2F8DDF-B1E3-4D06-A471-5FB62A2C12A2}"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336E4-38D3-42BC-94F3-0BE40A4F73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F8DDF-B1E3-4D06-A471-5FB62A2C12A2}"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336E4-38D3-42BC-94F3-0BE40A4F73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F8DDF-B1E3-4D06-A471-5FB62A2C12A2}"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336E4-38D3-42BC-94F3-0BE40A4F739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465138"/>
            <a:ext cx="7772400" cy="5630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E551E13-C1B6-462D-8E7A-5FEFB3389297}" type="slidenum">
              <a:rPr lang="en-US" altLang="en-US"/>
              <a:pPr>
                <a:defRPr/>
              </a:pPr>
              <a:t>‹#›</a:t>
            </a:fld>
            <a:endParaRPr lang="en-US" altLang="en-US"/>
          </a:p>
        </p:txBody>
      </p:sp>
    </p:spTree>
    <p:extLst>
      <p:ext uri="{BB962C8B-B14F-4D97-AF65-F5344CB8AC3E}">
        <p14:creationId xmlns:p14="http://schemas.microsoft.com/office/powerpoint/2010/main" xmlns="" val="1828229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dt" sz="half" idx="10"/>
          </p:nvPr>
        </p:nvSpPr>
        <p:spPr>
          <a:ln/>
        </p:spPr>
        <p:txBody>
          <a:bodyPr/>
          <a:lstStyle>
            <a:lvl1pPr>
              <a:defRPr/>
            </a:lvl1pPr>
          </a:lstStyle>
          <a:p>
            <a:pPr>
              <a:defRPr/>
            </a:pPr>
            <a:endParaRPr lang="en-US"/>
          </a:p>
        </p:txBody>
      </p:sp>
      <p:sp>
        <p:nvSpPr>
          <p:cNvPr id="7" name="Rectangle 8"/>
          <p:cNvSpPr>
            <a:spLocks noGrp="1" noChangeArrowheads="1"/>
          </p:cNvSpPr>
          <p:nvPr>
            <p:ph type="ftr" sz="quarter" idx="11"/>
          </p:nvPr>
        </p:nvSpPr>
        <p:spPr>
          <a:ln/>
        </p:spPr>
        <p:txBody>
          <a:bodyPr/>
          <a:lstStyle>
            <a:lvl1pPr>
              <a:defRPr/>
            </a:lvl1pPr>
          </a:lstStyle>
          <a:p>
            <a:pPr>
              <a:defRPr/>
            </a:pPr>
            <a:endParaRPr lang="en-US"/>
          </a:p>
        </p:txBody>
      </p:sp>
      <p:sp>
        <p:nvSpPr>
          <p:cNvPr id="8" name="Rectangle 9"/>
          <p:cNvSpPr>
            <a:spLocks noGrp="1" noChangeArrowheads="1"/>
          </p:cNvSpPr>
          <p:nvPr>
            <p:ph type="sldNum" sz="quarter" idx="12"/>
          </p:nvPr>
        </p:nvSpPr>
        <p:spPr>
          <a:ln/>
        </p:spPr>
        <p:txBody>
          <a:bodyPr/>
          <a:lstStyle>
            <a:lvl1pPr>
              <a:defRPr/>
            </a:lvl1pPr>
          </a:lstStyle>
          <a:p>
            <a:pPr>
              <a:defRPr/>
            </a:pPr>
            <a:fld id="{5FEE32DB-8816-4E53-B991-0870E792C58F}" type="slidenum">
              <a:rPr lang="en-US" altLang="en-US"/>
              <a:pPr>
                <a:defRPr/>
              </a:pPr>
              <a:t>‹#›</a:t>
            </a:fld>
            <a:endParaRPr lang="en-US" altLang="en-US"/>
          </a:p>
        </p:txBody>
      </p:sp>
    </p:spTree>
    <p:extLst>
      <p:ext uri="{BB962C8B-B14F-4D97-AF65-F5344CB8AC3E}">
        <p14:creationId xmlns:p14="http://schemas.microsoft.com/office/powerpoint/2010/main" xmlns="" val="1244830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04F2A2D-6C3D-4790-BBFC-F87528B11445}" type="slidenum">
              <a:rPr lang="en-US" altLang="en-US"/>
              <a:pPr>
                <a:defRPr/>
              </a:pPr>
              <a:t>‹#›</a:t>
            </a:fld>
            <a:endParaRPr lang="en-US" altLang="en-US"/>
          </a:p>
        </p:txBody>
      </p:sp>
    </p:spTree>
    <p:extLst>
      <p:ext uri="{BB962C8B-B14F-4D97-AF65-F5344CB8AC3E}">
        <p14:creationId xmlns:p14="http://schemas.microsoft.com/office/powerpoint/2010/main" xmlns="" val="743354594"/>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F8DDF-B1E3-4D06-A471-5FB62A2C12A2}"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336E4-38D3-42BC-94F3-0BE40A4F73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2F8DDF-B1E3-4D06-A471-5FB62A2C12A2}"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336E4-38D3-42BC-94F3-0BE40A4F73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2F8DDF-B1E3-4D06-A471-5FB62A2C12A2}"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336E4-38D3-42BC-94F3-0BE40A4F73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2F8DDF-B1E3-4D06-A471-5FB62A2C12A2}" type="datetimeFigureOut">
              <a:rPr lang="en-US" smtClean="0"/>
              <a:pPr/>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3336E4-38D3-42BC-94F3-0BE40A4F73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2F8DDF-B1E3-4D06-A471-5FB62A2C12A2}" type="datetimeFigureOut">
              <a:rPr lang="en-US" smtClean="0"/>
              <a:pPr/>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3336E4-38D3-42BC-94F3-0BE40A4F73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2F8DDF-B1E3-4D06-A471-5FB62A2C12A2}" type="datetimeFigureOut">
              <a:rPr lang="en-US" smtClean="0"/>
              <a:pPr/>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3336E4-38D3-42BC-94F3-0BE40A4F73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2F8DDF-B1E3-4D06-A471-5FB62A2C12A2}"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336E4-38D3-42BC-94F3-0BE40A4F73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2F8DDF-B1E3-4D06-A471-5FB62A2C12A2}"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336E4-38D3-42BC-94F3-0BE40A4F73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F8DDF-B1E3-4D06-A471-5FB62A2C12A2}" type="datetimeFigureOut">
              <a:rPr lang="en-US" smtClean="0"/>
              <a:pPr/>
              <a:t>11/2/2017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3336E4-38D3-42BC-94F3-0BE40A4F739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ismillah5"/>
          <p:cNvPicPr>
            <a:picLocks noGrp="1" noChangeAspect="1" noChangeArrowheads="1"/>
          </p:cNvPicPr>
          <p:nvPr>
            <p:ph/>
          </p:nvPr>
        </p:nvPicPr>
        <p:blipFill>
          <a:blip r:embed="rId2">
            <a:extLst>
              <a:ext uri="{28A0092B-C50C-407E-A947-70E740481C1C}">
                <a14:useLocalDpi xmlns:a14="http://schemas.microsoft.com/office/drawing/2010/main" xmlns="" val="0"/>
              </a:ext>
            </a:extLst>
          </a:blip>
          <a:srcRect/>
          <a:stretch>
            <a:fillRect/>
          </a:stretch>
        </p:blipFill>
        <p:spPr>
          <a:xfrm>
            <a:off x="0" y="0"/>
            <a:ext cx="9144000" cy="6858000"/>
          </a:xfrm>
          <a:noFill/>
        </p:spPr>
      </p:pic>
    </p:spTree>
    <p:extLst>
      <p:ext uri="{BB962C8B-B14F-4D97-AF65-F5344CB8AC3E}">
        <p14:creationId xmlns:p14="http://schemas.microsoft.com/office/powerpoint/2010/main" xmlns="" val="322763132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indent="0" algn="ctr">
              <a:buNone/>
            </a:pPr>
            <a:endParaRPr lang="en-US" altLang="en-US" sz="2400" b="1" dirty="0" smtClean="0">
              <a:latin typeface="Arial" panose="020B0604020202020204" pitchFamily="34" charset="0"/>
              <a:cs typeface="Arial" panose="020B0604020202020204" pitchFamily="34" charset="0"/>
            </a:endParaRPr>
          </a:p>
          <a:p>
            <a:pPr marL="0" indent="0" algn="ctr">
              <a:buNone/>
            </a:pPr>
            <a:r>
              <a:rPr lang="en-US" altLang="en-US" sz="2400" b="1" dirty="0" smtClean="0">
                <a:latin typeface="Arial" panose="020B0604020202020204" pitchFamily="34" charset="0"/>
                <a:cs typeface="Arial" panose="020B0604020202020204" pitchFamily="34" charset="0"/>
              </a:rPr>
              <a:t>The </a:t>
            </a:r>
            <a:r>
              <a:rPr lang="en-US" altLang="en-US" sz="2400" b="1" dirty="0">
                <a:latin typeface="Arial" panose="020B0604020202020204" pitchFamily="34" charset="0"/>
                <a:cs typeface="Arial" panose="020B0604020202020204" pitchFamily="34" charset="0"/>
              </a:rPr>
              <a:t>world will witness a human calamity of unthinkable proportions destined to strain medical, social and economic resources.</a:t>
            </a:r>
            <a:r>
              <a:rPr lang="en-US" altLang="en-US" b="1" dirty="0">
                <a:latin typeface="Arial" panose="020B0604020202020204" pitchFamily="34" charset="0"/>
                <a:cs typeface="Arial" panose="020B0604020202020204" pitchFamily="34" charset="0"/>
              </a:rPr>
              <a:t/>
            </a:r>
            <a:br>
              <a:rPr lang="en-US" altLang="en-US" b="1" dirty="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t>
            </a:r>
            <a:r>
              <a:rPr lang="en-US" altLang="en-US" sz="1800" b="1" dirty="0" err="1" smtClean="0">
                <a:latin typeface="Arial" panose="020B0604020202020204" pitchFamily="34" charset="0"/>
                <a:cs typeface="Arial" panose="020B0604020202020204" pitchFamily="34" charset="0"/>
              </a:rPr>
              <a:t>Anuar</a:t>
            </a:r>
            <a:r>
              <a:rPr lang="en-US" altLang="en-US" sz="1800" b="1" dirty="0" smtClean="0">
                <a:latin typeface="Arial" panose="020B0604020202020204" pitchFamily="34" charset="0"/>
                <a:cs typeface="Arial" panose="020B0604020202020204" pitchFamily="34" charset="0"/>
              </a:rPr>
              <a:t> </a:t>
            </a:r>
            <a:r>
              <a:rPr lang="en-US" altLang="en-US" sz="1800" b="1" dirty="0" err="1" smtClean="0">
                <a:latin typeface="Arial" panose="020B0604020202020204" pitchFamily="34" charset="0"/>
                <a:cs typeface="Arial" panose="020B0604020202020204" pitchFamily="34" charset="0"/>
              </a:rPr>
              <a:t>Zaini</a:t>
            </a:r>
            <a:endParaRPr lang="en-US" altLang="en-US" sz="1800" b="1" dirty="0" smtClean="0">
              <a:latin typeface="Arial" panose="020B0604020202020204" pitchFamily="34" charset="0"/>
              <a:cs typeface="Arial" panose="020B0604020202020204" pitchFamily="34" charset="0"/>
            </a:endParaRPr>
          </a:p>
          <a:p>
            <a:pPr marL="0" indent="0" algn="ctr">
              <a:buNone/>
            </a:pPr>
            <a:endParaRPr lang="en-US" altLang="en-US" sz="2000" b="1" dirty="0" smtClean="0">
              <a:latin typeface="Arial" panose="020B0604020202020204" pitchFamily="34" charset="0"/>
              <a:cs typeface="Arial" panose="020B0604020202020204" pitchFamily="34" charset="0"/>
            </a:endParaRPr>
          </a:p>
          <a:p>
            <a:pPr marL="0" indent="0" algn="ctr">
              <a:buNone/>
            </a:pPr>
            <a:r>
              <a:rPr lang="en-US" altLang="en-US" sz="2400" b="1" dirty="0">
                <a:latin typeface="Arial" panose="020B0604020202020204" pitchFamily="34" charset="0"/>
                <a:cs typeface="Arial" panose="020B0604020202020204" pitchFamily="34" charset="0"/>
              </a:rPr>
              <a:t>“Genetics load the gun, </a:t>
            </a:r>
          </a:p>
          <a:p>
            <a:pPr marL="0" indent="0" algn="ctr">
              <a:buNone/>
            </a:pPr>
            <a:r>
              <a:rPr lang="en-US" altLang="en-US" sz="2400" b="1" dirty="0">
                <a:latin typeface="Arial" panose="020B0604020202020204" pitchFamily="34" charset="0"/>
                <a:cs typeface="Arial" panose="020B0604020202020204" pitchFamily="34" charset="0"/>
              </a:rPr>
              <a:t>environmental factors pull the trigger”</a:t>
            </a:r>
          </a:p>
          <a:p>
            <a:pPr marL="0" indent="0" algn="ctr">
              <a:buNone/>
            </a:pPr>
            <a:endParaRPr lang="en-US" sz="2400" b="1" dirty="0" smtClean="0">
              <a:latin typeface="Arial" panose="020B0604020202020204" pitchFamily="34" charset="0"/>
              <a:cs typeface="Arial" panose="020B0604020202020204" pitchFamily="34" charset="0"/>
            </a:endParaRPr>
          </a:p>
          <a:p>
            <a:pPr marL="0" indent="0" algn="ctr">
              <a:buNone/>
            </a:pPr>
            <a:endParaRPr lang="en-US" sz="2400" b="1" dirty="0" smtClean="0">
              <a:latin typeface="Arial" panose="020B0604020202020204" pitchFamily="34" charset="0"/>
              <a:cs typeface="Arial" panose="020B0604020202020204" pitchFamily="34" charset="0"/>
            </a:endParaRPr>
          </a:p>
          <a:p>
            <a:pPr marL="0" indent="0" algn="ctr">
              <a:buNone/>
            </a:pPr>
            <a:r>
              <a:rPr lang="en-US" sz="2400" b="1" dirty="0" smtClean="0">
                <a:latin typeface="Arial" panose="020B0604020202020204" pitchFamily="34" charset="0"/>
                <a:cs typeface="Arial" panose="020B0604020202020204" pitchFamily="34" charset="0"/>
              </a:rPr>
              <a:t>“It is not that obesity runs in the family, </a:t>
            </a:r>
          </a:p>
          <a:p>
            <a:pPr marL="0" indent="0" algn="ctr">
              <a:buNone/>
            </a:pPr>
            <a:r>
              <a:rPr lang="en-US" sz="2400" b="1" dirty="0" smtClean="0">
                <a:latin typeface="Arial" panose="020B0604020202020204" pitchFamily="34" charset="0"/>
                <a:cs typeface="Arial" panose="020B0604020202020204" pitchFamily="34" charset="0"/>
              </a:rPr>
              <a:t>the problem is nobody runs in the family”</a:t>
            </a:r>
            <a:endParaRPr lang="en-US" dirty="0"/>
          </a:p>
          <a:p>
            <a:endParaRPr lang="en-US" dirty="0"/>
          </a:p>
        </p:txBody>
      </p:sp>
    </p:spTree>
    <p:extLst>
      <p:ext uri="{BB962C8B-B14F-4D97-AF65-F5344CB8AC3E}">
        <p14:creationId xmlns:p14="http://schemas.microsoft.com/office/powerpoint/2010/main" xmlns="" val="2665536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flipH="1">
            <a:off x="3670300" y="1854200"/>
            <a:ext cx="1311275" cy="5013325"/>
            <a:chOff x="519" y="829"/>
            <a:chExt cx="588" cy="2317"/>
          </a:xfrm>
        </p:grpSpPr>
        <p:sp>
          <p:nvSpPr>
            <p:cNvPr id="20506" name="Freeform 3"/>
            <p:cNvSpPr>
              <a:spLocks/>
            </p:cNvSpPr>
            <p:nvPr/>
          </p:nvSpPr>
          <p:spPr bwMode="auto">
            <a:xfrm>
              <a:off x="533" y="1139"/>
              <a:ext cx="570" cy="695"/>
            </a:xfrm>
            <a:custGeom>
              <a:avLst/>
              <a:gdLst>
                <a:gd name="T0" fmla="*/ 9 w 3992"/>
                <a:gd name="T1" fmla="*/ 0 h 4870"/>
                <a:gd name="T2" fmla="*/ 8 w 3992"/>
                <a:gd name="T3" fmla="*/ 0 h 4870"/>
                <a:gd name="T4" fmla="*/ 8 w 3992"/>
                <a:gd name="T5" fmla="*/ 0 h 4870"/>
                <a:gd name="T6" fmla="*/ 7 w 3992"/>
                <a:gd name="T7" fmla="*/ 0 h 4870"/>
                <a:gd name="T8" fmla="*/ 7 w 3992"/>
                <a:gd name="T9" fmla="*/ 0 h 4870"/>
                <a:gd name="T10" fmla="*/ 6 w 3992"/>
                <a:gd name="T11" fmla="*/ 0 h 4870"/>
                <a:gd name="T12" fmla="*/ 6 w 3992"/>
                <a:gd name="T13" fmla="*/ 1 h 4870"/>
                <a:gd name="T14" fmla="*/ 6 w 3992"/>
                <a:gd name="T15" fmla="*/ 1 h 4870"/>
                <a:gd name="T16" fmla="*/ 5 w 3992"/>
                <a:gd name="T17" fmla="*/ 2 h 4870"/>
                <a:gd name="T18" fmla="*/ 5 w 3992"/>
                <a:gd name="T19" fmla="*/ 2 h 4870"/>
                <a:gd name="T20" fmla="*/ 5 w 3992"/>
                <a:gd name="T21" fmla="*/ 3 h 4870"/>
                <a:gd name="T22" fmla="*/ 4 w 3992"/>
                <a:gd name="T23" fmla="*/ 4 h 4870"/>
                <a:gd name="T24" fmla="*/ 4 w 3992"/>
                <a:gd name="T25" fmla="*/ 4 h 4870"/>
                <a:gd name="T26" fmla="*/ 4 w 3992"/>
                <a:gd name="T27" fmla="*/ 5 h 4870"/>
                <a:gd name="T28" fmla="*/ 3 w 3992"/>
                <a:gd name="T29" fmla="*/ 5 h 4870"/>
                <a:gd name="T30" fmla="*/ 3 w 3992"/>
                <a:gd name="T31" fmla="*/ 6 h 4870"/>
                <a:gd name="T32" fmla="*/ 2 w 3992"/>
                <a:gd name="T33" fmla="*/ 7 h 4870"/>
                <a:gd name="T34" fmla="*/ 1 w 3992"/>
                <a:gd name="T35" fmla="*/ 8 h 4870"/>
                <a:gd name="T36" fmla="*/ 1 w 3992"/>
                <a:gd name="T37" fmla="*/ 9 h 4870"/>
                <a:gd name="T38" fmla="*/ 0 w 3992"/>
                <a:gd name="T39" fmla="*/ 10 h 4870"/>
                <a:gd name="T40" fmla="*/ 0 w 3992"/>
                <a:gd name="T41" fmla="*/ 12 h 4870"/>
                <a:gd name="T42" fmla="*/ 0 w 3992"/>
                <a:gd name="T43" fmla="*/ 13 h 4870"/>
                <a:gd name="T44" fmla="*/ 0 w 3992"/>
                <a:gd name="T45" fmla="*/ 13 h 4870"/>
                <a:gd name="T46" fmla="*/ 1 w 3992"/>
                <a:gd name="T47" fmla="*/ 14 h 4870"/>
                <a:gd name="T48" fmla="*/ 1 w 3992"/>
                <a:gd name="T49" fmla="*/ 14 h 4870"/>
                <a:gd name="T50" fmla="*/ 2 w 3992"/>
                <a:gd name="T51" fmla="*/ 14 h 4870"/>
                <a:gd name="T52" fmla="*/ 4 w 3992"/>
                <a:gd name="T53" fmla="*/ 14 h 4870"/>
                <a:gd name="T54" fmla="*/ 5 w 3992"/>
                <a:gd name="T55" fmla="*/ 13 h 4870"/>
                <a:gd name="T56" fmla="*/ 7 w 3992"/>
                <a:gd name="T57" fmla="*/ 13 h 4870"/>
                <a:gd name="T58" fmla="*/ 9 w 3992"/>
                <a:gd name="T59" fmla="*/ 12 h 4870"/>
                <a:gd name="T60" fmla="*/ 10 w 3992"/>
                <a:gd name="T61" fmla="*/ 12 h 4870"/>
                <a:gd name="T62" fmla="*/ 10 w 3992"/>
                <a:gd name="T63" fmla="*/ 12 h 4870"/>
                <a:gd name="T64" fmla="*/ 10 w 3992"/>
                <a:gd name="T65" fmla="*/ 12 h 4870"/>
                <a:gd name="T66" fmla="*/ 10 w 3992"/>
                <a:gd name="T67" fmla="*/ 12 h 4870"/>
                <a:gd name="T68" fmla="*/ 10 w 3992"/>
                <a:gd name="T69" fmla="*/ 12 h 4870"/>
                <a:gd name="T70" fmla="*/ 11 w 3992"/>
                <a:gd name="T71" fmla="*/ 12 h 4870"/>
                <a:gd name="T72" fmla="*/ 11 w 3992"/>
                <a:gd name="T73" fmla="*/ 11 h 4870"/>
                <a:gd name="T74" fmla="*/ 11 w 3992"/>
                <a:gd name="T75" fmla="*/ 11 h 4870"/>
                <a:gd name="T76" fmla="*/ 11 w 3992"/>
                <a:gd name="T77" fmla="*/ 10 h 4870"/>
                <a:gd name="T78" fmla="*/ 11 w 3992"/>
                <a:gd name="T79" fmla="*/ 9 h 4870"/>
                <a:gd name="T80" fmla="*/ 11 w 3992"/>
                <a:gd name="T81" fmla="*/ 7 h 4870"/>
                <a:gd name="T82" fmla="*/ 12 w 3992"/>
                <a:gd name="T83" fmla="*/ 6 h 4870"/>
                <a:gd name="T84" fmla="*/ 12 w 3992"/>
                <a:gd name="T85" fmla="*/ 5 h 4870"/>
                <a:gd name="T86" fmla="*/ 12 w 3992"/>
                <a:gd name="T87" fmla="*/ 4 h 4870"/>
                <a:gd name="T88" fmla="*/ 11 w 3992"/>
                <a:gd name="T89" fmla="*/ 4 h 4870"/>
                <a:gd name="T90" fmla="*/ 11 w 3992"/>
                <a:gd name="T91" fmla="*/ 3 h 4870"/>
                <a:gd name="T92" fmla="*/ 11 w 3992"/>
                <a:gd name="T93" fmla="*/ 2 h 4870"/>
                <a:gd name="T94" fmla="*/ 10 w 3992"/>
                <a:gd name="T95" fmla="*/ 1 h 4870"/>
                <a:gd name="T96" fmla="*/ 10 w 3992"/>
                <a:gd name="T97" fmla="*/ 1 h 4870"/>
                <a:gd name="T98" fmla="*/ 10 w 3992"/>
                <a:gd name="T99" fmla="*/ 0 h 4870"/>
                <a:gd name="T100" fmla="*/ 10 w 3992"/>
                <a:gd name="T101" fmla="*/ 0 h 48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92"/>
                <a:gd name="T154" fmla="*/ 0 h 4870"/>
                <a:gd name="T155" fmla="*/ 3992 w 3992"/>
                <a:gd name="T156" fmla="*/ 4870 h 48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92" h="4870">
                  <a:moveTo>
                    <a:pt x="3259" y="63"/>
                  </a:moveTo>
                  <a:lnTo>
                    <a:pt x="3200" y="49"/>
                  </a:lnTo>
                  <a:lnTo>
                    <a:pt x="3143" y="37"/>
                  </a:lnTo>
                  <a:lnTo>
                    <a:pt x="3088" y="26"/>
                  </a:lnTo>
                  <a:lnTo>
                    <a:pt x="3034" y="17"/>
                  </a:lnTo>
                  <a:lnTo>
                    <a:pt x="2981" y="10"/>
                  </a:lnTo>
                  <a:lnTo>
                    <a:pt x="2928" y="5"/>
                  </a:lnTo>
                  <a:lnTo>
                    <a:pt x="2878" y="2"/>
                  </a:lnTo>
                  <a:lnTo>
                    <a:pt x="2828" y="0"/>
                  </a:lnTo>
                  <a:lnTo>
                    <a:pt x="2779" y="1"/>
                  </a:lnTo>
                  <a:lnTo>
                    <a:pt x="2732" y="3"/>
                  </a:lnTo>
                  <a:lnTo>
                    <a:pt x="2685" y="6"/>
                  </a:lnTo>
                  <a:lnTo>
                    <a:pt x="2639" y="12"/>
                  </a:lnTo>
                  <a:lnTo>
                    <a:pt x="2593" y="20"/>
                  </a:lnTo>
                  <a:lnTo>
                    <a:pt x="2549" y="28"/>
                  </a:lnTo>
                  <a:lnTo>
                    <a:pt x="2506" y="38"/>
                  </a:lnTo>
                  <a:lnTo>
                    <a:pt x="2464" y="49"/>
                  </a:lnTo>
                  <a:lnTo>
                    <a:pt x="2422" y="62"/>
                  </a:lnTo>
                  <a:lnTo>
                    <a:pt x="2380" y="76"/>
                  </a:lnTo>
                  <a:lnTo>
                    <a:pt x="2341" y="93"/>
                  </a:lnTo>
                  <a:lnTo>
                    <a:pt x="2301" y="110"/>
                  </a:lnTo>
                  <a:lnTo>
                    <a:pt x="2262" y="128"/>
                  </a:lnTo>
                  <a:lnTo>
                    <a:pt x="2223" y="148"/>
                  </a:lnTo>
                  <a:lnTo>
                    <a:pt x="2186" y="169"/>
                  </a:lnTo>
                  <a:lnTo>
                    <a:pt x="2149" y="191"/>
                  </a:lnTo>
                  <a:lnTo>
                    <a:pt x="2112" y="214"/>
                  </a:lnTo>
                  <a:lnTo>
                    <a:pt x="2076" y="238"/>
                  </a:lnTo>
                  <a:lnTo>
                    <a:pt x="2041" y="265"/>
                  </a:lnTo>
                  <a:lnTo>
                    <a:pt x="2005" y="291"/>
                  </a:lnTo>
                  <a:lnTo>
                    <a:pt x="1970" y="319"/>
                  </a:lnTo>
                  <a:lnTo>
                    <a:pt x="1936" y="347"/>
                  </a:lnTo>
                  <a:lnTo>
                    <a:pt x="1902" y="377"/>
                  </a:lnTo>
                  <a:lnTo>
                    <a:pt x="1868" y="408"/>
                  </a:lnTo>
                  <a:lnTo>
                    <a:pt x="1862" y="428"/>
                  </a:lnTo>
                  <a:lnTo>
                    <a:pt x="1845" y="478"/>
                  </a:lnTo>
                  <a:lnTo>
                    <a:pt x="1821" y="548"/>
                  </a:lnTo>
                  <a:lnTo>
                    <a:pt x="1793" y="627"/>
                  </a:lnTo>
                  <a:lnTo>
                    <a:pt x="1764" y="707"/>
                  </a:lnTo>
                  <a:lnTo>
                    <a:pt x="1739" y="776"/>
                  </a:lnTo>
                  <a:lnTo>
                    <a:pt x="1721" y="825"/>
                  </a:lnTo>
                  <a:lnTo>
                    <a:pt x="1714" y="846"/>
                  </a:lnTo>
                  <a:lnTo>
                    <a:pt x="1686" y="918"/>
                  </a:lnTo>
                  <a:lnTo>
                    <a:pt x="1656" y="990"/>
                  </a:lnTo>
                  <a:lnTo>
                    <a:pt x="1625" y="1064"/>
                  </a:lnTo>
                  <a:lnTo>
                    <a:pt x="1591" y="1139"/>
                  </a:lnTo>
                  <a:lnTo>
                    <a:pt x="1556" y="1215"/>
                  </a:lnTo>
                  <a:lnTo>
                    <a:pt x="1516" y="1293"/>
                  </a:lnTo>
                  <a:lnTo>
                    <a:pt x="1495" y="1332"/>
                  </a:lnTo>
                  <a:lnTo>
                    <a:pt x="1473" y="1372"/>
                  </a:lnTo>
                  <a:lnTo>
                    <a:pt x="1451" y="1412"/>
                  </a:lnTo>
                  <a:lnTo>
                    <a:pt x="1428" y="1453"/>
                  </a:lnTo>
                  <a:lnTo>
                    <a:pt x="1403" y="1494"/>
                  </a:lnTo>
                  <a:lnTo>
                    <a:pt x="1377" y="1536"/>
                  </a:lnTo>
                  <a:lnTo>
                    <a:pt x="1351" y="1578"/>
                  </a:lnTo>
                  <a:lnTo>
                    <a:pt x="1323" y="1621"/>
                  </a:lnTo>
                  <a:lnTo>
                    <a:pt x="1294" y="1664"/>
                  </a:lnTo>
                  <a:lnTo>
                    <a:pt x="1263" y="1708"/>
                  </a:lnTo>
                  <a:lnTo>
                    <a:pt x="1232" y="1753"/>
                  </a:lnTo>
                  <a:lnTo>
                    <a:pt x="1199" y="1798"/>
                  </a:lnTo>
                  <a:lnTo>
                    <a:pt x="1165" y="1843"/>
                  </a:lnTo>
                  <a:lnTo>
                    <a:pt x="1128" y="1890"/>
                  </a:lnTo>
                  <a:lnTo>
                    <a:pt x="1091" y="1937"/>
                  </a:lnTo>
                  <a:lnTo>
                    <a:pt x="1053" y="1985"/>
                  </a:lnTo>
                  <a:lnTo>
                    <a:pt x="1012" y="2034"/>
                  </a:lnTo>
                  <a:lnTo>
                    <a:pt x="970" y="2082"/>
                  </a:lnTo>
                  <a:lnTo>
                    <a:pt x="927" y="2132"/>
                  </a:lnTo>
                  <a:lnTo>
                    <a:pt x="881" y="2184"/>
                  </a:lnTo>
                  <a:lnTo>
                    <a:pt x="792" y="2285"/>
                  </a:lnTo>
                  <a:lnTo>
                    <a:pt x="708" y="2390"/>
                  </a:lnTo>
                  <a:lnTo>
                    <a:pt x="628" y="2496"/>
                  </a:lnTo>
                  <a:lnTo>
                    <a:pt x="554" y="2603"/>
                  </a:lnTo>
                  <a:lnTo>
                    <a:pt x="484" y="2712"/>
                  </a:lnTo>
                  <a:lnTo>
                    <a:pt x="419" y="2821"/>
                  </a:lnTo>
                  <a:lnTo>
                    <a:pt x="358" y="2932"/>
                  </a:lnTo>
                  <a:lnTo>
                    <a:pt x="303" y="3041"/>
                  </a:lnTo>
                  <a:lnTo>
                    <a:pt x="251" y="3151"/>
                  </a:lnTo>
                  <a:lnTo>
                    <a:pt x="205" y="3260"/>
                  </a:lnTo>
                  <a:lnTo>
                    <a:pt x="164" y="3369"/>
                  </a:lnTo>
                  <a:lnTo>
                    <a:pt x="127" y="3476"/>
                  </a:lnTo>
                  <a:lnTo>
                    <a:pt x="95" y="3582"/>
                  </a:lnTo>
                  <a:lnTo>
                    <a:pt x="68" y="3685"/>
                  </a:lnTo>
                  <a:lnTo>
                    <a:pt x="45" y="3787"/>
                  </a:lnTo>
                  <a:lnTo>
                    <a:pt x="27" y="3886"/>
                  </a:lnTo>
                  <a:lnTo>
                    <a:pt x="13" y="3982"/>
                  </a:lnTo>
                  <a:lnTo>
                    <a:pt x="5" y="4075"/>
                  </a:lnTo>
                  <a:lnTo>
                    <a:pt x="0" y="4166"/>
                  </a:lnTo>
                  <a:lnTo>
                    <a:pt x="1" y="4252"/>
                  </a:lnTo>
                  <a:lnTo>
                    <a:pt x="7" y="4334"/>
                  </a:lnTo>
                  <a:lnTo>
                    <a:pt x="16" y="4411"/>
                  </a:lnTo>
                  <a:lnTo>
                    <a:pt x="31" y="4484"/>
                  </a:lnTo>
                  <a:lnTo>
                    <a:pt x="51" y="4551"/>
                  </a:lnTo>
                  <a:lnTo>
                    <a:pt x="74" y="4614"/>
                  </a:lnTo>
                  <a:lnTo>
                    <a:pt x="102" y="4670"/>
                  </a:lnTo>
                  <a:lnTo>
                    <a:pt x="135" y="4720"/>
                  </a:lnTo>
                  <a:lnTo>
                    <a:pt x="172" y="4765"/>
                  </a:lnTo>
                  <a:lnTo>
                    <a:pt x="214" y="4802"/>
                  </a:lnTo>
                  <a:lnTo>
                    <a:pt x="261" y="4833"/>
                  </a:lnTo>
                  <a:lnTo>
                    <a:pt x="312" y="4855"/>
                  </a:lnTo>
                  <a:lnTo>
                    <a:pt x="368" y="4870"/>
                  </a:lnTo>
                  <a:lnTo>
                    <a:pt x="467" y="4861"/>
                  </a:lnTo>
                  <a:lnTo>
                    <a:pt x="565" y="4850"/>
                  </a:lnTo>
                  <a:lnTo>
                    <a:pt x="663" y="4838"/>
                  </a:lnTo>
                  <a:lnTo>
                    <a:pt x="760" y="4823"/>
                  </a:lnTo>
                  <a:lnTo>
                    <a:pt x="856" y="4807"/>
                  </a:lnTo>
                  <a:lnTo>
                    <a:pt x="952" y="4790"/>
                  </a:lnTo>
                  <a:lnTo>
                    <a:pt x="1047" y="4772"/>
                  </a:lnTo>
                  <a:lnTo>
                    <a:pt x="1143" y="4752"/>
                  </a:lnTo>
                  <a:lnTo>
                    <a:pt x="1237" y="4732"/>
                  </a:lnTo>
                  <a:lnTo>
                    <a:pt x="1332" y="4710"/>
                  </a:lnTo>
                  <a:lnTo>
                    <a:pt x="1426" y="4688"/>
                  </a:lnTo>
                  <a:lnTo>
                    <a:pt x="1520" y="4664"/>
                  </a:lnTo>
                  <a:lnTo>
                    <a:pt x="1708" y="4616"/>
                  </a:lnTo>
                  <a:lnTo>
                    <a:pt x="1895" y="4565"/>
                  </a:lnTo>
                  <a:lnTo>
                    <a:pt x="2083" y="4513"/>
                  </a:lnTo>
                  <a:lnTo>
                    <a:pt x="2270" y="4462"/>
                  </a:lnTo>
                  <a:lnTo>
                    <a:pt x="2459" y="4410"/>
                  </a:lnTo>
                  <a:lnTo>
                    <a:pt x="2649" y="4358"/>
                  </a:lnTo>
                  <a:lnTo>
                    <a:pt x="2744" y="4334"/>
                  </a:lnTo>
                  <a:lnTo>
                    <a:pt x="2840" y="4309"/>
                  </a:lnTo>
                  <a:lnTo>
                    <a:pt x="2936" y="4286"/>
                  </a:lnTo>
                  <a:lnTo>
                    <a:pt x="3032" y="4264"/>
                  </a:lnTo>
                  <a:lnTo>
                    <a:pt x="3129" y="4242"/>
                  </a:lnTo>
                  <a:lnTo>
                    <a:pt x="3228" y="4220"/>
                  </a:lnTo>
                  <a:lnTo>
                    <a:pt x="3326" y="4201"/>
                  </a:lnTo>
                  <a:lnTo>
                    <a:pt x="3424" y="4182"/>
                  </a:lnTo>
                  <a:lnTo>
                    <a:pt x="3427" y="4178"/>
                  </a:lnTo>
                  <a:lnTo>
                    <a:pt x="3432" y="4173"/>
                  </a:lnTo>
                  <a:lnTo>
                    <a:pt x="3436" y="4170"/>
                  </a:lnTo>
                  <a:lnTo>
                    <a:pt x="3441" y="4166"/>
                  </a:lnTo>
                  <a:lnTo>
                    <a:pt x="3451" y="4159"/>
                  </a:lnTo>
                  <a:lnTo>
                    <a:pt x="3464" y="4153"/>
                  </a:lnTo>
                  <a:lnTo>
                    <a:pt x="3476" y="4148"/>
                  </a:lnTo>
                  <a:lnTo>
                    <a:pt x="3491" y="4142"/>
                  </a:lnTo>
                  <a:lnTo>
                    <a:pt x="3507" y="4134"/>
                  </a:lnTo>
                  <a:lnTo>
                    <a:pt x="3523" y="4126"/>
                  </a:lnTo>
                  <a:lnTo>
                    <a:pt x="3541" y="4115"/>
                  </a:lnTo>
                  <a:lnTo>
                    <a:pt x="3558" y="4101"/>
                  </a:lnTo>
                  <a:lnTo>
                    <a:pt x="3566" y="4094"/>
                  </a:lnTo>
                  <a:lnTo>
                    <a:pt x="3576" y="4084"/>
                  </a:lnTo>
                  <a:lnTo>
                    <a:pt x="3584" y="4074"/>
                  </a:lnTo>
                  <a:lnTo>
                    <a:pt x="3593" y="4063"/>
                  </a:lnTo>
                  <a:lnTo>
                    <a:pt x="3603" y="4052"/>
                  </a:lnTo>
                  <a:lnTo>
                    <a:pt x="3611" y="4039"/>
                  </a:lnTo>
                  <a:lnTo>
                    <a:pt x="3620" y="4025"/>
                  </a:lnTo>
                  <a:lnTo>
                    <a:pt x="3629" y="4008"/>
                  </a:lnTo>
                  <a:lnTo>
                    <a:pt x="3638" y="3991"/>
                  </a:lnTo>
                  <a:lnTo>
                    <a:pt x="3646" y="3973"/>
                  </a:lnTo>
                  <a:lnTo>
                    <a:pt x="3655" y="3954"/>
                  </a:lnTo>
                  <a:lnTo>
                    <a:pt x="3663" y="3932"/>
                  </a:lnTo>
                  <a:lnTo>
                    <a:pt x="3659" y="3886"/>
                  </a:lnTo>
                  <a:lnTo>
                    <a:pt x="3658" y="3832"/>
                  </a:lnTo>
                  <a:lnTo>
                    <a:pt x="3660" y="3771"/>
                  </a:lnTo>
                  <a:lnTo>
                    <a:pt x="3666" y="3704"/>
                  </a:lnTo>
                  <a:lnTo>
                    <a:pt x="3673" y="3631"/>
                  </a:lnTo>
                  <a:lnTo>
                    <a:pt x="3684" y="3552"/>
                  </a:lnTo>
                  <a:lnTo>
                    <a:pt x="3695" y="3469"/>
                  </a:lnTo>
                  <a:lnTo>
                    <a:pt x="3710" y="3381"/>
                  </a:lnTo>
                  <a:lnTo>
                    <a:pt x="3726" y="3289"/>
                  </a:lnTo>
                  <a:lnTo>
                    <a:pt x="3744" y="3193"/>
                  </a:lnTo>
                  <a:lnTo>
                    <a:pt x="3762" y="3095"/>
                  </a:lnTo>
                  <a:lnTo>
                    <a:pt x="3781" y="2995"/>
                  </a:lnTo>
                  <a:lnTo>
                    <a:pt x="3822" y="2788"/>
                  </a:lnTo>
                  <a:lnTo>
                    <a:pt x="3861" y="2578"/>
                  </a:lnTo>
                  <a:lnTo>
                    <a:pt x="3880" y="2473"/>
                  </a:lnTo>
                  <a:lnTo>
                    <a:pt x="3899" y="2368"/>
                  </a:lnTo>
                  <a:lnTo>
                    <a:pt x="3918" y="2265"/>
                  </a:lnTo>
                  <a:lnTo>
                    <a:pt x="3934" y="2163"/>
                  </a:lnTo>
                  <a:lnTo>
                    <a:pt x="3949" y="2064"/>
                  </a:lnTo>
                  <a:lnTo>
                    <a:pt x="3963" y="1968"/>
                  </a:lnTo>
                  <a:lnTo>
                    <a:pt x="3973" y="1874"/>
                  </a:lnTo>
                  <a:lnTo>
                    <a:pt x="3982" y="1784"/>
                  </a:lnTo>
                  <a:lnTo>
                    <a:pt x="3988" y="1698"/>
                  </a:lnTo>
                  <a:lnTo>
                    <a:pt x="3991" y="1618"/>
                  </a:lnTo>
                  <a:lnTo>
                    <a:pt x="3992" y="1542"/>
                  </a:lnTo>
                  <a:lnTo>
                    <a:pt x="3989" y="1472"/>
                  </a:lnTo>
                  <a:lnTo>
                    <a:pt x="3982" y="1408"/>
                  </a:lnTo>
                  <a:lnTo>
                    <a:pt x="3971" y="1352"/>
                  </a:lnTo>
                  <a:lnTo>
                    <a:pt x="3956" y="1302"/>
                  </a:lnTo>
                  <a:lnTo>
                    <a:pt x="3937" y="1260"/>
                  </a:lnTo>
                  <a:lnTo>
                    <a:pt x="3907" y="1206"/>
                  </a:lnTo>
                  <a:lnTo>
                    <a:pt x="3878" y="1151"/>
                  </a:lnTo>
                  <a:lnTo>
                    <a:pt x="3850" y="1097"/>
                  </a:lnTo>
                  <a:lnTo>
                    <a:pt x="3824" y="1044"/>
                  </a:lnTo>
                  <a:lnTo>
                    <a:pt x="3799" y="993"/>
                  </a:lnTo>
                  <a:lnTo>
                    <a:pt x="3775" y="941"/>
                  </a:lnTo>
                  <a:lnTo>
                    <a:pt x="3752" y="890"/>
                  </a:lnTo>
                  <a:lnTo>
                    <a:pt x="3730" y="841"/>
                  </a:lnTo>
                  <a:lnTo>
                    <a:pt x="3651" y="651"/>
                  </a:lnTo>
                  <a:lnTo>
                    <a:pt x="3579" y="481"/>
                  </a:lnTo>
                  <a:lnTo>
                    <a:pt x="3561" y="442"/>
                  </a:lnTo>
                  <a:lnTo>
                    <a:pt x="3544" y="405"/>
                  </a:lnTo>
                  <a:lnTo>
                    <a:pt x="3527" y="368"/>
                  </a:lnTo>
                  <a:lnTo>
                    <a:pt x="3510" y="334"/>
                  </a:lnTo>
                  <a:lnTo>
                    <a:pt x="3491" y="301"/>
                  </a:lnTo>
                  <a:lnTo>
                    <a:pt x="3473" y="270"/>
                  </a:lnTo>
                  <a:lnTo>
                    <a:pt x="3455" y="241"/>
                  </a:lnTo>
                  <a:lnTo>
                    <a:pt x="3437" y="212"/>
                  </a:lnTo>
                  <a:lnTo>
                    <a:pt x="3418" y="187"/>
                  </a:lnTo>
                  <a:lnTo>
                    <a:pt x="3397" y="162"/>
                  </a:lnTo>
                  <a:lnTo>
                    <a:pt x="3376" y="141"/>
                  </a:lnTo>
                  <a:lnTo>
                    <a:pt x="3355" y="121"/>
                  </a:lnTo>
                  <a:lnTo>
                    <a:pt x="3332" y="104"/>
                  </a:lnTo>
                  <a:lnTo>
                    <a:pt x="3309" y="87"/>
                  </a:lnTo>
                  <a:lnTo>
                    <a:pt x="3284" y="74"/>
                  </a:lnTo>
                  <a:lnTo>
                    <a:pt x="3259" y="6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07" name="Freeform 4"/>
            <p:cNvSpPr>
              <a:spLocks/>
            </p:cNvSpPr>
            <p:nvPr/>
          </p:nvSpPr>
          <p:spPr bwMode="auto">
            <a:xfrm>
              <a:off x="794" y="1184"/>
              <a:ext cx="18" cy="75"/>
            </a:xfrm>
            <a:custGeom>
              <a:avLst/>
              <a:gdLst>
                <a:gd name="T0" fmla="*/ 0 w 126"/>
                <a:gd name="T1" fmla="*/ 0 h 523"/>
                <a:gd name="T2" fmla="*/ 0 w 126"/>
                <a:gd name="T3" fmla="*/ 1 h 523"/>
                <a:gd name="T4" fmla="*/ 0 w 126"/>
                <a:gd name="T5" fmla="*/ 2 h 523"/>
                <a:gd name="T6" fmla="*/ 0 w 126"/>
                <a:gd name="T7" fmla="*/ 0 h 523"/>
                <a:gd name="T8" fmla="*/ 0 60000 65536"/>
                <a:gd name="T9" fmla="*/ 0 60000 65536"/>
                <a:gd name="T10" fmla="*/ 0 60000 65536"/>
                <a:gd name="T11" fmla="*/ 0 60000 65536"/>
                <a:gd name="T12" fmla="*/ 0 w 126"/>
                <a:gd name="T13" fmla="*/ 0 h 523"/>
                <a:gd name="T14" fmla="*/ 126 w 126"/>
                <a:gd name="T15" fmla="*/ 523 h 523"/>
              </a:gdLst>
              <a:ahLst/>
              <a:cxnLst>
                <a:cxn ang="T8">
                  <a:pos x="T0" y="T1"/>
                </a:cxn>
                <a:cxn ang="T9">
                  <a:pos x="T2" y="T3"/>
                </a:cxn>
                <a:cxn ang="T10">
                  <a:pos x="T4" y="T5"/>
                </a:cxn>
                <a:cxn ang="T11">
                  <a:pos x="T6" y="T7"/>
                </a:cxn>
              </a:cxnLst>
              <a:rect l="T12" t="T13" r="T14" b="T15"/>
              <a:pathLst>
                <a:path w="126" h="523">
                  <a:moveTo>
                    <a:pt x="35" y="0"/>
                  </a:moveTo>
                  <a:lnTo>
                    <a:pt x="0" y="343"/>
                  </a:lnTo>
                  <a:lnTo>
                    <a:pt x="126" y="523"/>
                  </a:lnTo>
                  <a:lnTo>
                    <a:pt x="35" y="0"/>
                  </a:lnTo>
                  <a:close/>
                </a:path>
              </a:pathLst>
            </a:custGeom>
            <a:solidFill>
              <a:srgbClr val="C2C2C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08" name="Freeform 5"/>
            <p:cNvSpPr>
              <a:spLocks/>
            </p:cNvSpPr>
            <p:nvPr/>
          </p:nvSpPr>
          <p:spPr bwMode="auto">
            <a:xfrm>
              <a:off x="523" y="2969"/>
              <a:ext cx="238" cy="92"/>
            </a:xfrm>
            <a:custGeom>
              <a:avLst/>
              <a:gdLst>
                <a:gd name="T0" fmla="*/ 2 w 1661"/>
                <a:gd name="T1" fmla="*/ 0 h 648"/>
                <a:gd name="T2" fmla="*/ 2 w 1661"/>
                <a:gd name="T3" fmla="*/ 0 h 648"/>
                <a:gd name="T4" fmla="*/ 2 w 1661"/>
                <a:gd name="T5" fmla="*/ 0 h 648"/>
                <a:gd name="T6" fmla="*/ 1 w 1661"/>
                <a:gd name="T7" fmla="*/ 0 h 648"/>
                <a:gd name="T8" fmla="*/ 1 w 1661"/>
                <a:gd name="T9" fmla="*/ 0 h 648"/>
                <a:gd name="T10" fmla="*/ 1 w 1661"/>
                <a:gd name="T11" fmla="*/ 0 h 648"/>
                <a:gd name="T12" fmla="*/ 1 w 1661"/>
                <a:gd name="T13" fmla="*/ 0 h 648"/>
                <a:gd name="T14" fmla="*/ 1 w 1661"/>
                <a:gd name="T15" fmla="*/ 0 h 648"/>
                <a:gd name="T16" fmla="*/ 1 w 1661"/>
                <a:gd name="T17" fmla="*/ 0 h 648"/>
                <a:gd name="T18" fmla="*/ 1 w 1661"/>
                <a:gd name="T19" fmla="*/ 0 h 648"/>
                <a:gd name="T20" fmla="*/ 1 w 1661"/>
                <a:gd name="T21" fmla="*/ 0 h 648"/>
                <a:gd name="T22" fmla="*/ 0 w 1661"/>
                <a:gd name="T23" fmla="*/ 0 h 648"/>
                <a:gd name="T24" fmla="*/ 0 w 1661"/>
                <a:gd name="T25" fmla="*/ 0 h 648"/>
                <a:gd name="T26" fmla="*/ 0 w 1661"/>
                <a:gd name="T27" fmla="*/ 0 h 648"/>
                <a:gd name="T28" fmla="*/ 0 w 1661"/>
                <a:gd name="T29" fmla="*/ 0 h 648"/>
                <a:gd name="T30" fmla="*/ 0 w 1661"/>
                <a:gd name="T31" fmla="*/ 0 h 648"/>
                <a:gd name="T32" fmla="*/ 0 w 1661"/>
                <a:gd name="T33" fmla="*/ 0 h 648"/>
                <a:gd name="T34" fmla="*/ 0 w 1661"/>
                <a:gd name="T35" fmla="*/ 0 h 648"/>
                <a:gd name="T36" fmla="*/ 0 w 1661"/>
                <a:gd name="T37" fmla="*/ 0 h 648"/>
                <a:gd name="T38" fmla="*/ 0 w 1661"/>
                <a:gd name="T39" fmla="*/ 1 h 648"/>
                <a:gd name="T40" fmla="*/ 0 w 1661"/>
                <a:gd name="T41" fmla="*/ 1 h 648"/>
                <a:gd name="T42" fmla="*/ 0 w 1661"/>
                <a:gd name="T43" fmla="*/ 1 h 648"/>
                <a:gd name="T44" fmla="*/ 0 w 1661"/>
                <a:gd name="T45" fmla="*/ 1 h 648"/>
                <a:gd name="T46" fmla="*/ 0 w 1661"/>
                <a:gd name="T47" fmla="*/ 1 h 648"/>
                <a:gd name="T48" fmla="*/ 0 w 1661"/>
                <a:gd name="T49" fmla="*/ 1 h 648"/>
                <a:gd name="T50" fmla="*/ 0 w 1661"/>
                <a:gd name="T51" fmla="*/ 1 h 648"/>
                <a:gd name="T52" fmla="*/ 1 w 1661"/>
                <a:gd name="T53" fmla="*/ 1 h 648"/>
                <a:gd name="T54" fmla="*/ 1 w 1661"/>
                <a:gd name="T55" fmla="*/ 1 h 648"/>
                <a:gd name="T56" fmla="*/ 1 w 1661"/>
                <a:gd name="T57" fmla="*/ 1 h 648"/>
                <a:gd name="T58" fmla="*/ 1 w 1661"/>
                <a:gd name="T59" fmla="*/ 1 h 648"/>
                <a:gd name="T60" fmla="*/ 1 w 1661"/>
                <a:gd name="T61" fmla="*/ 1 h 648"/>
                <a:gd name="T62" fmla="*/ 1 w 1661"/>
                <a:gd name="T63" fmla="*/ 2 h 648"/>
                <a:gd name="T64" fmla="*/ 2 w 1661"/>
                <a:gd name="T65" fmla="*/ 2 h 648"/>
                <a:gd name="T66" fmla="*/ 2 w 1661"/>
                <a:gd name="T67" fmla="*/ 2 h 648"/>
                <a:gd name="T68" fmla="*/ 2 w 1661"/>
                <a:gd name="T69" fmla="*/ 2 h 648"/>
                <a:gd name="T70" fmla="*/ 3 w 1661"/>
                <a:gd name="T71" fmla="*/ 2 h 648"/>
                <a:gd name="T72" fmla="*/ 4 w 1661"/>
                <a:gd name="T73" fmla="*/ 2 h 648"/>
                <a:gd name="T74" fmla="*/ 4 w 1661"/>
                <a:gd name="T75" fmla="*/ 2 h 648"/>
                <a:gd name="T76" fmla="*/ 5 w 1661"/>
                <a:gd name="T77" fmla="*/ 1 h 648"/>
                <a:gd name="T78" fmla="*/ 5 w 1661"/>
                <a:gd name="T79" fmla="*/ 1 h 648"/>
                <a:gd name="T80" fmla="*/ 5 w 1661"/>
                <a:gd name="T81" fmla="*/ 1 h 648"/>
                <a:gd name="T82" fmla="*/ 5 w 1661"/>
                <a:gd name="T83" fmla="*/ 1 h 648"/>
                <a:gd name="T84" fmla="*/ 5 w 1661"/>
                <a:gd name="T85" fmla="*/ 1 h 648"/>
                <a:gd name="T86" fmla="*/ 5 w 1661"/>
                <a:gd name="T87" fmla="*/ 0 h 648"/>
                <a:gd name="T88" fmla="*/ 4 w 1661"/>
                <a:gd name="T89" fmla="*/ 0 h 648"/>
                <a:gd name="T90" fmla="*/ 4 w 1661"/>
                <a:gd name="T91" fmla="*/ 0 h 648"/>
                <a:gd name="T92" fmla="*/ 4 w 1661"/>
                <a:gd name="T93" fmla="*/ 0 h 648"/>
                <a:gd name="T94" fmla="*/ 4 w 1661"/>
                <a:gd name="T95" fmla="*/ 0 h 648"/>
                <a:gd name="T96" fmla="*/ 4 w 1661"/>
                <a:gd name="T97" fmla="*/ 0 h 648"/>
                <a:gd name="T98" fmla="*/ 3 w 1661"/>
                <a:gd name="T99" fmla="*/ 0 h 648"/>
                <a:gd name="T100" fmla="*/ 3 w 1661"/>
                <a:gd name="T101" fmla="*/ 0 h 6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61"/>
                <a:gd name="T154" fmla="*/ 0 h 648"/>
                <a:gd name="T155" fmla="*/ 1661 w 1661"/>
                <a:gd name="T156" fmla="*/ 648 h 6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61" h="648">
                  <a:moveTo>
                    <a:pt x="838" y="26"/>
                  </a:moveTo>
                  <a:lnTo>
                    <a:pt x="765" y="16"/>
                  </a:lnTo>
                  <a:lnTo>
                    <a:pt x="694" y="9"/>
                  </a:lnTo>
                  <a:lnTo>
                    <a:pt x="627" y="4"/>
                  </a:lnTo>
                  <a:lnTo>
                    <a:pt x="563" y="1"/>
                  </a:lnTo>
                  <a:lnTo>
                    <a:pt x="532" y="0"/>
                  </a:lnTo>
                  <a:lnTo>
                    <a:pt x="502" y="0"/>
                  </a:lnTo>
                  <a:lnTo>
                    <a:pt x="473" y="0"/>
                  </a:lnTo>
                  <a:lnTo>
                    <a:pt x="445" y="1"/>
                  </a:lnTo>
                  <a:lnTo>
                    <a:pt x="418" y="3"/>
                  </a:lnTo>
                  <a:lnTo>
                    <a:pt x="392" y="5"/>
                  </a:lnTo>
                  <a:lnTo>
                    <a:pt x="367" y="8"/>
                  </a:lnTo>
                  <a:lnTo>
                    <a:pt x="343" y="11"/>
                  </a:lnTo>
                  <a:lnTo>
                    <a:pt x="320" y="15"/>
                  </a:lnTo>
                  <a:lnTo>
                    <a:pt x="298" y="21"/>
                  </a:lnTo>
                  <a:lnTo>
                    <a:pt x="278" y="26"/>
                  </a:lnTo>
                  <a:lnTo>
                    <a:pt x="257" y="32"/>
                  </a:lnTo>
                  <a:lnTo>
                    <a:pt x="239" y="39"/>
                  </a:lnTo>
                  <a:lnTo>
                    <a:pt x="222" y="46"/>
                  </a:lnTo>
                  <a:lnTo>
                    <a:pt x="206" y="54"/>
                  </a:lnTo>
                  <a:lnTo>
                    <a:pt x="191" y="63"/>
                  </a:lnTo>
                  <a:lnTo>
                    <a:pt x="178" y="73"/>
                  </a:lnTo>
                  <a:lnTo>
                    <a:pt x="165" y="83"/>
                  </a:lnTo>
                  <a:lnTo>
                    <a:pt x="155" y="95"/>
                  </a:lnTo>
                  <a:lnTo>
                    <a:pt x="145" y="107"/>
                  </a:lnTo>
                  <a:lnTo>
                    <a:pt x="137" y="120"/>
                  </a:lnTo>
                  <a:lnTo>
                    <a:pt x="130" y="133"/>
                  </a:lnTo>
                  <a:lnTo>
                    <a:pt x="125" y="148"/>
                  </a:lnTo>
                  <a:lnTo>
                    <a:pt x="121" y="163"/>
                  </a:lnTo>
                  <a:lnTo>
                    <a:pt x="113" y="162"/>
                  </a:lnTo>
                  <a:lnTo>
                    <a:pt x="106" y="159"/>
                  </a:lnTo>
                  <a:lnTo>
                    <a:pt x="98" y="156"/>
                  </a:lnTo>
                  <a:lnTo>
                    <a:pt x="92" y="153"/>
                  </a:lnTo>
                  <a:lnTo>
                    <a:pt x="84" y="150"/>
                  </a:lnTo>
                  <a:lnTo>
                    <a:pt x="77" y="147"/>
                  </a:lnTo>
                  <a:lnTo>
                    <a:pt x="70" y="145"/>
                  </a:lnTo>
                  <a:lnTo>
                    <a:pt x="62" y="145"/>
                  </a:lnTo>
                  <a:lnTo>
                    <a:pt x="55" y="159"/>
                  </a:lnTo>
                  <a:lnTo>
                    <a:pt x="48" y="174"/>
                  </a:lnTo>
                  <a:lnTo>
                    <a:pt x="39" y="189"/>
                  </a:lnTo>
                  <a:lnTo>
                    <a:pt x="31" y="204"/>
                  </a:lnTo>
                  <a:lnTo>
                    <a:pt x="23" y="220"/>
                  </a:lnTo>
                  <a:lnTo>
                    <a:pt x="15" y="235"/>
                  </a:lnTo>
                  <a:lnTo>
                    <a:pt x="7" y="250"/>
                  </a:lnTo>
                  <a:lnTo>
                    <a:pt x="0" y="264"/>
                  </a:lnTo>
                  <a:lnTo>
                    <a:pt x="15" y="283"/>
                  </a:lnTo>
                  <a:lnTo>
                    <a:pt x="31" y="302"/>
                  </a:lnTo>
                  <a:lnTo>
                    <a:pt x="48" y="321"/>
                  </a:lnTo>
                  <a:lnTo>
                    <a:pt x="66" y="338"/>
                  </a:lnTo>
                  <a:lnTo>
                    <a:pt x="85" y="354"/>
                  </a:lnTo>
                  <a:lnTo>
                    <a:pt x="106" y="370"/>
                  </a:lnTo>
                  <a:lnTo>
                    <a:pt x="127" y="386"/>
                  </a:lnTo>
                  <a:lnTo>
                    <a:pt x="149" y="402"/>
                  </a:lnTo>
                  <a:lnTo>
                    <a:pt x="173" y="416"/>
                  </a:lnTo>
                  <a:lnTo>
                    <a:pt x="196" y="430"/>
                  </a:lnTo>
                  <a:lnTo>
                    <a:pt x="222" y="444"/>
                  </a:lnTo>
                  <a:lnTo>
                    <a:pt x="248" y="457"/>
                  </a:lnTo>
                  <a:lnTo>
                    <a:pt x="276" y="470"/>
                  </a:lnTo>
                  <a:lnTo>
                    <a:pt x="303" y="482"/>
                  </a:lnTo>
                  <a:lnTo>
                    <a:pt x="331" y="494"/>
                  </a:lnTo>
                  <a:lnTo>
                    <a:pt x="361" y="505"/>
                  </a:lnTo>
                  <a:lnTo>
                    <a:pt x="391" y="516"/>
                  </a:lnTo>
                  <a:lnTo>
                    <a:pt x="423" y="527"/>
                  </a:lnTo>
                  <a:lnTo>
                    <a:pt x="454" y="537"/>
                  </a:lnTo>
                  <a:lnTo>
                    <a:pt x="487" y="548"/>
                  </a:lnTo>
                  <a:lnTo>
                    <a:pt x="554" y="567"/>
                  </a:lnTo>
                  <a:lnTo>
                    <a:pt x="625" y="584"/>
                  </a:lnTo>
                  <a:lnTo>
                    <a:pt x="697" y="601"/>
                  </a:lnTo>
                  <a:lnTo>
                    <a:pt x="772" y="618"/>
                  </a:lnTo>
                  <a:lnTo>
                    <a:pt x="849" y="634"/>
                  </a:lnTo>
                  <a:lnTo>
                    <a:pt x="929" y="648"/>
                  </a:lnTo>
                  <a:lnTo>
                    <a:pt x="1020" y="622"/>
                  </a:lnTo>
                  <a:lnTo>
                    <a:pt x="1112" y="596"/>
                  </a:lnTo>
                  <a:lnTo>
                    <a:pt x="1204" y="572"/>
                  </a:lnTo>
                  <a:lnTo>
                    <a:pt x="1295" y="548"/>
                  </a:lnTo>
                  <a:lnTo>
                    <a:pt x="1387" y="523"/>
                  </a:lnTo>
                  <a:lnTo>
                    <a:pt x="1478" y="499"/>
                  </a:lnTo>
                  <a:lnTo>
                    <a:pt x="1569" y="474"/>
                  </a:lnTo>
                  <a:lnTo>
                    <a:pt x="1661" y="447"/>
                  </a:lnTo>
                  <a:lnTo>
                    <a:pt x="1645" y="422"/>
                  </a:lnTo>
                  <a:lnTo>
                    <a:pt x="1631" y="398"/>
                  </a:lnTo>
                  <a:lnTo>
                    <a:pt x="1619" y="371"/>
                  </a:lnTo>
                  <a:lnTo>
                    <a:pt x="1608" y="345"/>
                  </a:lnTo>
                  <a:lnTo>
                    <a:pt x="1588" y="292"/>
                  </a:lnTo>
                  <a:lnTo>
                    <a:pt x="1571" y="238"/>
                  </a:lnTo>
                  <a:lnTo>
                    <a:pt x="1562" y="211"/>
                  </a:lnTo>
                  <a:lnTo>
                    <a:pt x="1553" y="185"/>
                  </a:lnTo>
                  <a:lnTo>
                    <a:pt x="1544" y="157"/>
                  </a:lnTo>
                  <a:lnTo>
                    <a:pt x="1534" y="131"/>
                  </a:lnTo>
                  <a:lnTo>
                    <a:pt x="1522" y="106"/>
                  </a:lnTo>
                  <a:lnTo>
                    <a:pt x="1510" y="80"/>
                  </a:lnTo>
                  <a:lnTo>
                    <a:pt x="1497" y="55"/>
                  </a:lnTo>
                  <a:lnTo>
                    <a:pt x="1481" y="31"/>
                  </a:lnTo>
                  <a:lnTo>
                    <a:pt x="1445" y="29"/>
                  </a:lnTo>
                  <a:lnTo>
                    <a:pt x="1407" y="28"/>
                  </a:lnTo>
                  <a:lnTo>
                    <a:pt x="1368" y="27"/>
                  </a:lnTo>
                  <a:lnTo>
                    <a:pt x="1328" y="27"/>
                  </a:lnTo>
                  <a:lnTo>
                    <a:pt x="1244" y="27"/>
                  </a:lnTo>
                  <a:lnTo>
                    <a:pt x="1159" y="28"/>
                  </a:lnTo>
                  <a:lnTo>
                    <a:pt x="1074" y="29"/>
                  </a:lnTo>
                  <a:lnTo>
                    <a:pt x="990" y="29"/>
                  </a:lnTo>
                  <a:lnTo>
                    <a:pt x="911" y="29"/>
                  </a:lnTo>
                  <a:lnTo>
                    <a:pt x="838" y="26"/>
                  </a:lnTo>
                  <a:close/>
                </a:path>
              </a:pathLst>
            </a:custGeom>
            <a:solidFill>
              <a:srgbClr val="70625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09" name="Freeform 6"/>
            <p:cNvSpPr>
              <a:spLocks/>
            </p:cNvSpPr>
            <p:nvPr/>
          </p:nvSpPr>
          <p:spPr bwMode="auto">
            <a:xfrm>
              <a:off x="537" y="2965"/>
              <a:ext cx="107" cy="31"/>
            </a:xfrm>
            <a:custGeom>
              <a:avLst/>
              <a:gdLst>
                <a:gd name="T0" fmla="*/ 0 w 748"/>
                <a:gd name="T1" fmla="*/ 1 h 215"/>
                <a:gd name="T2" fmla="*/ 0 w 748"/>
                <a:gd name="T3" fmla="*/ 0 h 215"/>
                <a:gd name="T4" fmla="*/ 0 w 748"/>
                <a:gd name="T5" fmla="*/ 0 h 215"/>
                <a:gd name="T6" fmla="*/ 0 w 748"/>
                <a:gd name="T7" fmla="*/ 0 h 215"/>
                <a:gd name="T8" fmla="*/ 0 w 748"/>
                <a:gd name="T9" fmla="*/ 0 h 215"/>
                <a:gd name="T10" fmla="*/ 0 w 748"/>
                <a:gd name="T11" fmla="*/ 0 h 215"/>
                <a:gd name="T12" fmla="*/ 1 w 748"/>
                <a:gd name="T13" fmla="*/ 0 h 215"/>
                <a:gd name="T14" fmla="*/ 1 w 748"/>
                <a:gd name="T15" fmla="*/ 0 h 215"/>
                <a:gd name="T16" fmla="*/ 1 w 748"/>
                <a:gd name="T17" fmla="*/ 0 h 215"/>
                <a:gd name="T18" fmla="*/ 1 w 748"/>
                <a:gd name="T19" fmla="*/ 0 h 215"/>
                <a:gd name="T20" fmla="*/ 1 w 748"/>
                <a:gd name="T21" fmla="*/ 0 h 215"/>
                <a:gd name="T22" fmla="*/ 1 w 748"/>
                <a:gd name="T23" fmla="*/ 0 h 215"/>
                <a:gd name="T24" fmla="*/ 1 w 748"/>
                <a:gd name="T25" fmla="*/ 0 h 215"/>
                <a:gd name="T26" fmla="*/ 2 w 748"/>
                <a:gd name="T27" fmla="*/ 0 h 215"/>
                <a:gd name="T28" fmla="*/ 2 w 748"/>
                <a:gd name="T29" fmla="*/ 0 h 215"/>
                <a:gd name="T30" fmla="*/ 2 w 748"/>
                <a:gd name="T31" fmla="*/ 0 h 215"/>
                <a:gd name="T32" fmla="*/ 2 w 748"/>
                <a:gd name="T33" fmla="*/ 0 h 215"/>
                <a:gd name="T34" fmla="*/ 1 w 748"/>
                <a:gd name="T35" fmla="*/ 0 h 215"/>
                <a:gd name="T36" fmla="*/ 1 w 748"/>
                <a:gd name="T37" fmla="*/ 0 h 215"/>
                <a:gd name="T38" fmla="*/ 1 w 748"/>
                <a:gd name="T39" fmla="*/ 0 h 215"/>
                <a:gd name="T40" fmla="*/ 1 w 748"/>
                <a:gd name="T41" fmla="*/ 0 h 215"/>
                <a:gd name="T42" fmla="*/ 1 w 748"/>
                <a:gd name="T43" fmla="*/ 0 h 215"/>
                <a:gd name="T44" fmla="*/ 1 w 748"/>
                <a:gd name="T45" fmla="*/ 0 h 215"/>
                <a:gd name="T46" fmla="*/ 0 w 748"/>
                <a:gd name="T47" fmla="*/ 0 h 215"/>
                <a:gd name="T48" fmla="*/ 0 w 748"/>
                <a:gd name="T49" fmla="*/ 0 h 215"/>
                <a:gd name="T50" fmla="*/ 0 w 748"/>
                <a:gd name="T51" fmla="*/ 0 h 215"/>
                <a:gd name="T52" fmla="*/ 0 w 748"/>
                <a:gd name="T53" fmla="*/ 0 h 215"/>
                <a:gd name="T54" fmla="*/ 0 w 748"/>
                <a:gd name="T55" fmla="*/ 0 h 215"/>
                <a:gd name="T56" fmla="*/ 0 w 748"/>
                <a:gd name="T57" fmla="*/ 0 h 215"/>
                <a:gd name="T58" fmla="*/ 0 w 748"/>
                <a:gd name="T59" fmla="*/ 0 h 215"/>
                <a:gd name="T60" fmla="*/ 0 w 748"/>
                <a:gd name="T61" fmla="*/ 1 h 215"/>
                <a:gd name="T62" fmla="*/ 0 w 748"/>
                <a:gd name="T63" fmla="*/ 1 h 2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8"/>
                <a:gd name="T97" fmla="*/ 0 h 215"/>
                <a:gd name="T98" fmla="*/ 748 w 748"/>
                <a:gd name="T99" fmla="*/ 215 h 2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8" h="215">
                  <a:moveTo>
                    <a:pt x="23" y="214"/>
                  </a:moveTo>
                  <a:lnTo>
                    <a:pt x="51" y="194"/>
                  </a:lnTo>
                  <a:lnTo>
                    <a:pt x="54" y="180"/>
                  </a:lnTo>
                  <a:lnTo>
                    <a:pt x="60" y="168"/>
                  </a:lnTo>
                  <a:lnTo>
                    <a:pt x="65" y="157"/>
                  </a:lnTo>
                  <a:lnTo>
                    <a:pt x="72" y="146"/>
                  </a:lnTo>
                  <a:lnTo>
                    <a:pt x="80" y="136"/>
                  </a:lnTo>
                  <a:lnTo>
                    <a:pt x="90" y="127"/>
                  </a:lnTo>
                  <a:lnTo>
                    <a:pt x="99" y="117"/>
                  </a:lnTo>
                  <a:lnTo>
                    <a:pt x="111" y="109"/>
                  </a:lnTo>
                  <a:lnTo>
                    <a:pt x="125" y="101"/>
                  </a:lnTo>
                  <a:lnTo>
                    <a:pt x="139" y="93"/>
                  </a:lnTo>
                  <a:lnTo>
                    <a:pt x="155" y="87"/>
                  </a:lnTo>
                  <a:lnTo>
                    <a:pt x="172" y="80"/>
                  </a:lnTo>
                  <a:lnTo>
                    <a:pt x="190" y="75"/>
                  </a:lnTo>
                  <a:lnTo>
                    <a:pt x="209" y="70"/>
                  </a:lnTo>
                  <a:lnTo>
                    <a:pt x="231" y="65"/>
                  </a:lnTo>
                  <a:lnTo>
                    <a:pt x="252" y="61"/>
                  </a:lnTo>
                  <a:lnTo>
                    <a:pt x="276" y="58"/>
                  </a:lnTo>
                  <a:lnTo>
                    <a:pt x="300" y="55"/>
                  </a:lnTo>
                  <a:lnTo>
                    <a:pt x="325" y="53"/>
                  </a:lnTo>
                  <a:lnTo>
                    <a:pt x="351" y="52"/>
                  </a:lnTo>
                  <a:lnTo>
                    <a:pt x="379" y="51"/>
                  </a:lnTo>
                  <a:lnTo>
                    <a:pt x="407" y="51"/>
                  </a:lnTo>
                  <a:lnTo>
                    <a:pt x="437" y="51"/>
                  </a:lnTo>
                  <a:lnTo>
                    <a:pt x="467" y="51"/>
                  </a:lnTo>
                  <a:lnTo>
                    <a:pt x="530" y="54"/>
                  </a:lnTo>
                  <a:lnTo>
                    <a:pt x="597" y="60"/>
                  </a:lnTo>
                  <a:lnTo>
                    <a:pt x="667" y="67"/>
                  </a:lnTo>
                  <a:lnTo>
                    <a:pt x="740" y="76"/>
                  </a:lnTo>
                  <a:lnTo>
                    <a:pt x="748" y="26"/>
                  </a:lnTo>
                  <a:lnTo>
                    <a:pt x="673" y="16"/>
                  </a:lnTo>
                  <a:lnTo>
                    <a:pt x="601" y="9"/>
                  </a:lnTo>
                  <a:lnTo>
                    <a:pt x="534" y="4"/>
                  </a:lnTo>
                  <a:lnTo>
                    <a:pt x="469" y="1"/>
                  </a:lnTo>
                  <a:lnTo>
                    <a:pt x="437" y="0"/>
                  </a:lnTo>
                  <a:lnTo>
                    <a:pt x="407" y="0"/>
                  </a:lnTo>
                  <a:lnTo>
                    <a:pt x="377" y="0"/>
                  </a:lnTo>
                  <a:lnTo>
                    <a:pt x="349" y="1"/>
                  </a:lnTo>
                  <a:lnTo>
                    <a:pt x="322" y="3"/>
                  </a:lnTo>
                  <a:lnTo>
                    <a:pt x="294" y="5"/>
                  </a:lnTo>
                  <a:lnTo>
                    <a:pt x="268" y="8"/>
                  </a:lnTo>
                  <a:lnTo>
                    <a:pt x="244" y="12"/>
                  </a:lnTo>
                  <a:lnTo>
                    <a:pt x="220" y="16"/>
                  </a:lnTo>
                  <a:lnTo>
                    <a:pt x="197" y="21"/>
                  </a:lnTo>
                  <a:lnTo>
                    <a:pt x="175" y="26"/>
                  </a:lnTo>
                  <a:lnTo>
                    <a:pt x="154" y="33"/>
                  </a:lnTo>
                  <a:lnTo>
                    <a:pt x="135" y="40"/>
                  </a:lnTo>
                  <a:lnTo>
                    <a:pt x="115" y="49"/>
                  </a:lnTo>
                  <a:lnTo>
                    <a:pt x="98" y="58"/>
                  </a:lnTo>
                  <a:lnTo>
                    <a:pt x="81" y="68"/>
                  </a:lnTo>
                  <a:lnTo>
                    <a:pt x="66" y="79"/>
                  </a:lnTo>
                  <a:lnTo>
                    <a:pt x="52" y="91"/>
                  </a:lnTo>
                  <a:lnTo>
                    <a:pt x="40" y="104"/>
                  </a:lnTo>
                  <a:lnTo>
                    <a:pt x="28" y="117"/>
                  </a:lnTo>
                  <a:lnTo>
                    <a:pt x="18" y="133"/>
                  </a:lnTo>
                  <a:lnTo>
                    <a:pt x="11" y="149"/>
                  </a:lnTo>
                  <a:lnTo>
                    <a:pt x="4" y="166"/>
                  </a:lnTo>
                  <a:lnTo>
                    <a:pt x="0" y="183"/>
                  </a:lnTo>
                  <a:lnTo>
                    <a:pt x="28" y="163"/>
                  </a:lnTo>
                  <a:lnTo>
                    <a:pt x="23" y="214"/>
                  </a:lnTo>
                  <a:lnTo>
                    <a:pt x="47" y="215"/>
                  </a:lnTo>
                  <a:lnTo>
                    <a:pt x="51" y="194"/>
                  </a:lnTo>
                  <a:lnTo>
                    <a:pt x="23" y="214"/>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10" name="Freeform 7"/>
            <p:cNvSpPr>
              <a:spLocks/>
            </p:cNvSpPr>
            <p:nvPr/>
          </p:nvSpPr>
          <p:spPr bwMode="auto">
            <a:xfrm>
              <a:off x="529" y="2986"/>
              <a:ext cx="12" cy="10"/>
            </a:xfrm>
            <a:custGeom>
              <a:avLst/>
              <a:gdLst>
                <a:gd name="T0" fmla="*/ 0 w 85"/>
                <a:gd name="T1" fmla="*/ 0 h 69"/>
                <a:gd name="T2" fmla="*/ 0 w 85"/>
                <a:gd name="T3" fmla="*/ 0 h 69"/>
                <a:gd name="T4" fmla="*/ 0 w 85"/>
                <a:gd name="T5" fmla="*/ 0 h 69"/>
                <a:gd name="T6" fmla="*/ 0 w 85"/>
                <a:gd name="T7" fmla="*/ 0 h 69"/>
                <a:gd name="T8" fmla="*/ 0 w 85"/>
                <a:gd name="T9" fmla="*/ 0 h 69"/>
                <a:gd name="T10" fmla="*/ 0 w 85"/>
                <a:gd name="T11" fmla="*/ 0 h 69"/>
                <a:gd name="T12" fmla="*/ 0 w 85"/>
                <a:gd name="T13" fmla="*/ 0 h 69"/>
                <a:gd name="T14" fmla="*/ 0 w 85"/>
                <a:gd name="T15" fmla="*/ 0 h 69"/>
                <a:gd name="T16" fmla="*/ 0 w 85"/>
                <a:gd name="T17" fmla="*/ 0 h 69"/>
                <a:gd name="T18" fmla="*/ 0 w 85"/>
                <a:gd name="T19" fmla="*/ 0 h 69"/>
                <a:gd name="T20" fmla="*/ 0 w 85"/>
                <a:gd name="T21" fmla="*/ 0 h 69"/>
                <a:gd name="T22" fmla="*/ 0 w 85"/>
                <a:gd name="T23" fmla="*/ 0 h 69"/>
                <a:gd name="T24" fmla="*/ 0 w 85"/>
                <a:gd name="T25" fmla="*/ 0 h 69"/>
                <a:gd name="T26" fmla="*/ 0 w 85"/>
                <a:gd name="T27" fmla="*/ 0 h 69"/>
                <a:gd name="T28" fmla="*/ 0 w 85"/>
                <a:gd name="T29" fmla="*/ 0 h 69"/>
                <a:gd name="T30" fmla="*/ 0 w 85"/>
                <a:gd name="T31" fmla="*/ 0 h 69"/>
                <a:gd name="T32" fmla="*/ 0 w 85"/>
                <a:gd name="T33" fmla="*/ 0 h 69"/>
                <a:gd name="T34" fmla="*/ 0 w 85"/>
                <a:gd name="T35" fmla="*/ 0 h 69"/>
                <a:gd name="T36" fmla="*/ 0 w 85"/>
                <a:gd name="T37" fmla="*/ 0 h 69"/>
                <a:gd name="T38" fmla="*/ 0 w 85"/>
                <a:gd name="T39" fmla="*/ 0 h 69"/>
                <a:gd name="T40" fmla="*/ 0 w 85"/>
                <a:gd name="T41" fmla="*/ 0 h 69"/>
                <a:gd name="T42" fmla="*/ 0 w 85"/>
                <a:gd name="T43" fmla="*/ 0 h 69"/>
                <a:gd name="T44" fmla="*/ 0 w 85"/>
                <a:gd name="T45" fmla="*/ 0 h 69"/>
                <a:gd name="T46" fmla="*/ 0 w 85"/>
                <a:gd name="T47" fmla="*/ 0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5"/>
                <a:gd name="T73" fmla="*/ 0 h 69"/>
                <a:gd name="T74" fmla="*/ 85 w 85"/>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5" h="69">
                  <a:moveTo>
                    <a:pt x="48" y="35"/>
                  </a:moveTo>
                  <a:lnTo>
                    <a:pt x="24" y="50"/>
                  </a:lnTo>
                  <a:lnTo>
                    <a:pt x="27" y="51"/>
                  </a:lnTo>
                  <a:lnTo>
                    <a:pt x="30" y="52"/>
                  </a:lnTo>
                  <a:lnTo>
                    <a:pt x="36" y="54"/>
                  </a:lnTo>
                  <a:lnTo>
                    <a:pt x="42" y="56"/>
                  </a:lnTo>
                  <a:lnTo>
                    <a:pt x="50" y="60"/>
                  </a:lnTo>
                  <a:lnTo>
                    <a:pt x="58" y="63"/>
                  </a:lnTo>
                  <a:lnTo>
                    <a:pt x="69" y="67"/>
                  </a:lnTo>
                  <a:lnTo>
                    <a:pt x="80" y="69"/>
                  </a:lnTo>
                  <a:lnTo>
                    <a:pt x="85" y="18"/>
                  </a:lnTo>
                  <a:lnTo>
                    <a:pt x="82" y="18"/>
                  </a:lnTo>
                  <a:lnTo>
                    <a:pt x="77" y="16"/>
                  </a:lnTo>
                  <a:lnTo>
                    <a:pt x="72" y="14"/>
                  </a:lnTo>
                  <a:lnTo>
                    <a:pt x="64" y="11"/>
                  </a:lnTo>
                  <a:lnTo>
                    <a:pt x="57" y="7"/>
                  </a:lnTo>
                  <a:lnTo>
                    <a:pt x="47" y="4"/>
                  </a:lnTo>
                  <a:lnTo>
                    <a:pt x="37" y="1"/>
                  </a:lnTo>
                  <a:lnTo>
                    <a:pt x="24" y="0"/>
                  </a:lnTo>
                  <a:lnTo>
                    <a:pt x="0" y="14"/>
                  </a:lnTo>
                  <a:lnTo>
                    <a:pt x="24" y="0"/>
                  </a:lnTo>
                  <a:lnTo>
                    <a:pt x="7" y="0"/>
                  </a:lnTo>
                  <a:lnTo>
                    <a:pt x="0" y="14"/>
                  </a:lnTo>
                  <a:lnTo>
                    <a:pt x="48" y="35"/>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11" name="Freeform 8"/>
            <p:cNvSpPr>
              <a:spLocks/>
            </p:cNvSpPr>
            <p:nvPr/>
          </p:nvSpPr>
          <p:spPr bwMode="auto">
            <a:xfrm>
              <a:off x="519" y="2988"/>
              <a:ext cx="17" cy="20"/>
            </a:xfrm>
            <a:custGeom>
              <a:avLst/>
              <a:gdLst>
                <a:gd name="T0" fmla="*/ 0 w 116"/>
                <a:gd name="T1" fmla="*/ 0 h 144"/>
                <a:gd name="T2" fmla="*/ 0 w 116"/>
                <a:gd name="T3" fmla="*/ 0 h 144"/>
                <a:gd name="T4" fmla="*/ 0 w 116"/>
                <a:gd name="T5" fmla="*/ 0 h 144"/>
                <a:gd name="T6" fmla="*/ 0 w 116"/>
                <a:gd name="T7" fmla="*/ 0 h 144"/>
                <a:gd name="T8" fmla="*/ 0 w 116"/>
                <a:gd name="T9" fmla="*/ 0 h 144"/>
                <a:gd name="T10" fmla="*/ 0 w 116"/>
                <a:gd name="T11" fmla="*/ 0 h 144"/>
                <a:gd name="T12" fmla="*/ 0 w 116"/>
                <a:gd name="T13" fmla="*/ 0 h 144"/>
                <a:gd name="T14" fmla="*/ 0 w 116"/>
                <a:gd name="T15" fmla="*/ 0 h 144"/>
                <a:gd name="T16" fmla="*/ 0 w 116"/>
                <a:gd name="T17" fmla="*/ 0 h 144"/>
                <a:gd name="T18" fmla="*/ 0 w 116"/>
                <a:gd name="T19" fmla="*/ 0 h 144"/>
                <a:gd name="T20" fmla="*/ 0 w 116"/>
                <a:gd name="T21" fmla="*/ 0 h 144"/>
                <a:gd name="T22" fmla="*/ 0 w 116"/>
                <a:gd name="T23" fmla="*/ 0 h 144"/>
                <a:gd name="T24" fmla="*/ 0 w 116"/>
                <a:gd name="T25" fmla="*/ 0 h 144"/>
                <a:gd name="T26" fmla="*/ 0 w 116"/>
                <a:gd name="T27" fmla="*/ 0 h 144"/>
                <a:gd name="T28" fmla="*/ 0 w 116"/>
                <a:gd name="T29" fmla="*/ 0 h 144"/>
                <a:gd name="T30" fmla="*/ 0 w 116"/>
                <a:gd name="T31" fmla="*/ 0 h 144"/>
                <a:gd name="T32" fmla="*/ 0 w 116"/>
                <a:gd name="T33" fmla="*/ 0 h 144"/>
                <a:gd name="T34" fmla="*/ 0 w 116"/>
                <a:gd name="T35" fmla="*/ 0 h 144"/>
                <a:gd name="T36" fmla="*/ 0 w 116"/>
                <a:gd name="T37" fmla="*/ 0 h 144"/>
                <a:gd name="T38" fmla="*/ 0 w 116"/>
                <a:gd name="T39" fmla="*/ 0 h 144"/>
                <a:gd name="T40" fmla="*/ 0 w 116"/>
                <a:gd name="T41" fmla="*/ 0 h 144"/>
                <a:gd name="T42" fmla="*/ 0 w 116"/>
                <a:gd name="T43" fmla="*/ 0 h 144"/>
                <a:gd name="T44" fmla="*/ 0 w 116"/>
                <a:gd name="T45" fmla="*/ 0 h 144"/>
                <a:gd name="T46" fmla="*/ 0 w 116"/>
                <a:gd name="T47" fmla="*/ 0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6"/>
                <a:gd name="T73" fmla="*/ 0 h 144"/>
                <a:gd name="T74" fmla="*/ 116 w 116"/>
                <a:gd name="T75" fmla="*/ 144 h 1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6" h="144">
                  <a:moveTo>
                    <a:pt x="52" y="116"/>
                  </a:moveTo>
                  <a:lnTo>
                    <a:pt x="54" y="140"/>
                  </a:lnTo>
                  <a:lnTo>
                    <a:pt x="61" y="127"/>
                  </a:lnTo>
                  <a:lnTo>
                    <a:pt x="68" y="113"/>
                  </a:lnTo>
                  <a:lnTo>
                    <a:pt x="77" y="97"/>
                  </a:lnTo>
                  <a:lnTo>
                    <a:pt x="84" y="82"/>
                  </a:lnTo>
                  <a:lnTo>
                    <a:pt x="93" y="66"/>
                  </a:lnTo>
                  <a:lnTo>
                    <a:pt x="101" y="51"/>
                  </a:lnTo>
                  <a:lnTo>
                    <a:pt x="109" y="36"/>
                  </a:lnTo>
                  <a:lnTo>
                    <a:pt x="116" y="21"/>
                  </a:lnTo>
                  <a:lnTo>
                    <a:pt x="68" y="0"/>
                  </a:lnTo>
                  <a:lnTo>
                    <a:pt x="61" y="14"/>
                  </a:lnTo>
                  <a:lnTo>
                    <a:pt x="53" y="28"/>
                  </a:lnTo>
                  <a:lnTo>
                    <a:pt x="46" y="44"/>
                  </a:lnTo>
                  <a:lnTo>
                    <a:pt x="37" y="59"/>
                  </a:lnTo>
                  <a:lnTo>
                    <a:pt x="29" y="74"/>
                  </a:lnTo>
                  <a:lnTo>
                    <a:pt x="21" y="90"/>
                  </a:lnTo>
                  <a:lnTo>
                    <a:pt x="14" y="104"/>
                  </a:lnTo>
                  <a:lnTo>
                    <a:pt x="6" y="120"/>
                  </a:lnTo>
                  <a:lnTo>
                    <a:pt x="9" y="144"/>
                  </a:lnTo>
                  <a:lnTo>
                    <a:pt x="6" y="120"/>
                  </a:lnTo>
                  <a:lnTo>
                    <a:pt x="0" y="133"/>
                  </a:lnTo>
                  <a:lnTo>
                    <a:pt x="9" y="144"/>
                  </a:lnTo>
                  <a:lnTo>
                    <a:pt x="52" y="116"/>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12" name="Freeform 9"/>
            <p:cNvSpPr>
              <a:spLocks/>
            </p:cNvSpPr>
            <p:nvPr/>
          </p:nvSpPr>
          <p:spPr bwMode="auto">
            <a:xfrm>
              <a:off x="520" y="3004"/>
              <a:ext cx="137" cy="61"/>
            </a:xfrm>
            <a:custGeom>
              <a:avLst/>
              <a:gdLst>
                <a:gd name="T0" fmla="*/ 3 w 958"/>
                <a:gd name="T1" fmla="*/ 1 h 424"/>
                <a:gd name="T2" fmla="*/ 3 w 958"/>
                <a:gd name="T3" fmla="*/ 1 h 424"/>
                <a:gd name="T4" fmla="*/ 3 w 958"/>
                <a:gd name="T5" fmla="*/ 1 h 424"/>
                <a:gd name="T6" fmla="*/ 2 w 958"/>
                <a:gd name="T7" fmla="*/ 1 h 424"/>
                <a:gd name="T8" fmla="*/ 2 w 958"/>
                <a:gd name="T9" fmla="*/ 1 h 424"/>
                <a:gd name="T10" fmla="*/ 2 w 958"/>
                <a:gd name="T11" fmla="*/ 1 h 424"/>
                <a:gd name="T12" fmla="*/ 2 w 958"/>
                <a:gd name="T13" fmla="*/ 1 h 424"/>
                <a:gd name="T14" fmla="*/ 2 w 958"/>
                <a:gd name="T15" fmla="*/ 1 h 424"/>
                <a:gd name="T16" fmla="*/ 1 w 958"/>
                <a:gd name="T17" fmla="*/ 1 h 424"/>
                <a:gd name="T18" fmla="*/ 1 w 958"/>
                <a:gd name="T19" fmla="*/ 1 h 424"/>
                <a:gd name="T20" fmla="*/ 1 w 958"/>
                <a:gd name="T21" fmla="*/ 1 h 424"/>
                <a:gd name="T22" fmla="*/ 1 w 958"/>
                <a:gd name="T23" fmla="*/ 1 h 424"/>
                <a:gd name="T24" fmla="*/ 1 w 958"/>
                <a:gd name="T25" fmla="*/ 1 h 424"/>
                <a:gd name="T26" fmla="*/ 1 w 958"/>
                <a:gd name="T27" fmla="*/ 1 h 424"/>
                <a:gd name="T28" fmla="*/ 1 w 958"/>
                <a:gd name="T29" fmla="*/ 1 h 424"/>
                <a:gd name="T30" fmla="*/ 1 w 958"/>
                <a:gd name="T31" fmla="*/ 1 h 424"/>
                <a:gd name="T32" fmla="*/ 1 w 958"/>
                <a:gd name="T33" fmla="*/ 1 h 424"/>
                <a:gd name="T34" fmla="*/ 1 w 958"/>
                <a:gd name="T35" fmla="*/ 0 h 424"/>
                <a:gd name="T36" fmla="*/ 1 w 958"/>
                <a:gd name="T37" fmla="*/ 0 h 424"/>
                <a:gd name="T38" fmla="*/ 1 w 958"/>
                <a:gd name="T39" fmla="*/ 0 h 424"/>
                <a:gd name="T40" fmla="*/ 0 w 958"/>
                <a:gd name="T41" fmla="*/ 0 h 424"/>
                <a:gd name="T42" fmla="*/ 0 w 958"/>
                <a:gd name="T43" fmla="*/ 0 h 424"/>
                <a:gd name="T44" fmla="*/ 0 w 958"/>
                <a:gd name="T45" fmla="*/ 0 h 424"/>
                <a:gd name="T46" fmla="*/ 0 w 958"/>
                <a:gd name="T47" fmla="*/ 0 h 424"/>
                <a:gd name="T48" fmla="*/ 0 w 958"/>
                <a:gd name="T49" fmla="*/ 0 h 424"/>
                <a:gd name="T50" fmla="*/ 0 w 958"/>
                <a:gd name="T51" fmla="*/ 0 h 424"/>
                <a:gd name="T52" fmla="*/ 0 w 958"/>
                <a:gd name="T53" fmla="*/ 0 h 424"/>
                <a:gd name="T54" fmla="*/ 0 w 958"/>
                <a:gd name="T55" fmla="*/ 0 h 424"/>
                <a:gd name="T56" fmla="*/ 0 w 958"/>
                <a:gd name="T57" fmla="*/ 0 h 424"/>
                <a:gd name="T58" fmla="*/ 0 w 958"/>
                <a:gd name="T59" fmla="*/ 0 h 424"/>
                <a:gd name="T60" fmla="*/ 0 w 958"/>
                <a:gd name="T61" fmla="*/ 0 h 424"/>
                <a:gd name="T62" fmla="*/ 0 w 958"/>
                <a:gd name="T63" fmla="*/ 0 h 424"/>
                <a:gd name="T64" fmla="*/ 0 w 958"/>
                <a:gd name="T65" fmla="*/ 0 h 424"/>
                <a:gd name="T66" fmla="*/ 0 w 958"/>
                <a:gd name="T67" fmla="*/ 0 h 424"/>
                <a:gd name="T68" fmla="*/ 0 w 958"/>
                <a:gd name="T69" fmla="*/ 0 h 424"/>
                <a:gd name="T70" fmla="*/ 0 w 958"/>
                <a:gd name="T71" fmla="*/ 0 h 424"/>
                <a:gd name="T72" fmla="*/ 0 w 958"/>
                <a:gd name="T73" fmla="*/ 1 h 424"/>
                <a:gd name="T74" fmla="*/ 1 w 958"/>
                <a:gd name="T75" fmla="*/ 1 h 424"/>
                <a:gd name="T76" fmla="*/ 1 w 958"/>
                <a:gd name="T77" fmla="*/ 1 h 424"/>
                <a:gd name="T78" fmla="*/ 1 w 958"/>
                <a:gd name="T79" fmla="*/ 1 h 424"/>
                <a:gd name="T80" fmla="*/ 1 w 958"/>
                <a:gd name="T81" fmla="*/ 1 h 424"/>
                <a:gd name="T82" fmla="*/ 1 w 958"/>
                <a:gd name="T83" fmla="*/ 1 h 424"/>
                <a:gd name="T84" fmla="*/ 1 w 958"/>
                <a:gd name="T85" fmla="*/ 1 h 424"/>
                <a:gd name="T86" fmla="*/ 1 w 958"/>
                <a:gd name="T87" fmla="*/ 1 h 424"/>
                <a:gd name="T88" fmla="*/ 1 w 958"/>
                <a:gd name="T89" fmla="*/ 1 h 424"/>
                <a:gd name="T90" fmla="*/ 1 w 958"/>
                <a:gd name="T91" fmla="*/ 1 h 424"/>
                <a:gd name="T92" fmla="*/ 1 w 958"/>
                <a:gd name="T93" fmla="*/ 1 h 424"/>
                <a:gd name="T94" fmla="*/ 1 w 958"/>
                <a:gd name="T95" fmla="*/ 1 h 424"/>
                <a:gd name="T96" fmla="*/ 1 w 958"/>
                <a:gd name="T97" fmla="*/ 1 h 424"/>
                <a:gd name="T98" fmla="*/ 2 w 958"/>
                <a:gd name="T99" fmla="*/ 1 h 424"/>
                <a:gd name="T100" fmla="*/ 2 w 958"/>
                <a:gd name="T101" fmla="*/ 1 h 424"/>
                <a:gd name="T102" fmla="*/ 2 w 958"/>
                <a:gd name="T103" fmla="*/ 1 h 424"/>
                <a:gd name="T104" fmla="*/ 2 w 958"/>
                <a:gd name="T105" fmla="*/ 1 h 424"/>
                <a:gd name="T106" fmla="*/ 3 w 958"/>
                <a:gd name="T107" fmla="*/ 1 h 424"/>
                <a:gd name="T108" fmla="*/ 3 w 958"/>
                <a:gd name="T109" fmla="*/ 1 h 424"/>
                <a:gd name="T110" fmla="*/ 3 w 958"/>
                <a:gd name="T111" fmla="*/ 1 h 424"/>
                <a:gd name="T112" fmla="*/ 3 w 958"/>
                <a:gd name="T113" fmla="*/ 1 h 424"/>
                <a:gd name="T114" fmla="*/ 3 w 958"/>
                <a:gd name="T115" fmla="*/ 1 h 424"/>
                <a:gd name="T116" fmla="*/ 3 w 958"/>
                <a:gd name="T117" fmla="*/ 1 h 424"/>
                <a:gd name="T118" fmla="*/ 3 w 958"/>
                <a:gd name="T119" fmla="*/ 1 h 4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8"/>
                <a:gd name="T181" fmla="*/ 0 h 424"/>
                <a:gd name="T182" fmla="*/ 958 w 958"/>
                <a:gd name="T183" fmla="*/ 424 h 4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8" h="424">
                  <a:moveTo>
                    <a:pt x="942" y="375"/>
                  </a:moveTo>
                  <a:lnTo>
                    <a:pt x="955" y="374"/>
                  </a:lnTo>
                  <a:lnTo>
                    <a:pt x="876" y="358"/>
                  </a:lnTo>
                  <a:lnTo>
                    <a:pt x="799" y="343"/>
                  </a:lnTo>
                  <a:lnTo>
                    <a:pt x="724" y="327"/>
                  </a:lnTo>
                  <a:lnTo>
                    <a:pt x="652" y="310"/>
                  </a:lnTo>
                  <a:lnTo>
                    <a:pt x="583" y="293"/>
                  </a:lnTo>
                  <a:lnTo>
                    <a:pt x="516" y="273"/>
                  </a:lnTo>
                  <a:lnTo>
                    <a:pt x="483" y="263"/>
                  </a:lnTo>
                  <a:lnTo>
                    <a:pt x="452" y="253"/>
                  </a:lnTo>
                  <a:lnTo>
                    <a:pt x="422" y="243"/>
                  </a:lnTo>
                  <a:lnTo>
                    <a:pt x="392" y="232"/>
                  </a:lnTo>
                  <a:lnTo>
                    <a:pt x="363" y="221"/>
                  </a:lnTo>
                  <a:lnTo>
                    <a:pt x="335" y="209"/>
                  </a:lnTo>
                  <a:lnTo>
                    <a:pt x="307" y="197"/>
                  </a:lnTo>
                  <a:lnTo>
                    <a:pt x="282" y="185"/>
                  </a:lnTo>
                  <a:lnTo>
                    <a:pt x="256" y="172"/>
                  </a:lnTo>
                  <a:lnTo>
                    <a:pt x="231" y="159"/>
                  </a:lnTo>
                  <a:lnTo>
                    <a:pt x="208" y="145"/>
                  </a:lnTo>
                  <a:lnTo>
                    <a:pt x="185" y="130"/>
                  </a:lnTo>
                  <a:lnTo>
                    <a:pt x="164" y="116"/>
                  </a:lnTo>
                  <a:lnTo>
                    <a:pt x="144" y="101"/>
                  </a:lnTo>
                  <a:lnTo>
                    <a:pt x="123" y="86"/>
                  </a:lnTo>
                  <a:lnTo>
                    <a:pt x="105" y="70"/>
                  </a:lnTo>
                  <a:lnTo>
                    <a:pt x="88" y="53"/>
                  </a:lnTo>
                  <a:lnTo>
                    <a:pt x="72" y="36"/>
                  </a:lnTo>
                  <a:lnTo>
                    <a:pt x="57" y="18"/>
                  </a:lnTo>
                  <a:lnTo>
                    <a:pt x="43" y="0"/>
                  </a:lnTo>
                  <a:lnTo>
                    <a:pt x="0" y="28"/>
                  </a:lnTo>
                  <a:lnTo>
                    <a:pt x="16" y="48"/>
                  </a:lnTo>
                  <a:lnTo>
                    <a:pt x="32" y="69"/>
                  </a:lnTo>
                  <a:lnTo>
                    <a:pt x="50" y="87"/>
                  </a:lnTo>
                  <a:lnTo>
                    <a:pt x="69" y="106"/>
                  </a:lnTo>
                  <a:lnTo>
                    <a:pt x="89" y="123"/>
                  </a:lnTo>
                  <a:lnTo>
                    <a:pt x="110" y="141"/>
                  </a:lnTo>
                  <a:lnTo>
                    <a:pt x="132" y="157"/>
                  </a:lnTo>
                  <a:lnTo>
                    <a:pt x="156" y="172"/>
                  </a:lnTo>
                  <a:lnTo>
                    <a:pt x="179" y="187"/>
                  </a:lnTo>
                  <a:lnTo>
                    <a:pt x="205" y="202"/>
                  </a:lnTo>
                  <a:lnTo>
                    <a:pt x="230" y="216"/>
                  </a:lnTo>
                  <a:lnTo>
                    <a:pt x="257" y="230"/>
                  </a:lnTo>
                  <a:lnTo>
                    <a:pt x="285" y="242"/>
                  </a:lnTo>
                  <a:lnTo>
                    <a:pt x="313" y="255"/>
                  </a:lnTo>
                  <a:lnTo>
                    <a:pt x="342" y="267"/>
                  </a:lnTo>
                  <a:lnTo>
                    <a:pt x="372" y="278"/>
                  </a:lnTo>
                  <a:lnTo>
                    <a:pt x="403" y="290"/>
                  </a:lnTo>
                  <a:lnTo>
                    <a:pt x="434" y="301"/>
                  </a:lnTo>
                  <a:lnTo>
                    <a:pt x="467" y="311"/>
                  </a:lnTo>
                  <a:lnTo>
                    <a:pt x="501" y="321"/>
                  </a:lnTo>
                  <a:lnTo>
                    <a:pt x="568" y="340"/>
                  </a:lnTo>
                  <a:lnTo>
                    <a:pt x="639" y="358"/>
                  </a:lnTo>
                  <a:lnTo>
                    <a:pt x="712" y="376"/>
                  </a:lnTo>
                  <a:lnTo>
                    <a:pt x="788" y="392"/>
                  </a:lnTo>
                  <a:lnTo>
                    <a:pt x="865" y="408"/>
                  </a:lnTo>
                  <a:lnTo>
                    <a:pt x="945" y="423"/>
                  </a:lnTo>
                  <a:lnTo>
                    <a:pt x="958" y="422"/>
                  </a:lnTo>
                  <a:lnTo>
                    <a:pt x="945" y="423"/>
                  </a:lnTo>
                  <a:lnTo>
                    <a:pt x="951" y="424"/>
                  </a:lnTo>
                  <a:lnTo>
                    <a:pt x="958" y="422"/>
                  </a:lnTo>
                  <a:lnTo>
                    <a:pt x="942" y="375"/>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13" name="Freeform 10"/>
            <p:cNvSpPr>
              <a:spLocks/>
            </p:cNvSpPr>
            <p:nvPr/>
          </p:nvSpPr>
          <p:spPr bwMode="auto">
            <a:xfrm>
              <a:off x="655" y="3029"/>
              <a:ext cx="111" cy="36"/>
            </a:xfrm>
            <a:custGeom>
              <a:avLst/>
              <a:gdLst>
                <a:gd name="T0" fmla="*/ 2 w 781"/>
                <a:gd name="T1" fmla="*/ 0 h 249"/>
                <a:gd name="T2" fmla="*/ 2 w 781"/>
                <a:gd name="T3" fmla="*/ 0 h 249"/>
                <a:gd name="T4" fmla="*/ 2 w 781"/>
                <a:gd name="T5" fmla="*/ 0 h 249"/>
                <a:gd name="T6" fmla="*/ 2 w 781"/>
                <a:gd name="T7" fmla="*/ 0 h 249"/>
                <a:gd name="T8" fmla="*/ 1 w 781"/>
                <a:gd name="T9" fmla="*/ 0 h 249"/>
                <a:gd name="T10" fmla="*/ 1 w 781"/>
                <a:gd name="T11" fmla="*/ 0 h 249"/>
                <a:gd name="T12" fmla="*/ 1 w 781"/>
                <a:gd name="T13" fmla="*/ 0 h 249"/>
                <a:gd name="T14" fmla="*/ 1 w 781"/>
                <a:gd name="T15" fmla="*/ 0 h 249"/>
                <a:gd name="T16" fmla="*/ 0 w 781"/>
                <a:gd name="T17" fmla="*/ 1 h 249"/>
                <a:gd name="T18" fmla="*/ 0 w 781"/>
                <a:gd name="T19" fmla="*/ 1 h 249"/>
                <a:gd name="T20" fmla="*/ 0 w 781"/>
                <a:gd name="T21" fmla="*/ 1 h 249"/>
                <a:gd name="T22" fmla="*/ 0 w 781"/>
                <a:gd name="T23" fmla="*/ 1 h 249"/>
                <a:gd name="T24" fmla="*/ 1 w 781"/>
                <a:gd name="T25" fmla="*/ 1 h 249"/>
                <a:gd name="T26" fmla="*/ 1 w 781"/>
                <a:gd name="T27" fmla="*/ 1 h 249"/>
                <a:gd name="T28" fmla="*/ 1 w 781"/>
                <a:gd name="T29" fmla="*/ 0 h 249"/>
                <a:gd name="T30" fmla="*/ 1 w 781"/>
                <a:gd name="T31" fmla="*/ 0 h 249"/>
                <a:gd name="T32" fmla="*/ 2 w 781"/>
                <a:gd name="T33" fmla="*/ 0 h 249"/>
                <a:gd name="T34" fmla="*/ 2 w 781"/>
                <a:gd name="T35" fmla="*/ 0 h 249"/>
                <a:gd name="T36" fmla="*/ 2 w 781"/>
                <a:gd name="T37" fmla="*/ 0 h 249"/>
                <a:gd name="T38" fmla="*/ 2 w 781"/>
                <a:gd name="T39" fmla="*/ 0 h 249"/>
                <a:gd name="T40" fmla="*/ 2 w 781"/>
                <a:gd name="T41" fmla="*/ 0 h 249"/>
                <a:gd name="T42" fmla="*/ 2 w 781"/>
                <a:gd name="T43" fmla="*/ 0 h 249"/>
                <a:gd name="T44" fmla="*/ 2 w 781"/>
                <a:gd name="T45" fmla="*/ 0 h 249"/>
                <a:gd name="T46" fmla="*/ 2 w 781"/>
                <a:gd name="T47" fmla="*/ 0 h 2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81"/>
                <a:gd name="T73" fmla="*/ 0 h 249"/>
                <a:gd name="T74" fmla="*/ 781 w 781"/>
                <a:gd name="T75" fmla="*/ 249 h 2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81" h="249">
                  <a:moveTo>
                    <a:pt x="718" y="37"/>
                  </a:moveTo>
                  <a:lnTo>
                    <a:pt x="733" y="0"/>
                  </a:lnTo>
                  <a:lnTo>
                    <a:pt x="641" y="26"/>
                  </a:lnTo>
                  <a:lnTo>
                    <a:pt x="550" y="52"/>
                  </a:lnTo>
                  <a:lnTo>
                    <a:pt x="458" y="76"/>
                  </a:lnTo>
                  <a:lnTo>
                    <a:pt x="367" y="100"/>
                  </a:lnTo>
                  <a:lnTo>
                    <a:pt x="275" y="125"/>
                  </a:lnTo>
                  <a:lnTo>
                    <a:pt x="183" y="149"/>
                  </a:lnTo>
                  <a:lnTo>
                    <a:pt x="92" y="174"/>
                  </a:lnTo>
                  <a:lnTo>
                    <a:pt x="0" y="202"/>
                  </a:lnTo>
                  <a:lnTo>
                    <a:pt x="16" y="249"/>
                  </a:lnTo>
                  <a:lnTo>
                    <a:pt x="107" y="223"/>
                  </a:lnTo>
                  <a:lnTo>
                    <a:pt x="198" y="198"/>
                  </a:lnTo>
                  <a:lnTo>
                    <a:pt x="289" y="173"/>
                  </a:lnTo>
                  <a:lnTo>
                    <a:pt x="381" y="149"/>
                  </a:lnTo>
                  <a:lnTo>
                    <a:pt x="473" y="125"/>
                  </a:lnTo>
                  <a:lnTo>
                    <a:pt x="564" y="100"/>
                  </a:lnTo>
                  <a:lnTo>
                    <a:pt x="656" y="75"/>
                  </a:lnTo>
                  <a:lnTo>
                    <a:pt x="748" y="48"/>
                  </a:lnTo>
                  <a:lnTo>
                    <a:pt x="762" y="10"/>
                  </a:lnTo>
                  <a:lnTo>
                    <a:pt x="748" y="48"/>
                  </a:lnTo>
                  <a:lnTo>
                    <a:pt x="781" y="37"/>
                  </a:lnTo>
                  <a:lnTo>
                    <a:pt x="762" y="10"/>
                  </a:lnTo>
                  <a:lnTo>
                    <a:pt x="718" y="3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14" name="Freeform 11"/>
            <p:cNvSpPr>
              <a:spLocks/>
            </p:cNvSpPr>
            <p:nvPr/>
          </p:nvSpPr>
          <p:spPr bwMode="auto">
            <a:xfrm>
              <a:off x="732" y="2969"/>
              <a:ext cx="32" cy="65"/>
            </a:xfrm>
            <a:custGeom>
              <a:avLst/>
              <a:gdLst>
                <a:gd name="T0" fmla="*/ 0 w 225"/>
                <a:gd name="T1" fmla="*/ 0 h 455"/>
                <a:gd name="T2" fmla="*/ 0 w 225"/>
                <a:gd name="T3" fmla="*/ 0 h 455"/>
                <a:gd name="T4" fmla="*/ 0 w 225"/>
                <a:gd name="T5" fmla="*/ 0 h 455"/>
                <a:gd name="T6" fmla="*/ 0 w 225"/>
                <a:gd name="T7" fmla="*/ 0 h 455"/>
                <a:gd name="T8" fmla="*/ 0 w 225"/>
                <a:gd name="T9" fmla="*/ 0 h 455"/>
                <a:gd name="T10" fmla="*/ 0 w 225"/>
                <a:gd name="T11" fmla="*/ 0 h 455"/>
                <a:gd name="T12" fmla="*/ 0 w 225"/>
                <a:gd name="T13" fmla="*/ 0 h 455"/>
                <a:gd name="T14" fmla="*/ 0 w 225"/>
                <a:gd name="T15" fmla="*/ 1 h 455"/>
                <a:gd name="T16" fmla="*/ 0 w 225"/>
                <a:gd name="T17" fmla="*/ 1 h 455"/>
                <a:gd name="T18" fmla="*/ 0 w 225"/>
                <a:gd name="T19" fmla="*/ 1 h 455"/>
                <a:gd name="T20" fmla="*/ 0 w 225"/>
                <a:gd name="T21" fmla="*/ 1 h 455"/>
                <a:gd name="T22" fmla="*/ 0 w 225"/>
                <a:gd name="T23" fmla="*/ 1 h 455"/>
                <a:gd name="T24" fmla="*/ 0 w 225"/>
                <a:gd name="T25" fmla="*/ 1 h 455"/>
                <a:gd name="T26" fmla="*/ 0 w 225"/>
                <a:gd name="T27" fmla="*/ 1 h 455"/>
                <a:gd name="T28" fmla="*/ 0 w 225"/>
                <a:gd name="T29" fmla="*/ 1 h 455"/>
                <a:gd name="T30" fmla="*/ 1 w 225"/>
                <a:gd name="T31" fmla="*/ 1 h 455"/>
                <a:gd name="T32" fmla="*/ 1 w 225"/>
                <a:gd name="T33" fmla="*/ 1 h 455"/>
                <a:gd name="T34" fmla="*/ 1 w 225"/>
                <a:gd name="T35" fmla="*/ 1 h 455"/>
                <a:gd name="T36" fmla="*/ 1 w 225"/>
                <a:gd name="T37" fmla="*/ 1 h 455"/>
                <a:gd name="T38" fmla="*/ 1 w 225"/>
                <a:gd name="T39" fmla="*/ 1 h 455"/>
                <a:gd name="T40" fmla="*/ 1 w 225"/>
                <a:gd name="T41" fmla="*/ 1 h 455"/>
                <a:gd name="T42" fmla="*/ 0 w 225"/>
                <a:gd name="T43" fmla="*/ 1 h 455"/>
                <a:gd name="T44" fmla="*/ 0 w 225"/>
                <a:gd name="T45" fmla="*/ 1 h 455"/>
                <a:gd name="T46" fmla="*/ 0 w 225"/>
                <a:gd name="T47" fmla="*/ 1 h 455"/>
                <a:gd name="T48" fmla="*/ 0 w 225"/>
                <a:gd name="T49" fmla="*/ 1 h 455"/>
                <a:gd name="T50" fmla="*/ 0 w 225"/>
                <a:gd name="T51" fmla="*/ 0 h 455"/>
                <a:gd name="T52" fmla="*/ 0 w 225"/>
                <a:gd name="T53" fmla="*/ 0 h 455"/>
                <a:gd name="T54" fmla="*/ 0 w 225"/>
                <a:gd name="T55" fmla="*/ 0 h 455"/>
                <a:gd name="T56" fmla="*/ 0 w 225"/>
                <a:gd name="T57" fmla="*/ 0 h 455"/>
                <a:gd name="T58" fmla="*/ 0 w 225"/>
                <a:gd name="T59" fmla="*/ 0 h 455"/>
                <a:gd name="T60" fmla="*/ 0 w 225"/>
                <a:gd name="T61" fmla="*/ 0 h 455"/>
                <a:gd name="T62" fmla="*/ 0 w 225"/>
                <a:gd name="T63" fmla="*/ 0 h 455"/>
                <a:gd name="T64" fmla="*/ 0 w 225"/>
                <a:gd name="T65" fmla="*/ 0 h 455"/>
                <a:gd name="T66" fmla="*/ 0 w 225"/>
                <a:gd name="T67" fmla="*/ 0 h 455"/>
                <a:gd name="T68" fmla="*/ 0 w 225"/>
                <a:gd name="T69" fmla="*/ 0 h 455"/>
                <a:gd name="T70" fmla="*/ 0 w 225"/>
                <a:gd name="T71" fmla="*/ 0 h 4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5"/>
                <a:gd name="T109" fmla="*/ 0 h 455"/>
                <a:gd name="T110" fmla="*/ 225 w 225"/>
                <a:gd name="T111" fmla="*/ 455 h 4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5" h="455">
                  <a:moveTo>
                    <a:pt x="20" y="51"/>
                  </a:moveTo>
                  <a:lnTo>
                    <a:pt x="0" y="40"/>
                  </a:lnTo>
                  <a:lnTo>
                    <a:pt x="15" y="62"/>
                  </a:lnTo>
                  <a:lnTo>
                    <a:pt x="29" y="86"/>
                  </a:lnTo>
                  <a:lnTo>
                    <a:pt x="41" y="111"/>
                  </a:lnTo>
                  <a:lnTo>
                    <a:pt x="51" y="135"/>
                  </a:lnTo>
                  <a:lnTo>
                    <a:pt x="61" y="161"/>
                  </a:lnTo>
                  <a:lnTo>
                    <a:pt x="71" y="187"/>
                  </a:lnTo>
                  <a:lnTo>
                    <a:pt x="79" y="213"/>
                  </a:lnTo>
                  <a:lnTo>
                    <a:pt x="88" y="241"/>
                  </a:lnTo>
                  <a:lnTo>
                    <a:pt x="105" y="295"/>
                  </a:lnTo>
                  <a:lnTo>
                    <a:pt x="125" y="349"/>
                  </a:lnTo>
                  <a:lnTo>
                    <a:pt x="137" y="376"/>
                  </a:lnTo>
                  <a:lnTo>
                    <a:pt x="150" y="403"/>
                  </a:lnTo>
                  <a:lnTo>
                    <a:pt x="165" y="430"/>
                  </a:lnTo>
                  <a:lnTo>
                    <a:pt x="181" y="455"/>
                  </a:lnTo>
                  <a:lnTo>
                    <a:pt x="225" y="428"/>
                  </a:lnTo>
                  <a:lnTo>
                    <a:pt x="211" y="405"/>
                  </a:lnTo>
                  <a:lnTo>
                    <a:pt x="198" y="381"/>
                  </a:lnTo>
                  <a:lnTo>
                    <a:pt x="186" y="356"/>
                  </a:lnTo>
                  <a:lnTo>
                    <a:pt x="175" y="332"/>
                  </a:lnTo>
                  <a:lnTo>
                    <a:pt x="156" y="279"/>
                  </a:lnTo>
                  <a:lnTo>
                    <a:pt x="138" y="225"/>
                  </a:lnTo>
                  <a:lnTo>
                    <a:pt x="129" y="199"/>
                  </a:lnTo>
                  <a:lnTo>
                    <a:pt x="121" y="172"/>
                  </a:lnTo>
                  <a:lnTo>
                    <a:pt x="111" y="144"/>
                  </a:lnTo>
                  <a:lnTo>
                    <a:pt x="101" y="117"/>
                  </a:lnTo>
                  <a:lnTo>
                    <a:pt x="89" y="91"/>
                  </a:lnTo>
                  <a:lnTo>
                    <a:pt x="76" y="64"/>
                  </a:lnTo>
                  <a:lnTo>
                    <a:pt x="61" y="38"/>
                  </a:lnTo>
                  <a:lnTo>
                    <a:pt x="45" y="11"/>
                  </a:lnTo>
                  <a:lnTo>
                    <a:pt x="25" y="0"/>
                  </a:lnTo>
                  <a:lnTo>
                    <a:pt x="45" y="11"/>
                  </a:lnTo>
                  <a:lnTo>
                    <a:pt x="37" y="1"/>
                  </a:lnTo>
                  <a:lnTo>
                    <a:pt x="25" y="0"/>
                  </a:lnTo>
                  <a:lnTo>
                    <a:pt x="20" y="51"/>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15" name="Freeform 12"/>
            <p:cNvSpPr>
              <a:spLocks/>
            </p:cNvSpPr>
            <p:nvPr/>
          </p:nvSpPr>
          <p:spPr bwMode="auto">
            <a:xfrm>
              <a:off x="643" y="2969"/>
              <a:ext cx="92" cy="8"/>
            </a:xfrm>
            <a:custGeom>
              <a:avLst/>
              <a:gdLst>
                <a:gd name="T0" fmla="*/ 0 w 648"/>
                <a:gd name="T1" fmla="*/ 0 h 56"/>
                <a:gd name="T2" fmla="*/ 0 w 648"/>
                <a:gd name="T3" fmla="*/ 0 h 56"/>
                <a:gd name="T4" fmla="*/ 0 w 648"/>
                <a:gd name="T5" fmla="*/ 0 h 56"/>
                <a:gd name="T6" fmla="*/ 0 w 648"/>
                <a:gd name="T7" fmla="*/ 0 h 56"/>
                <a:gd name="T8" fmla="*/ 1 w 648"/>
                <a:gd name="T9" fmla="*/ 0 h 56"/>
                <a:gd name="T10" fmla="*/ 1 w 648"/>
                <a:gd name="T11" fmla="*/ 0 h 56"/>
                <a:gd name="T12" fmla="*/ 1 w 648"/>
                <a:gd name="T13" fmla="*/ 0 h 56"/>
                <a:gd name="T14" fmla="*/ 1 w 648"/>
                <a:gd name="T15" fmla="*/ 0 h 56"/>
                <a:gd name="T16" fmla="*/ 2 w 648"/>
                <a:gd name="T17" fmla="*/ 0 h 56"/>
                <a:gd name="T18" fmla="*/ 2 w 648"/>
                <a:gd name="T19" fmla="*/ 0 h 56"/>
                <a:gd name="T20" fmla="*/ 2 w 648"/>
                <a:gd name="T21" fmla="*/ 0 h 56"/>
                <a:gd name="T22" fmla="*/ 2 w 648"/>
                <a:gd name="T23" fmla="*/ 0 h 56"/>
                <a:gd name="T24" fmla="*/ 2 w 648"/>
                <a:gd name="T25" fmla="*/ 0 h 56"/>
                <a:gd name="T26" fmla="*/ 2 w 648"/>
                <a:gd name="T27" fmla="*/ 0 h 56"/>
                <a:gd name="T28" fmla="*/ 2 w 648"/>
                <a:gd name="T29" fmla="*/ 0 h 56"/>
                <a:gd name="T30" fmla="*/ 2 w 648"/>
                <a:gd name="T31" fmla="*/ 0 h 56"/>
                <a:gd name="T32" fmla="*/ 1 w 648"/>
                <a:gd name="T33" fmla="*/ 0 h 56"/>
                <a:gd name="T34" fmla="*/ 1 w 648"/>
                <a:gd name="T35" fmla="*/ 0 h 56"/>
                <a:gd name="T36" fmla="*/ 1 w 648"/>
                <a:gd name="T37" fmla="*/ 0 h 56"/>
                <a:gd name="T38" fmla="*/ 1 w 648"/>
                <a:gd name="T39" fmla="*/ 0 h 56"/>
                <a:gd name="T40" fmla="*/ 0 w 648"/>
                <a:gd name="T41" fmla="*/ 0 h 56"/>
                <a:gd name="T42" fmla="*/ 0 w 648"/>
                <a:gd name="T43" fmla="*/ 0 h 56"/>
                <a:gd name="T44" fmla="*/ 0 w 648"/>
                <a:gd name="T45" fmla="*/ 0 h 56"/>
                <a:gd name="T46" fmla="*/ 0 w 648"/>
                <a:gd name="T47" fmla="*/ 0 h 56"/>
                <a:gd name="T48" fmla="*/ 0 w 648"/>
                <a:gd name="T49" fmla="*/ 0 h 56"/>
                <a:gd name="T50" fmla="*/ 0 w 648"/>
                <a:gd name="T51" fmla="*/ 0 h 56"/>
                <a:gd name="T52" fmla="*/ 0 w 648"/>
                <a:gd name="T53" fmla="*/ 0 h 56"/>
                <a:gd name="T54" fmla="*/ 0 w 648"/>
                <a:gd name="T55" fmla="*/ 0 h 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48"/>
                <a:gd name="T85" fmla="*/ 0 h 56"/>
                <a:gd name="T86" fmla="*/ 648 w 648"/>
                <a:gd name="T87" fmla="*/ 56 h 5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48" h="56">
                  <a:moveTo>
                    <a:pt x="0" y="51"/>
                  </a:moveTo>
                  <a:lnTo>
                    <a:pt x="2" y="51"/>
                  </a:lnTo>
                  <a:lnTo>
                    <a:pt x="76" y="53"/>
                  </a:lnTo>
                  <a:lnTo>
                    <a:pt x="155" y="54"/>
                  </a:lnTo>
                  <a:lnTo>
                    <a:pt x="239" y="54"/>
                  </a:lnTo>
                  <a:lnTo>
                    <a:pt x="324" y="53"/>
                  </a:lnTo>
                  <a:lnTo>
                    <a:pt x="409" y="52"/>
                  </a:lnTo>
                  <a:lnTo>
                    <a:pt x="493" y="52"/>
                  </a:lnTo>
                  <a:lnTo>
                    <a:pt x="533" y="52"/>
                  </a:lnTo>
                  <a:lnTo>
                    <a:pt x="572" y="53"/>
                  </a:lnTo>
                  <a:lnTo>
                    <a:pt x="609" y="54"/>
                  </a:lnTo>
                  <a:lnTo>
                    <a:pt x="643" y="56"/>
                  </a:lnTo>
                  <a:lnTo>
                    <a:pt x="648" y="5"/>
                  </a:lnTo>
                  <a:lnTo>
                    <a:pt x="611" y="3"/>
                  </a:lnTo>
                  <a:lnTo>
                    <a:pt x="573" y="2"/>
                  </a:lnTo>
                  <a:lnTo>
                    <a:pt x="533" y="1"/>
                  </a:lnTo>
                  <a:lnTo>
                    <a:pt x="493" y="1"/>
                  </a:lnTo>
                  <a:lnTo>
                    <a:pt x="409" y="1"/>
                  </a:lnTo>
                  <a:lnTo>
                    <a:pt x="324" y="2"/>
                  </a:lnTo>
                  <a:lnTo>
                    <a:pt x="239" y="3"/>
                  </a:lnTo>
                  <a:lnTo>
                    <a:pt x="155" y="4"/>
                  </a:lnTo>
                  <a:lnTo>
                    <a:pt x="77" y="3"/>
                  </a:lnTo>
                  <a:lnTo>
                    <a:pt x="5" y="0"/>
                  </a:lnTo>
                  <a:lnTo>
                    <a:pt x="8" y="1"/>
                  </a:lnTo>
                  <a:lnTo>
                    <a:pt x="0" y="51"/>
                  </a:lnTo>
                  <a:lnTo>
                    <a:pt x="1" y="51"/>
                  </a:lnTo>
                  <a:lnTo>
                    <a:pt x="2" y="51"/>
                  </a:lnTo>
                  <a:lnTo>
                    <a:pt x="0" y="51"/>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16" name="Freeform 13"/>
            <p:cNvSpPr>
              <a:spLocks/>
            </p:cNvSpPr>
            <p:nvPr/>
          </p:nvSpPr>
          <p:spPr bwMode="auto">
            <a:xfrm>
              <a:off x="645" y="2201"/>
              <a:ext cx="209" cy="800"/>
            </a:xfrm>
            <a:custGeom>
              <a:avLst/>
              <a:gdLst>
                <a:gd name="T0" fmla="*/ 0 w 1468"/>
                <a:gd name="T1" fmla="*/ 16 h 5601"/>
                <a:gd name="T2" fmla="*/ 0 w 1468"/>
                <a:gd name="T3" fmla="*/ 16 h 5601"/>
                <a:gd name="T4" fmla="*/ 1 w 1468"/>
                <a:gd name="T5" fmla="*/ 16 h 5601"/>
                <a:gd name="T6" fmla="*/ 1 w 1468"/>
                <a:gd name="T7" fmla="*/ 16 h 5601"/>
                <a:gd name="T8" fmla="*/ 1 w 1468"/>
                <a:gd name="T9" fmla="*/ 16 h 5601"/>
                <a:gd name="T10" fmla="*/ 2 w 1468"/>
                <a:gd name="T11" fmla="*/ 16 h 5601"/>
                <a:gd name="T12" fmla="*/ 2 w 1468"/>
                <a:gd name="T13" fmla="*/ 16 h 5601"/>
                <a:gd name="T14" fmla="*/ 2 w 1468"/>
                <a:gd name="T15" fmla="*/ 16 h 5601"/>
                <a:gd name="T16" fmla="*/ 2 w 1468"/>
                <a:gd name="T17" fmla="*/ 16 h 5601"/>
                <a:gd name="T18" fmla="*/ 3 w 1468"/>
                <a:gd name="T19" fmla="*/ 16 h 5601"/>
                <a:gd name="T20" fmla="*/ 3 w 1468"/>
                <a:gd name="T21" fmla="*/ 13 h 5601"/>
                <a:gd name="T22" fmla="*/ 4 w 1468"/>
                <a:gd name="T23" fmla="*/ 11 h 5601"/>
                <a:gd name="T24" fmla="*/ 4 w 1468"/>
                <a:gd name="T25" fmla="*/ 10 h 5601"/>
                <a:gd name="T26" fmla="*/ 4 w 1468"/>
                <a:gd name="T27" fmla="*/ 9 h 5601"/>
                <a:gd name="T28" fmla="*/ 4 w 1468"/>
                <a:gd name="T29" fmla="*/ 9 h 5601"/>
                <a:gd name="T30" fmla="*/ 4 w 1468"/>
                <a:gd name="T31" fmla="*/ 8 h 5601"/>
                <a:gd name="T32" fmla="*/ 4 w 1468"/>
                <a:gd name="T33" fmla="*/ 7 h 5601"/>
                <a:gd name="T34" fmla="*/ 3 w 1468"/>
                <a:gd name="T35" fmla="*/ 6 h 5601"/>
                <a:gd name="T36" fmla="*/ 3 w 1468"/>
                <a:gd name="T37" fmla="*/ 5 h 5601"/>
                <a:gd name="T38" fmla="*/ 3 w 1468"/>
                <a:gd name="T39" fmla="*/ 4 h 5601"/>
                <a:gd name="T40" fmla="*/ 2 w 1468"/>
                <a:gd name="T41" fmla="*/ 3 h 5601"/>
                <a:gd name="T42" fmla="*/ 2 w 1468"/>
                <a:gd name="T43" fmla="*/ 2 h 5601"/>
                <a:gd name="T44" fmla="*/ 1 w 1468"/>
                <a:gd name="T45" fmla="*/ 1 h 5601"/>
                <a:gd name="T46" fmla="*/ 1 w 1468"/>
                <a:gd name="T47" fmla="*/ 1 h 5601"/>
                <a:gd name="T48" fmla="*/ 1 w 1468"/>
                <a:gd name="T49" fmla="*/ 0 h 5601"/>
                <a:gd name="T50" fmla="*/ 1 w 1468"/>
                <a:gd name="T51" fmla="*/ 0 h 5601"/>
                <a:gd name="T52" fmla="*/ 1 w 1468"/>
                <a:gd name="T53" fmla="*/ 0 h 5601"/>
                <a:gd name="T54" fmla="*/ 1 w 1468"/>
                <a:gd name="T55" fmla="*/ 1 h 5601"/>
                <a:gd name="T56" fmla="*/ 1 w 1468"/>
                <a:gd name="T57" fmla="*/ 1 h 5601"/>
                <a:gd name="T58" fmla="*/ 1 w 1468"/>
                <a:gd name="T59" fmla="*/ 1 h 5601"/>
                <a:gd name="T60" fmla="*/ 1 w 1468"/>
                <a:gd name="T61" fmla="*/ 2 h 5601"/>
                <a:gd name="T62" fmla="*/ 1 w 1468"/>
                <a:gd name="T63" fmla="*/ 3 h 5601"/>
                <a:gd name="T64" fmla="*/ 2 w 1468"/>
                <a:gd name="T65" fmla="*/ 5 h 5601"/>
                <a:gd name="T66" fmla="*/ 2 w 1468"/>
                <a:gd name="T67" fmla="*/ 5 h 5601"/>
                <a:gd name="T68" fmla="*/ 2 w 1468"/>
                <a:gd name="T69" fmla="*/ 6 h 5601"/>
                <a:gd name="T70" fmla="*/ 2 w 1468"/>
                <a:gd name="T71" fmla="*/ 7 h 5601"/>
                <a:gd name="T72" fmla="*/ 2 w 1468"/>
                <a:gd name="T73" fmla="*/ 8 h 5601"/>
                <a:gd name="T74" fmla="*/ 2 w 1468"/>
                <a:gd name="T75" fmla="*/ 9 h 5601"/>
                <a:gd name="T76" fmla="*/ 2 w 1468"/>
                <a:gd name="T77" fmla="*/ 9 h 5601"/>
                <a:gd name="T78" fmla="*/ 2 w 1468"/>
                <a:gd name="T79" fmla="*/ 11 h 5601"/>
                <a:gd name="T80" fmla="*/ 2 w 1468"/>
                <a:gd name="T81" fmla="*/ 12 h 5601"/>
                <a:gd name="T82" fmla="*/ 2 w 1468"/>
                <a:gd name="T83" fmla="*/ 13 h 5601"/>
                <a:gd name="T84" fmla="*/ 2 w 1468"/>
                <a:gd name="T85" fmla="*/ 13 h 5601"/>
                <a:gd name="T86" fmla="*/ 2 w 1468"/>
                <a:gd name="T87" fmla="*/ 13 h 5601"/>
                <a:gd name="T88" fmla="*/ 2 w 1468"/>
                <a:gd name="T89" fmla="*/ 13 h 5601"/>
                <a:gd name="T90" fmla="*/ 2 w 1468"/>
                <a:gd name="T91" fmla="*/ 14 h 5601"/>
                <a:gd name="T92" fmla="*/ 2 w 1468"/>
                <a:gd name="T93" fmla="*/ 14 h 5601"/>
                <a:gd name="T94" fmla="*/ 1 w 1468"/>
                <a:gd name="T95" fmla="*/ 14 h 5601"/>
                <a:gd name="T96" fmla="*/ 1 w 1468"/>
                <a:gd name="T97" fmla="*/ 14 h 5601"/>
                <a:gd name="T98" fmla="*/ 1 w 1468"/>
                <a:gd name="T99" fmla="*/ 15 h 5601"/>
                <a:gd name="T100" fmla="*/ 0 w 1468"/>
                <a:gd name="T101" fmla="*/ 15 h 56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68"/>
                <a:gd name="T154" fmla="*/ 0 h 5601"/>
                <a:gd name="T155" fmla="*/ 1468 w 1468"/>
                <a:gd name="T156" fmla="*/ 5601 h 560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68" h="5601">
                  <a:moveTo>
                    <a:pt x="0" y="5401"/>
                  </a:moveTo>
                  <a:lnTo>
                    <a:pt x="33" y="5419"/>
                  </a:lnTo>
                  <a:lnTo>
                    <a:pt x="65" y="5436"/>
                  </a:lnTo>
                  <a:lnTo>
                    <a:pt x="98" y="5453"/>
                  </a:lnTo>
                  <a:lnTo>
                    <a:pt x="131" y="5469"/>
                  </a:lnTo>
                  <a:lnTo>
                    <a:pt x="163" y="5483"/>
                  </a:lnTo>
                  <a:lnTo>
                    <a:pt x="195" y="5497"/>
                  </a:lnTo>
                  <a:lnTo>
                    <a:pt x="227" y="5509"/>
                  </a:lnTo>
                  <a:lnTo>
                    <a:pt x="258" y="5520"/>
                  </a:lnTo>
                  <a:lnTo>
                    <a:pt x="289" y="5531"/>
                  </a:lnTo>
                  <a:lnTo>
                    <a:pt x="321" y="5542"/>
                  </a:lnTo>
                  <a:lnTo>
                    <a:pt x="351" y="5550"/>
                  </a:lnTo>
                  <a:lnTo>
                    <a:pt x="382" y="5558"/>
                  </a:lnTo>
                  <a:lnTo>
                    <a:pt x="411" y="5566"/>
                  </a:lnTo>
                  <a:lnTo>
                    <a:pt x="441" y="5572"/>
                  </a:lnTo>
                  <a:lnTo>
                    <a:pt x="471" y="5578"/>
                  </a:lnTo>
                  <a:lnTo>
                    <a:pt x="501" y="5583"/>
                  </a:lnTo>
                  <a:lnTo>
                    <a:pt x="530" y="5587"/>
                  </a:lnTo>
                  <a:lnTo>
                    <a:pt x="559" y="5591"/>
                  </a:lnTo>
                  <a:lnTo>
                    <a:pt x="587" y="5594"/>
                  </a:lnTo>
                  <a:lnTo>
                    <a:pt x="615" y="5597"/>
                  </a:lnTo>
                  <a:lnTo>
                    <a:pt x="643" y="5598"/>
                  </a:lnTo>
                  <a:lnTo>
                    <a:pt x="670" y="5600"/>
                  </a:lnTo>
                  <a:lnTo>
                    <a:pt x="697" y="5601"/>
                  </a:lnTo>
                  <a:lnTo>
                    <a:pt x="723" y="5601"/>
                  </a:lnTo>
                  <a:lnTo>
                    <a:pt x="775" y="5600"/>
                  </a:lnTo>
                  <a:lnTo>
                    <a:pt x="825" y="5598"/>
                  </a:lnTo>
                  <a:lnTo>
                    <a:pt x="872" y="5593"/>
                  </a:lnTo>
                  <a:lnTo>
                    <a:pt x="918" y="5588"/>
                  </a:lnTo>
                  <a:lnTo>
                    <a:pt x="989" y="5332"/>
                  </a:lnTo>
                  <a:lnTo>
                    <a:pt x="1058" y="5078"/>
                  </a:lnTo>
                  <a:lnTo>
                    <a:pt x="1126" y="4829"/>
                  </a:lnTo>
                  <a:lnTo>
                    <a:pt x="1192" y="4581"/>
                  </a:lnTo>
                  <a:lnTo>
                    <a:pt x="1260" y="4332"/>
                  </a:lnTo>
                  <a:lnTo>
                    <a:pt x="1327" y="4082"/>
                  </a:lnTo>
                  <a:lnTo>
                    <a:pt x="1396" y="3828"/>
                  </a:lnTo>
                  <a:lnTo>
                    <a:pt x="1468" y="3569"/>
                  </a:lnTo>
                  <a:lnTo>
                    <a:pt x="1454" y="3497"/>
                  </a:lnTo>
                  <a:lnTo>
                    <a:pt x="1439" y="3425"/>
                  </a:lnTo>
                  <a:lnTo>
                    <a:pt x="1424" y="3353"/>
                  </a:lnTo>
                  <a:lnTo>
                    <a:pt x="1410" y="3281"/>
                  </a:lnTo>
                  <a:lnTo>
                    <a:pt x="1395" y="3209"/>
                  </a:lnTo>
                  <a:lnTo>
                    <a:pt x="1380" y="3137"/>
                  </a:lnTo>
                  <a:lnTo>
                    <a:pt x="1366" y="3065"/>
                  </a:lnTo>
                  <a:lnTo>
                    <a:pt x="1352" y="2993"/>
                  </a:lnTo>
                  <a:lnTo>
                    <a:pt x="1347" y="2926"/>
                  </a:lnTo>
                  <a:lnTo>
                    <a:pt x="1339" y="2850"/>
                  </a:lnTo>
                  <a:lnTo>
                    <a:pt x="1325" y="2769"/>
                  </a:lnTo>
                  <a:lnTo>
                    <a:pt x="1308" y="2681"/>
                  </a:lnTo>
                  <a:lnTo>
                    <a:pt x="1286" y="2587"/>
                  </a:lnTo>
                  <a:lnTo>
                    <a:pt x="1261" y="2487"/>
                  </a:lnTo>
                  <a:lnTo>
                    <a:pt x="1233" y="2384"/>
                  </a:lnTo>
                  <a:lnTo>
                    <a:pt x="1201" y="2276"/>
                  </a:lnTo>
                  <a:lnTo>
                    <a:pt x="1167" y="2165"/>
                  </a:lnTo>
                  <a:lnTo>
                    <a:pt x="1130" y="2051"/>
                  </a:lnTo>
                  <a:lnTo>
                    <a:pt x="1091" y="1936"/>
                  </a:lnTo>
                  <a:lnTo>
                    <a:pt x="1050" y="1818"/>
                  </a:lnTo>
                  <a:lnTo>
                    <a:pt x="1008" y="1700"/>
                  </a:lnTo>
                  <a:lnTo>
                    <a:pt x="964" y="1580"/>
                  </a:lnTo>
                  <a:lnTo>
                    <a:pt x="919" y="1460"/>
                  </a:lnTo>
                  <a:lnTo>
                    <a:pt x="873" y="1343"/>
                  </a:lnTo>
                  <a:lnTo>
                    <a:pt x="827" y="1225"/>
                  </a:lnTo>
                  <a:lnTo>
                    <a:pt x="781" y="1110"/>
                  </a:lnTo>
                  <a:lnTo>
                    <a:pt x="734" y="996"/>
                  </a:lnTo>
                  <a:lnTo>
                    <a:pt x="688" y="886"/>
                  </a:lnTo>
                  <a:lnTo>
                    <a:pt x="643" y="779"/>
                  </a:lnTo>
                  <a:lnTo>
                    <a:pt x="598" y="677"/>
                  </a:lnTo>
                  <a:lnTo>
                    <a:pt x="556" y="578"/>
                  </a:lnTo>
                  <a:lnTo>
                    <a:pt x="514" y="485"/>
                  </a:lnTo>
                  <a:lnTo>
                    <a:pt x="474" y="398"/>
                  </a:lnTo>
                  <a:lnTo>
                    <a:pt x="436" y="318"/>
                  </a:lnTo>
                  <a:lnTo>
                    <a:pt x="401" y="244"/>
                  </a:lnTo>
                  <a:lnTo>
                    <a:pt x="368" y="178"/>
                  </a:lnTo>
                  <a:lnTo>
                    <a:pt x="338" y="119"/>
                  </a:lnTo>
                  <a:lnTo>
                    <a:pt x="312" y="70"/>
                  </a:lnTo>
                  <a:lnTo>
                    <a:pt x="289" y="30"/>
                  </a:lnTo>
                  <a:lnTo>
                    <a:pt x="269" y="0"/>
                  </a:lnTo>
                  <a:lnTo>
                    <a:pt x="259" y="5"/>
                  </a:lnTo>
                  <a:lnTo>
                    <a:pt x="250" y="17"/>
                  </a:lnTo>
                  <a:lnTo>
                    <a:pt x="244" y="36"/>
                  </a:lnTo>
                  <a:lnTo>
                    <a:pt x="241" y="62"/>
                  </a:lnTo>
                  <a:lnTo>
                    <a:pt x="238" y="93"/>
                  </a:lnTo>
                  <a:lnTo>
                    <a:pt x="238" y="130"/>
                  </a:lnTo>
                  <a:lnTo>
                    <a:pt x="241" y="172"/>
                  </a:lnTo>
                  <a:lnTo>
                    <a:pt x="245" y="220"/>
                  </a:lnTo>
                  <a:lnTo>
                    <a:pt x="250" y="271"/>
                  </a:lnTo>
                  <a:lnTo>
                    <a:pt x="257" y="326"/>
                  </a:lnTo>
                  <a:lnTo>
                    <a:pt x="265" y="385"/>
                  </a:lnTo>
                  <a:lnTo>
                    <a:pt x="275" y="448"/>
                  </a:lnTo>
                  <a:lnTo>
                    <a:pt x="286" y="513"/>
                  </a:lnTo>
                  <a:lnTo>
                    <a:pt x="298" y="581"/>
                  </a:lnTo>
                  <a:lnTo>
                    <a:pt x="312" y="649"/>
                  </a:lnTo>
                  <a:lnTo>
                    <a:pt x="326" y="721"/>
                  </a:lnTo>
                  <a:lnTo>
                    <a:pt x="357" y="867"/>
                  </a:lnTo>
                  <a:lnTo>
                    <a:pt x="390" y="1015"/>
                  </a:lnTo>
                  <a:lnTo>
                    <a:pt x="425" y="1162"/>
                  </a:lnTo>
                  <a:lnTo>
                    <a:pt x="462" y="1304"/>
                  </a:lnTo>
                  <a:lnTo>
                    <a:pt x="498" y="1440"/>
                  </a:lnTo>
                  <a:lnTo>
                    <a:pt x="533" y="1565"/>
                  </a:lnTo>
                  <a:lnTo>
                    <a:pt x="550" y="1622"/>
                  </a:lnTo>
                  <a:lnTo>
                    <a:pt x="566" y="1675"/>
                  </a:lnTo>
                  <a:lnTo>
                    <a:pt x="582" y="1725"/>
                  </a:lnTo>
                  <a:lnTo>
                    <a:pt x="598" y="1771"/>
                  </a:lnTo>
                  <a:lnTo>
                    <a:pt x="611" y="1972"/>
                  </a:lnTo>
                  <a:lnTo>
                    <a:pt x="625" y="2173"/>
                  </a:lnTo>
                  <a:lnTo>
                    <a:pt x="634" y="2271"/>
                  </a:lnTo>
                  <a:lnTo>
                    <a:pt x="642" y="2370"/>
                  </a:lnTo>
                  <a:lnTo>
                    <a:pt x="653" y="2467"/>
                  </a:lnTo>
                  <a:lnTo>
                    <a:pt x="664" y="2562"/>
                  </a:lnTo>
                  <a:lnTo>
                    <a:pt x="674" y="2657"/>
                  </a:lnTo>
                  <a:lnTo>
                    <a:pt x="687" y="2749"/>
                  </a:lnTo>
                  <a:lnTo>
                    <a:pt x="701" y="2839"/>
                  </a:lnTo>
                  <a:lnTo>
                    <a:pt x="716" y="2927"/>
                  </a:lnTo>
                  <a:lnTo>
                    <a:pt x="732" y="3013"/>
                  </a:lnTo>
                  <a:lnTo>
                    <a:pt x="750" y="3098"/>
                  </a:lnTo>
                  <a:lnTo>
                    <a:pt x="768" y="3179"/>
                  </a:lnTo>
                  <a:lnTo>
                    <a:pt x="789" y="3257"/>
                  </a:lnTo>
                  <a:lnTo>
                    <a:pt x="769" y="3386"/>
                  </a:lnTo>
                  <a:lnTo>
                    <a:pt x="749" y="3517"/>
                  </a:lnTo>
                  <a:lnTo>
                    <a:pt x="730" y="3647"/>
                  </a:lnTo>
                  <a:lnTo>
                    <a:pt x="710" y="3777"/>
                  </a:lnTo>
                  <a:lnTo>
                    <a:pt x="689" y="3906"/>
                  </a:lnTo>
                  <a:lnTo>
                    <a:pt x="670" y="4037"/>
                  </a:lnTo>
                  <a:lnTo>
                    <a:pt x="650" y="4167"/>
                  </a:lnTo>
                  <a:lnTo>
                    <a:pt x="629" y="4298"/>
                  </a:lnTo>
                  <a:lnTo>
                    <a:pt x="633" y="4317"/>
                  </a:lnTo>
                  <a:lnTo>
                    <a:pt x="634" y="4337"/>
                  </a:lnTo>
                  <a:lnTo>
                    <a:pt x="634" y="4358"/>
                  </a:lnTo>
                  <a:lnTo>
                    <a:pt x="634" y="4378"/>
                  </a:lnTo>
                  <a:lnTo>
                    <a:pt x="633" y="4418"/>
                  </a:lnTo>
                  <a:lnTo>
                    <a:pt x="629" y="4459"/>
                  </a:lnTo>
                  <a:lnTo>
                    <a:pt x="627" y="4500"/>
                  </a:lnTo>
                  <a:lnTo>
                    <a:pt x="626" y="4541"/>
                  </a:lnTo>
                  <a:lnTo>
                    <a:pt x="626" y="4561"/>
                  </a:lnTo>
                  <a:lnTo>
                    <a:pt x="626" y="4582"/>
                  </a:lnTo>
                  <a:lnTo>
                    <a:pt x="627" y="4602"/>
                  </a:lnTo>
                  <a:lnTo>
                    <a:pt x="629" y="4621"/>
                  </a:lnTo>
                  <a:lnTo>
                    <a:pt x="607" y="4640"/>
                  </a:lnTo>
                  <a:lnTo>
                    <a:pt x="585" y="4661"/>
                  </a:lnTo>
                  <a:lnTo>
                    <a:pt x="563" y="4681"/>
                  </a:lnTo>
                  <a:lnTo>
                    <a:pt x="542" y="4702"/>
                  </a:lnTo>
                  <a:lnTo>
                    <a:pt x="520" y="4723"/>
                  </a:lnTo>
                  <a:lnTo>
                    <a:pt x="499" y="4746"/>
                  </a:lnTo>
                  <a:lnTo>
                    <a:pt x="479" y="4768"/>
                  </a:lnTo>
                  <a:lnTo>
                    <a:pt x="460" y="4791"/>
                  </a:lnTo>
                  <a:lnTo>
                    <a:pt x="420" y="4838"/>
                  </a:lnTo>
                  <a:lnTo>
                    <a:pt x="382" y="4887"/>
                  </a:lnTo>
                  <a:lnTo>
                    <a:pt x="344" y="4937"/>
                  </a:lnTo>
                  <a:lnTo>
                    <a:pt x="307" y="4988"/>
                  </a:lnTo>
                  <a:lnTo>
                    <a:pt x="233" y="5091"/>
                  </a:lnTo>
                  <a:lnTo>
                    <a:pt x="158" y="5196"/>
                  </a:lnTo>
                  <a:lnTo>
                    <a:pt x="120" y="5248"/>
                  </a:lnTo>
                  <a:lnTo>
                    <a:pt x="81" y="5299"/>
                  </a:lnTo>
                  <a:lnTo>
                    <a:pt x="42" y="5350"/>
                  </a:lnTo>
                  <a:lnTo>
                    <a:pt x="0" y="5401"/>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17" name="Freeform 14"/>
            <p:cNvSpPr>
              <a:spLocks/>
            </p:cNvSpPr>
            <p:nvPr/>
          </p:nvSpPr>
          <p:spPr bwMode="auto">
            <a:xfrm>
              <a:off x="643" y="2969"/>
              <a:ext cx="136" cy="36"/>
            </a:xfrm>
            <a:custGeom>
              <a:avLst/>
              <a:gdLst>
                <a:gd name="T0" fmla="*/ 3 w 957"/>
                <a:gd name="T1" fmla="*/ 1 h 248"/>
                <a:gd name="T2" fmla="*/ 2 w 957"/>
                <a:gd name="T3" fmla="*/ 1 h 248"/>
                <a:gd name="T4" fmla="*/ 2 w 957"/>
                <a:gd name="T5" fmla="*/ 1 h 248"/>
                <a:gd name="T6" fmla="*/ 2 w 957"/>
                <a:gd name="T7" fmla="*/ 1 h 248"/>
                <a:gd name="T8" fmla="*/ 2 w 957"/>
                <a:gd name="T9" fmla="*/ 1 h 248"/>
                <a:gd name="T10" fmla="*/ 2 w 957"/>
                <a:gd name="T11" fmla="*/ 1 h 248"/>
                <a:gd name="T12" fmla="*/ 2 w 957"/>
                <a:gd name="T13" fmla="*/ 1 h 248"/>
                <a:gd name="T14" fmla="*/ 1 w 957"/>
                <a:gd name="T15" fmla="*/ 1 h 248"/>
                <a:gd name="T16" fmla="*/ 1 w 957"/>
                <a:gd name="T17" fmla="*/ 0 h 248"/>
                <a:gd name="T18" fmla="*/ 1 w 957"/>
                <a:gd name="T19" fmla="*/ 0 h 248"/>
                <a:gd name="T20" fmla="*/ 1 w 957"/>
                <a:gd name="T21" fmla="*/ 0 h 248"/>
                <a:gd name="T22" fmla="*/ 1 w 957"/>
                <a:gd name="T23" fmla="*/ 0 h 248"/>
                <a:gd name="T24" fmla="*/ 0 w 957"/>
                <a:gd name="T25" fmla="*/ 0 h 248"/>
                <a:gd name="T26" fmla="*/ 0 w 957"/>
                <a:gd name="T27" fmla="*/ 0 h 248"/>
                <a:gd name="T28" fmla="*/ 0 w 957"/>
                <a:gd name="T29" fmla="*/ 0 h 248"/>
                <a:gd name="T30" fmla="*/ 0 w 957"/>
                <a:gd name="T31" fmla="*/ 0 h 248"/>
                <a:gd name="T32" fmla="*/ 0 w 957"/>
                <a:gd name="T33" fmla="*/ 0 h 248"/>
                <a:gd name="T34" fmla="*/ 0 w 957"/>
                <a:gd name="T35" fmla="*/ 0 h 248"/>
                <a:gd name="T36" fmla="*/ 1 w 957"/>
                <a:gd name="T37" fmla="*/ 0 h 248"/>
                <a:gd name="T38" fmla="*/ 1 w 957"/>
                <a:gd name="T39" fmla="*/ 1 h 248"/>
                <a:gd name="T40" fmla="*/ 1 w 957"/>
                <a:gd name="T41" fmla="*/ 1 h 248"/>
                <a:gd name="T42" fmla="*/ 1 w 957"/>
                <a:gd name="T43" fmla="*/ 1 h 248"/>
                <a:gd name="T44" fmla="*/ 1 w 957"/>
                <a:gd name="T45" fmla="*/ 1 h 248"/>
                <a:gd name="T46" fmla="*/ 2 w 957"/>
                <a:gd name="T47" fmla="*/ 1 h 248"/>
                <a:gd name="T48" fmla="*/ 2 w 957"/>
                <a:gd name="T49" fmla="*/ 1 h 248"/>
                <a:gd name="T50" fmla="*/ 2 w 957"/>
                <a:gd name="T51" fmla="*/ 1 h 248"/>
                <a:gd name="T52" fmla="*/ 2 w 957"/>
                <a:gd name="T53" fmla="*/ 1 h 248"/>
                <a:gd name="T54" fmla="*/ 2 w 957"/>
                <a:gd name="T55" fmla="*/ 1 h 248"/>
                <a:gd name="T56" fmla="*/ 3 w 957"/>
                <a:gd name="T57" fmla="*/ 1 h 248"/>
                <a:gd name="T58" fmla="*/ 3 w 957"/>
                <a:gd name="T59" fmla="*/ 1 h 248"/>
                <a:gd name="T60" fmla="*/ 3 w 957"/>
                <a:gd name="T61" fmla="*/ 1 h 248"/>
                <a:gd name="T62" fmla="*/ 3 w 957"/>
                <a:gd name="T63" fmla="*/ 1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57"/>
                <a:gd name="T97" fmla="*/ 0 h 248"/>
                <a:gd name="T98" fmla="*/ 957 w 957"/>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57" h="248">
                  <a:moveTo>
                    <a:pt x="906" y="203"/>
                  </a:moveTo>
                  <a:lnTo>
                    <a:pt x="929" y="185"/>
                  </a:lnTo>
                  <a:lnTo>
                    <a:pt x="884" y="190"/>
                  </a:lnTo>
                  <a:lnTo>
                    <a:pt x="837" y="194"/>
                  </a:lnTo>
                  <a:lnTo>
                    <a:pt x="788" y="196"/>
                  </a:lnTo>
                  <a:lnTo>
                    <a:pt x="737" y="197"/>
                  </a:lnTo>
                  <a:lnTo>
                    <a:pt x="712" y="197"/>
                  </a:lnTo>
                  <a:lnTo>
                    <a:pt x="685" y="196"/>
                  </a:lnTo>
                  <a:lnTo>
                    <a:pt x="658" y="195"/>
                  </a:lnTo>
                  <a:lnTo>
                    <a:pt x="632" y="193"/>
                  </a:lnTo>
                  <a:lnTo>
                    <a:pt x="604" y="190"/>
                  </a:lnTo>
                  <a:lnTo>
                    <a:pt x="576" y="188"/>
                  </a:lnTo>
                  <a:lnTo>
                    <a:pt x="548" y="184"/>
                  </a:lnTo>
                  <a:lnTo>
                    <a:pt x="519" y="180"/>
                  </a:lnTo>
                  <a:lnTo>
                    <a:pt x="491" y="175"/>
                  </a:lnTo>
                  <a:lnTo>
                    <a:pt x="462" y="169"/>
                  </a:lnTo>
                  <a:lnTo>
                    <a:pt x="432" y="163"/>
                  </a:lnTo>
                  <a:lnTo>
                    <a:pt x="402" y="155"/>
                  </a:lnTo>
                  <a:lnTo>
                    <a:pt x="372" y="147"/>
                  </a:lnTo>
                  <a:lnTo>
                    <a:pt x="342" y="138"/>
                  </a:lnTo>
                  <a:lnTo>
                    <a:pt x="312" y="129"/>
                  </a:lnTo>
                  <a:lnTo>
                    <a:pt x="281" y="118"/>
                  </a:lnTo>
                  <a:lnTo>
                    <a:pt x="250" y="107"/>
                  </a:lnTo>
                  <a:lnTo>
                    <a:pt x="219" y="95"/>
                  </a:lnTo>
                  <a:lnTo>
                    <a:pt x="187" y="81"/>
                  </a:lnTo>
                  <a:lnTo>
                    <a:pt x="156" y="67"/>
                  </a:lnTo>
                  <a:lnTo>
                    <a:pt x="124" y="52"/>
                  </a:lnTo>
                  <a:lnTo>
                    <a:pt x="92" y="36"/>
                  </a:lnTo>
                  <a:lnTo>
                    <a:pt x="60" y="19"/>
                  </a:lnTo>
                  <a:lnTo>
                    <a:pt x="28" y="0"/>
                  </a:lnTo>
                  <a:lnTo>
                    <a:pt x="0" y="43"/>
                  </a:lnTo>
                  <a:lnTo>
                    <a:pt x="33" y="62"/>
                  </a:lnTo>
                  <a:lnTo>
                    <a:pt x="67" y="79"/>
                  </a:lnTo>
                  <a:lnTo>
                    <a:pt x="100" y="97"/>
                  </a:lnTo>
                  <a:lnTo>
                    <a:pt x="133" y="112"/>
                  </a:lnTo>
                  <a:lnTo>
                    <a:pt x="166" y="127"/>
                  </a:lnTo>
                  <a:lnTo>
                    <a:pt x="198" y="140"/>
                  </a:lnTo>
                  <a:lnTo>
                    <a:pt x="230" y="153"/>
                  </a:lnTo>
                  <a:lnTo>
                    <a:pt x="263" y="166"/>
                  </a:lnTo>
                  <a:lnTo>
                    <a:pt x="294" y="176"/>
                  </a:lnTo>
                  <a:lnTo>
                    <a:pt x="326" y="186"/>
                  </a:lnTo>
                  <a:lnTo>
                    <a:pt x="357" y="195"/>
                  </a:lnTo>
                  <a:lnTo>
                    <a:pt x="389" y="203"/>
                  </a:lnTo>
                  <a:lnTo>
                    <a:pt x="420" y="211"/>
                  </a:lnTo>
                  <a:lnTo>
                    <a:pt x="450" y="217"/>
                  </a:lnTo>
                  <a:lnTo>
                    <a:pt x="481" y="223"/>
                  </a:lnTo>
                  <a:lnTo>
                    <a:pt x="511" y="228"/>
                  </a:lnTo>
                  <a:lnTo>
                    <a:pt x="540" y="233"/>
                  </a:lnTo>
                  <a:lnTo>
                    <a:pt x="570" y="238"/>
                  </a:lnTo>
                  <a:lnTo>
                    <a:pt x="599" y="241"/>
                  </a:lnTo>
                  <a:lnTo>
                    <a:pt x="627" y="243"/>
                  </a:lnTo>
                  <a:lnTo>
                    <a:pt x="655" y="245"/>
                  </a:lnTo>
                  <a:lnTo>
                    <a:pt x="683" y="247"/>
                  </a:lnTo>
                  <a:lnTo>
                    <a:pt x="711" y="247"/>
                  </a:lnTo>
                  <a:lnTo>
                    <a:pt x="737" y="248"/>
                  </a:lnTo>
                  <a:lnTo>
                    <a:pt x="790" y="247"/>
                  </a:lnTo>
                  <a:lnTo>
                    <a:pt x="840" y="244"/>
                  </a:lnTo>
                  <a:lnTo>
                    <a:pt x="889" y="240"/>
                  </a:lnTo>
                  <a:lnTo>
                    <a:pt x="936" y="234"/>
                  </a:lnTo>
                  <a:lnTo>
                    <a:pt x="957" y="215"/>
                  </a:lnTo>
                  <a:lnTo>
                    <a:pt x="936" y="234"/>
                  </a:lnTo>
                  <a:lnTo>
                    <a:pt x="953" y="231"/>
                  </a:lnTo>
                  <a:lnTo>
                    <a:pt x="957" y="215"/>
                  </a:lnTo>
                  <a:lnTo>
                    <a:pt x="906" y="20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18" name="Freeform 15"/>
            <p:cNvSpPr>
              <a:spLocks/>
            </p:cNvSpPr>
            <p:nvPr/>
          </p:nvSpPr>
          <p:spPr bwMode="auto">
            <a:xfrm>
              <a:off x="772" y="2710"/>
              <a:ext cx="86" cy="290"/>
            </a:xfrm>
            <a:custGeom>
              <a:avLst/>
              <a:gdLst>
                <a:gd name="T0" fmla="*/ 2 w 604"/>
                <a:gd name="T1" fmla="*/ 0 h 2031"/>
                <a:gd name="T2" fmla="*/ 2 w 604"/>
                <a:gd name="T3" fmla="*/ 0 h 2031"/>
                <a:gd name="T4" fmla="*/ 1 w 604"/>
                <a:gd name="T5" fmla="*/ 1 h 2031"/>
                <a:gd name="T6" fmla="*/ 1 w 604"/>
                <a:gd name="T7" fmla="*/ 1 h 2031"/>
                <a:gd name="T8" fmla="*/ 1 w 604"/>
                <a:gd name="T9" fmla="*/ 2 h 2031"/>
                <a:gd name="T10" fmla="*/ 1 w 604"/>
                <a:gd name="T11" fmla="*/ 3 h 2031"/>
                <a:gd name="T12" fmla="*/ 1 w 604"/>
                <a:gd name="T13" fmla="*/ 4 h 2031"/>
                <a:gd name="T14" fmla="*/ 0 w 604"/>
                <a:gd name="T15" fmla="*/ 4 h 2031"/>
                <a:gd name="T16" fmla="*/ 0 w 604"/>
                <a:gd name="T17" fmla="*/ 5 h 2031"/>
                <a:gd name="T18" fmla="*/ 0 w 604"/>
                <a:gd name="T19" fmla="*/ 6 h 2031"/>
                <a:gd name="T20" fmla="*/ 0 w 604"/>
                <a:gd name="T21" fmla="*/ 6 h 2031"/>
                <a:gd name="T22" fmla="*/ 0 w 604"/>
                <a:gd name="T23" fmla="*/ 5 h 2031"/>
                <a:gd name="T24" fmla="*/ 1 w 604"/>
                <a:gd name="T25" fmla="*/ 4 h 2031"/>
                <a:gd name="T26" fmla="*/ 1 w 604"/>
                <a:gd name="T27" fmla="*/ 4 h 2031"/>
                <a:gd name="T28" fmla="*/ 1 w 604"/>
                <a:gd name="T29" fmla="*/ 3 h 2031"/>
                <a:gd name="T30" fmla="*/ 1 w 604"/>
                <a:gd name="T31" fmla="*/ 2 h 2031"/>
                <a:gd name="T32" fmla="*/ 1 w 604"/>
                <a:gd name="T33" fmla="*/ 2 h 2031"/>
                <a:gd name="T34" fmla="*/ 2 w 604"/>
                <a:gd name="T35" fmla="*/ 1 h 2031"/>
                <a:gd name="T36" fmla="*/ 2 w 604"/>
                <a:gd name="T37" fmla="*/ 0 h 2031"/>
                <a:gd name="T38" fmla="*/ 2 w 604"/>
                <a:gd name="T39" fmla="*/ 0 h 2031"/>
                <a:gd name="T40" fmla="*/ 2 w 604"/>
                <a:gd name="T41" fmla="*/ 0 h 2031"/>
                <a:gd name="T42" fmla="*/ 2 w 604"/>
                <a:gd name="T43" fmla="*/ 0 h 2031"/>
                <a:gd name="T44" fmla="*/ 2 w 604"/>
                <a:gd name="T45" fmla="*/ 0 h 2031"/>
                <a:gd name="T46" fmla="*/ 2 w 604"/>
                <a:gd name="T47" fmla="*/ 0 h 20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4"/>
                <a:gd name="T73" fmla="*/ 0 h 2031"/>
                <a:gd name="T74" fmla="*/ 604 w 604"/>
                <a:gd name="T75" fmla="*/ 2031 h 20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4" h="2031">
                  <a:moveTo>
                    <a:pt x="550" y="11"/>
                  </a:moveTo>
                  <a:lnTo>
                    <a:pt x="550" y="0"/>
                  </a:lnTo>
                  <a:lnTo>
                    <a:pt x="479" y="258"/>
                  </a:lnTo>
                  <a:lnTo>
                    <a:pt x="409" y="513"/>
                  </a:lnTo>
                  <a:lnTo>
                    <a:pt x="342" y="763"/>
                  </a:lnTo>
                  <a:lnTo>
                    <a:pt x="275" y="1011"/>
                  </a:lnTo>
                  <a:lnTo>
                    <a:pt x="208" y="1260"/>
                  </a:lnTo>
                  <a:lnTo>
                    <a:pt x="140" y="1509"/>
                  </a:lnTo>
                  <a:lnTo>
                    <a:pt x="72" y="1762"/>
                  </a:lnTo>
                  <a:lnTo>
                    <a:pt x="0" y="2019"/>
                  </a:lnTo>
                  <a:lnTo>
                    <a:pt x="51" y="2031"/>
                  </a:lnTo>
                  <a:lnTo>
                    <a:pt x="123" y="1775"/>
                  </a:lnTo>
                  <a:lnTo>
                    <a:pt x="191" y="1521"/>
                  </a:lnTo>
                  <a:lnTo>
                    <a:pt x="259" y="1272"/>
                  </a:lnTo>
                  <a:lnTo>
                    <a:pt x="326" y="1024"/>
                  </a:lnTo>
                  <a:lnTo>
                    <a:pt x="393" y="775"/>
                  </a:lnTo>
                  <a:lnTo>
                    <a:pt x="461" y="525"/>
                  </a:lnTo>
                  <a:lnTo>
                    <a:pt x="530" y="271"/>
                  </a:lnTo>
                  <a:lnTo>
                    <a:pt x="602" y="13"/>
                  </a:lnTo>
                  <a:lnTo>
                    <a:pt x="603" y="2"/>
                  </a:lnTo>
                  <a:lnTo>
                    <a:pt x="602" y="13"/>
                  </a:lnTo>
                  <a:lnTo>
                    <a:pt x="604" y="7"/>
                  </a:lnTo>
                  <a:lnTo>
                    <a:pt x="603" y="2"/>
                  </a:lnTo>
                  <a:lnTo>
                    <a:pt x="550"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19" name="Freeform 16"/>
            <p:cNvSpPr>
              <a:spLocks/>
            </p:cNvSpPr>
            <p:nvPr/>
          </p:nvSpPr>
          <p:spPr bwMode="auto">
            <a:xfrm>
              <a:off x="834" y="2628"/>
              <a:ext cx="24" cy="84"/>
            </a:xfrm>
            <a:custGeom>
              <a:avLst/>
              <a:gdLst>
                <a:gd name="T0" fmla="*/ 0 w 170"/>
                <a:gd name="T1" fmla="*/ 0 h 585"/>
                <a:gd name="T2" fmla="*/ 0 w 170"/>
                <a:gd name="T3" fmla="*/ 0 h 585"/>
                <a:gd name="T4" fmla="*/ 0 w 170"/>
                <a:gd name="T5" fmla="*/ 0 h 585"/>
                <a:gd name="T6" fmla="*/ 0 w 170"/>
                <a:gd name="T7" fmla="*/ 0 h 585"/>
                <a:gd name="T8" fmla="*/ 0 w 170"/>
                <a:gd name="T9" fmla="*/ 1 h 585"/>
                <a:gd name="T10" fmla="*/ 0 w 170"/>
                <a:gd name="T11" fmla="*/ 1 h 585"/>
                <a:gd name="T12" fmla="*/ 0 w 170"/>
                <a:gd name="T13" fmla="*/ 1 h 585"/>
                <a:gd name="T14" fmla="*/ 0 w 170"/>
                <a:gd name="T15" fmla="*/ 1 h 585"/>
                <a:gd name="T16" fmla="*/ 0 w 170"/>
                <a:gd name="T17" fmla="*/ 2 h 585"/>
                <a:gd name="T18" fmla="*/ 0 w 170"/>
                <a:gd name="T19" fmla="*/ 2 h 585"/>
                <a:gd name="T20" fmla="*/ 0 w 170"/>
                <a:gd name="T21" fmla="*/ 2 h 585"/>
                <a:gd name="T22" fmla="*/ 0 w 170"/>
                <a:gd name="T23" fmla="*/ 1 h 585"/>
                <a:gd name="T24" fmla="*/ 0 w 170"/>
                <a:gd name="T25" fmla="*/ 1 h 585"/>
                <a:gd name="T26" fmla="*/ 0 w 170"/>
                <a:gd name="T27" fmla="*/ 1 h 585"/>
                <a:gd name="T28" fmla="*/ 0 w 170"/>
                <a:gd name="T29" fmla="*/ 1 h 585"/>
                <a:gd name="T30" fmla="*/ 0 w 170"/>
                <a:gd name="T31" fmla="*/ 1 h 585"/>
                <a:gd name="T32" fmla="*/ 0 w 170"/>
                <a:gd name="T33" fmla="*/ 0 h 585"/>
                <a:gd name="T34" fmla="*/ 0 w 170"/>
                <a:gd name="T35" fmla="*/ 0 h 585"/>
                <a:gd name="T36" fmla="*/ 0 w 170"/>
                <a:gd name="T37" fmla="*/ 0 h 585"/>
                <a:gd name="T38" fmla="*/ 0 w 170"/>
                <a:gd name="T39" fmla="*/ 0 h 585"/>
                <a:gd name="T40" fmla="*/ 0 w 170"/>
                <a:gd name="T41" fmla="*/ 0 h 585"/>
                <a:gd name="T42" fmla="*/ 0 w 170"/>
                <a:gd name="T43" fmla="*/ 0 h 585"/>
                <a:gd name="T44" fmla="*/ 0 w 170"/>
                <a:gd name="T45" fmla="*/ 0 h 585"/>
                <a:gd name="T46" fmla="*/ 0 w 170"/>
                <a:gd name="T47" fmla="*/ 0 h 5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0"/>
                <a:gd name="T73" fmla="*/ 0 h 585"/>
                <a:gd name="T74" fmla="*/ 170 w 170"/>
                <a:gd name="T75" fmla="*/ 585 h 5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0" h="585">
                  <a:moveTo>
                    <a:pt x="0" y="5"/>
                  </a:moveTo>
                  <a:lnTo>
                    <a:pt x="1" y="9"/>
                  </a:lnTo>
                  <a:lnTo>
                    <a:pt x="15" y="81"/>
                  </a:lnTo>
                  <a:lnTo>
                    <a:pt x="30" y="153"/>
                  </a:lnTo>
                  <a:lnTo>
                    <a:pt x="45" y="225"/>
                  </a:lnTo>
                  <a:lnTo>
                    <a:pt x="59" y="296"/>
                  </a:lnTo>
                  <a:lnTo>
                    <a:pt x="74" y="368"/>
                  </a:lnTo>
                  <a:lnTo>
                    <a:pt x="88" y="441"/>
                  </a:lnTo>
                  <a:lnTo>
                    <a:pt x="102" y="513"/>
                  </a:lnTo>
                  <a:lnTo>
                    <a:pt x="117" y="585"/>
                  </a:lnTo>
                  <a:lnTo>
                    <a:pt x="170" y="576"/>
                  </a:lnTo>
                  <a:lnTo>
                    <a:pt x="155" y="503"/>
                  </a:lnTo>
                  <a:lnTo>
                    <a:pt x="140" y="431"/>
                  </a:lnTo>
                  <a:lnTo>
                    <a:pt x="126" y="359"/>
                  </a:lnTo>
                  <a:lnTo>
                    <a:pt x="111" y="287"/>
                  </a:lnTo>
                  <a:lnTo>
                    <a:pt x="96" y="215"/>
                  </a:lnTo>
                  <a:lnTo>
                    <a:pt x="82" y="143"/>
                  </a:lnTo>
                  <a:lnTo>
                    <a:pt x="67" y="72"/>
                  </a:lnTo>
                  <a:lnTo>
                    <a:pt x="52" y="0"/>
                  </a:lnTo>
                  <a:lnTo>
                    <a:pt x="53" y="4"/>
                  </a:lnTo>
                  <a:lnTo>
                    <a:pt x="0" y="5"/>
                  </a:lnTo>
                  <a:lnTo>
                    <a:pt x="0" y="7"/>
                  </a:lnTo>
                  <a:lnTo>
                    <a:pt x="1" y="9"/>
                  </a:lnTo>
                  <a:lnTo>
                    <a:pt x="0"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20" name="Freeform 17"/>
            <p:cNvSpPr>
              <a:spLocks/>
            </p:cNvSpPr>
            <p:nvPr/>
          </p:nvSpPr>
          <p:spPr bwMode="auto">
            <a:xfrm>
              <a:off x="680" y="2197"/>
              <a:ext cx="161" cy="432"/>
            </a:xfrm>
            <a:custGeom>
              <a:avLst/>
              <a:gdLst>
                <a:gd name="T0" fmla="*/ 0 w 1131"/>
                <a:gd name="T1" fmla="*/ 0 h 3022"/>
                <a:gd name="T2" fmla="*/ 0 w 1131"/>
                <a:gd name="T3" fmla="*/ 0 h 3022"/>
                <a:gd name="T4" fmla="*/ 0 w 1131"/>
                <a:gd name="T5" fmla="*/ 1 h 3022"/>
                <a:gd name="T6" fmla="*/ 0 w 1131"/>
                <a:gd name="T7" fmla="*/ 1 h 3022"/>
                <a:gd name="T8" fmla="*/ 1 w 1131"/>
                <a:gd name="T9" fmla="*/ 2 h 3022"/>
                <a:gd name="T10" fmla="*/ 1 w 1131"/>
                <a:gd name="T11" fmla="*/ 2 h 3022"/>
                <a:gd name="T12" fmla="*/ 1 w 1131"/>
                <a:gd name="T13" fmla="*/ 3 h 3022"/>
                <a:gd name="T14" fmla="*/ 1 w 1131"/>
                <a:gd name="T15" fmla="*/ 3 h 3022"/>
                <a:gd name="T16" fmla="*/ 2 w 1131"/>
                <a:gd name="T17" fmla="*/ 4 h 3022"/>
                <a:gd name="T18" fmla="*/ 2 w 1131"/>
                <a:gd name="T19" fmla="*/ 5 h 3022"/>
                <a:gd name="T20" fmla="*/ 2 w 1131"/>
                <a:gd name="T21" fmla="*/ 5 h 3022"/>
                <a:gd name="T22" fmla="*/ 2 w 1131"/>
                <a:gd name="T23" fmla="*/ 6 h 3022"/>
                <a:gd name="T24" fmla="*/ 3 w 1131"/>
                <a:gd name="T25" fmla="*/ 7 h 3022"/>
                <a:gd name="T26" fmla="*/ 3 w 1131"/>
                <a:gd name="T27" fmla="*/ 7 h 3022"/>
                <a:gd name="T28" fmla="*/ 3 w 1131"/>
                <a:gd name="T29" fmla="*/ 8 h 3022"/>
                <a:gd name="T30" fmla="*/ 3 w 1131"/>
                <a:gd name="T31" fmla="*/ 8 h 3022"/>
                <a:gd name="T32" fmla="*/ 3 w 1131"/>
                <a:gd name="T33" fmla="*/ 8 h 3022"/>
                <a:gd name="T34" fmla="*/ 3 w 1131"/>
                <a:gd name="T35" fmla="*/ 8 h 3022"/>
                <a:gd name="T36" fmla="*/ 3 w 1131"/>
                <a:gd name="T37" fmla="*/ 9 h 3022"/>
                <a:gd name="T38" fmla="*/ 3 w 1131"/>
                <a:gd name="T39" fmla="*/ 9 h 3022"/>
                <a:gd name="T40" fmla="*/ 3 w 1131"/>
                <a:gd name="T41" fmla="*/ 9 h 3022"/>
                <a:gd name="T42" fmla="*/ 3 w 1131"/>
                <a:gd name="T43" fmla="*/ 9 h 3022"/>
                <a:gd name="T44" fmla="*/ 3 w 1131"/>
                <a:gd name="T45" fmla="*/ 8 h 3022"/>
                <a:gd name="T46" fmla="*/ 3 w 1131"/>
                <a:gd name="T47" fmla="*/ 8 h 3022"/>
                <a:gd name="T48" fmla="*/ 3 w 1131"/>
                <a:gd name="T49" fmla="*/ 8 h 3022"/>
                <a:gd name="T50" fmla="*/ 3 w 1131"/>
                <a:gd name="T51" fmla="*/ 7 h 3022"/>
                <a:gd name="T52" fmla="*/ 3 w 1131"/>
                <a:gd name="T53" fmla="*/ 7 h 3022"/>
                <a:gd name="T54" fmla="*/ 3 w 1131"/>
                <a:gd name="T55" fmla="*/ 6 h 3022"/>
                <a:gd name="T56" fmla="*/ 3 w 1131"/>
                <a:gd name="T57" fmla="*/ 6 h 3022"/>
                <a:gd name="T58" fmla="*/ 2 w 1131"/>
                <a:gd name="T59" fmla="*/ 5 h 3022"/>
                <a:gd name="T60" fmla="*/ 2 w 1131"/>
                <a:gd name="T61" fmla="*/ 4 h 3022"/>
                <a:gd name="T62" fmla="*/ 2 w 1131"/>
                <a:gd name="T63" fmla="*/ 4 h 3022"/>
                <a:gd name="T64" fmla="*/ 1 w 1131"/>
                <a:gd name="T65" fmla="*/ 3 h 3022"/>
                <a:gd name="T66" fmla="*/ 1 w 1131"/>
                <a:gd name="T67" fmla="*/ 2 h 3022"/>
                <a:gd name="T68" fmla="*/ 1 w 1131"/>
                <a:gd name="T69" fmla="*/ 2 h 3022"/>
                <a:gd name="T70" fmla="*/ 1 w 1131"/>
                <a:gd name="T71" fmla="*/ 1 h 3022"/>
                <a:gd name="T72" fmla="*/ 1 w 1131"/>
                <a:gd name="T73" fmla="*/ 1 h 3022"/>
                <a:gd name="T74" fmla="*/ 0 w 1131"/>
                <a:gd name="T75" fmla="*/ 0 h 3022"/>
                <a:gd name="T76" fmla="*/ 0 w 1131"/>
                <a:gd name="T77" fmla="*/ 0 h 3022"/>
                <a:gd name="T78" fmla="*/ 0 w 1131"/>
                <a:gd name="T79" fmla="*/ 0 h 3022"/>
                <a:gd name="T80" fmla="*/ 0 w 1131"/>
                <a:gd name="T81" fmla="*/ 0 h 3022"/>
                <a:gd name="T82" fmla="*/ 0 w 1131"/>
                <a:gd name="T83" fmla="*/ 0 h 30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31"/>
                <a:gd name="T127" fmla="*/ 0 h 3022"/>
                <a:gd name="T128" fmla="*/ 1131 w 1131"/>
                <a:gd name="T129" fmla="*/ 3022 h 30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31" h="3022">
                  <a:moveTo>
                    <a:pt x="26" y="52"/>
                  </a:moveTo>
                  <a:lnTo>
                    <a:pt x="0" y="41"/>
                  </a:lnTo>
                  <a:lnTo>
                    <a:pt x="18" y="70"/>
                  </a:lnTo>
                  <a:lnTo>
                    <a:pt x="42" y="110"/>
                  </a:lnTo>
                  <a:lnTo>
                    <a:pt x="67" y="158"/>
                  </a:lnTo>
                  <a:lnTo>
                    <a:pt x="97" y="216"/>
                  </a:lnTo>
                  <a:lnTo>
                    <a:pt x="130" y="282"/>
                  </a:lnTo>
                  <a:lnTo>
                    <a:pt x="166" y="356"/>
                  </a:lnTo>
                  <a:lnTo>
                    <a:pt x="203" y="436"/>
                  </a:lnTo>
                  <a:lnTo>
                    <a:pt x="242" y="523"/>
                  </a:lnTo>
                  <a:lnTo>
                    <a:pt x="284" y="616"/>
                  </a:lnTo>
                  <a:lnTo>
                    <a:pt x="328" y="714"/>
                  </a:lnTo>
                  <a:lnTo>
                    <a:pt x="372" y="816"/>
                  </a:lnTo>
                  <a:lnTo>
                    <a:pt x="417" y="923"/>
                  </a:lnTo>
                  <a:lnTo>
                    <a:pt x="463" y="1033"/>
                  </a:lnTo>
                  <a:lnTo>
                    <a:pt x="510" y="1147"/>
                  </a:lnTo>
                  <a:lnTo>
                    <a:pt x="555" y="1261"/>
                  </a:lnTo>
                  <a:lnTo>
                    <a:pt x="601" y="1379"/>
                  </a:lnTo>
                  <a:lnTo>
                    <a:pt x="647" y="1498"/>
                  </a:lnTo>
                  <a:lnTo>
                    <a:pt x="692" y="1616"/>
                  </a:lnTo>
                  <a:lnTo>
                    <a:pt x="736" y="1736"/>
                  </a:lnTo>
                  <a:lnTo>
                    <a:pt x="778" y="1854"/>
                  </a:lnTo>
                  <a:lnTo>
                    <a:pt x="819" y="1971"/>
                  </a:lnTo>
                  <a:lnTo>
                    <a:pt x="858" y="2087"/>
                  </a:lnTo>
                  <a:lnTo>
                    <a:pt x="894" y="2201"/>
                  </a:lnTo>
                  <a:lnTo>
                    <a:pt x="928" y="2312"/>
                  </a:lnTo>
                  <a:lnTo>
                    <a:pt x="960" y="2418"/>
                  </a:lnTo>
                  <a:lnTo>
                    <a:pt x="988" y="2521"/>
                  </a:lnTo>
                  <a:lnTo>
                    <a:pt x="1001" y="2571"/>
                  </a:lnTo>
                  <a:lnTo>
                    <a:pt x="1014" y="2620"/>
                  </a:lnTo>
                  <a:lnTo>
                    <a:pt x="1024" y="2667"/>
                  </a:lnTo>
                  <a:lnTo>
                    <a:pt x="1035" y="2713"/>
                  </a:lnTo>
                  <a:lnTo>
                    <a:pt x="1044" y="2758"/>
                  </a:lnTo>
                  <a:lnTo>
                    <a:pt x="1052" y="2801"/>
                  </a:lnTo>
                  <a:lnTo>
                    <a:pt x="1059" y="2843"/>
                  </a:lnTo>
                  <a:lnTo>
                    <a:pt x="1065" y="2882"/>
                  </a:lnTo>
                  <a:lnTo>
                    <a:pt x="1070" y="2920"/>
                  </a:lnTo>
                  <a:lnTo>
                    <a:pt x="1074" y="2956"/>
                  </a:lnTo>
                  <a:lnTo>
                    <a:pt x="1077" y="2990"/>
                  </a:lnTo>
                  <a:lnTo>
                    <a:pt x="1078" y="3022"/>
                  </a:lnTo>
                  <a:lnTo>
                    <a:pt x="1131" y="3021"/>
                  </a:lnTo>
                  <a:lnTo>
                    <a:pt x="1129" y="2988"/>
                  </a:lnTo>
                  <a:lnTo>
                    <a:pt x="1127" y="2952"/>
                  </a:lnTo>
                  <a:lnTo>
                    <a:pt x="1123" y="2915"/>
                  </a:lnTo>
                  <a:lnTo>
                    <a:pt x="1117" y="2875"/>
                  </a:lnTo>
                  <a:lnTo>
                    <a:pt x="1112" y="2835"/>
                  </a:lnTo>
                  <a:lnTo>
                    <a:pt x="1105" y="2792"/>
                  </a:lnTo>
                  <a:lnTo>
                    <a:pt x="1096" y="2748"/>
                  </a:lnTo>
                  <a:lnTo>
                    <a:pt x="1086" y="2704"/>
                  </a:lnTo>
                  <a:lnTo>
                    <a:pt x="1076" y="2657"/>
                  </a:lnTo>
                  <a:lnTo>
                    <a:pt x="1065" y="2609"/>
                  </a:lnTo>
                  <a:lnTo>
                    <a:pt x="1052" y="2560"/>
                  </a:lnTo>
                  <a:lnTo>
                    <a:pt x="1039" y="2509"/>
                  </a:lnTo>
                  <a:lnTo>
                    <a:pt x="1012" y="2406"/>
                  </a:lnTo>
                  <a:lnTo>
                    <a:pt x="980" y="2297"/>
                  </a:lnTo>
                  <a:lnTo>
                    <a:pt x="945" y="2186"/>
                  </a:lnTo>
                  <a:lnTo>
                    <a:pt x="908" y="2072"/>
                  </a:lnTo>
                  <a:lnTo>
                    <a:pt x="870" y="1956"/>
                  </a:lnTo>
                  <a:lnTo>
                    <a:pt x="828" y="1838"/>
                  </a:lnTo>
                  <a:lnTo>
                    <a:pt x="786" y="1720"/>
                  </a:lnTo>
                  <a:lnTo>
                    <a:pt x="741" y="1600"/>
                  </a:lnTo>
                  <a:lnTo>
                    <a:pt x="696" y="1480"/>
                  </a:lnTo>
                  <a:lnTo>
                    <a:pt x="652" y="1362"/>
                  </a:lnTo>
                  <a:lnTo>
                    <a:pt x="605" y="1244"/>
                  </a:lnTo>
                  <a:lnTo>
                    <a:pt x="559" y="1129"/>
                  </a:lnTo>
                  <a:lnTo>
                    <a:pt x="512" y="1015"/>
                  </a:lnTo>
                  <a:lnTo>
                    <a:pt x="466" y="905"/>
                  </a:lnTo>
                  <a:lnTo>
                    <a:pt x="421" y="798"/>
                  </a:lnTo>
                  <a:lnTo>
                    <a:pt x="376" y="695"/>
                  </a:lnTo>
                  <a:lnTo>
                    <a:pt x="333" y="596"/>
                  </a:lnTo>
                  <a:lnTo>
                    <a:pt x="292" y="503"/>
                  </a:lnTo>
                  <a:lnTo>
                    <a:pt x="251" y="416"/>
                  </a:lnTo>
                  <a:lnTo>
                    <a:pt x="214" y="336"/>
                  </a:lnTo>
                  <a:lnTo>
                    <a:pt x="178" y="262"/>
                  </a:lnTo>
                  <a:lnTo>
                    <a:pt x="145" y="195"/>
                  </a:lnTo>
                  <a:lnTo>
                    <a:pt x="115" y="136"/>
                  </a:lnTo>
                  <a:lnTo>
                    <a:pt x="88" y="86"/>
                  </a:lnTo>
                  <a:lnTo>
                    <a:pt x="64" y="45"/>
                  </a:lnTo>
                  <a:lnTo>
                    <a:pt x="44" y="13"/>
                  </a:lnTo>
                  <a:lnTo>
                    <a:pt x="18" y="2"/>
                  </a:lnTo>
                  <a:lnTo>
                    <a:pt x="44" y="13"/>
                  </a:lnTo>
                  <a:lnTo>
                    <a:pt x="35" y="0"/>
                  </a:lnTo>
                  <a:lnTo>
                    <a:pt x="18" y="2"/>
                  </a:lnTo>
                  <a:lnTo>
                    <a:pt x="26" y="5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21" name="Freeform 18"/>
            <p:cNvSpPr>
              <a:spLocks/>
            </p:cNvSpPr>
            <p:nvPr/>
          </p:nvSpPr>
          <p:spPr bwMode="auto">
            <a:xfrm>
              <a:off x="675" y="2197"/>
              <a:ext cx="59" cy="258"/>
            </a:xfrm>
            <a:custGeom>
              <a:avLst/>
              <a:gdLst>
                <a:gd name="T0" fmla="*/ 1 w 413"/>
                <a:gd name="T1" fmla="*/ 5 h 1804"/>
                <a:gd name="T2" fmla="*/ 1 w 413"/>
                <a:gd name="T3" fmla="*/ 5 h 1804"/>
                <a:gd name="T4" fmla="*/ 1 w 413"/>
                <a:gd name="T5" fmla="*/ 5 h 1804"/>
                <a:gd name="T6" fmla="*/ 1 w 413"/>
                <a:gd name="T7" fmla="*/ 4 h 1804"/>
                <a:gd name="T8" fmla="*/ 1 w 413"/>
                <a:gd name="T9" fmla="*/ 3 h 1804"/>
                <a:gd name="T10" fmla="*/ 0 w 413"/>
                <a:gd name="T11" fmla="*/ 2 h 1804"/>
                <a:gd name="T12" fmla="*/ 0 w 413"/>
                <a:gd name="T13" fmla="*/ 2 h 1804"/>
                <a:gd name="T14" fmla="*/ 0 w 413"/>
                <a:gd name="T15" fmla="*/ 1 h 1804"/>
                <a:gd name="T16" fmla="*/ 0 w 413"/>
                <a:gd name="T17" fmla="*/ 1 h 1804"/>
                <a:gd name="T18" fmla="*/ 0 w 413"/>
                <a:gd name="T19" fmla="*/ 1 h 1804"/>
                <a:gd name="T20" fmla="*/ 0 w 413"/>
                <a:gd name="T21" fmla="*/ 0 h 1804"/>
                <a:gd name="T22" fmla="*/ 0 w 413"/>
                <a:gd name="T23" fmla="*/ 0 h 1804"/>
                <a:gd name="T24" fmla="*/ 0 w 413"/>
                <a:gd name="T25" fmla="*/ 0 h 1804"/>
                <a:gd name="T26" fmla="*/ 0 w 413"/>
                <a:gd name="T27" fmla="*/ 0 h 1804"/>
                <a:gd name="T28" fmla="*/ 0 w 413"/>
                <a:gd name="T29" fmla="*/ 0 h 1804"/>
                <a:gd name="T30" fmla="*/ 0 w 413"/>
                <a:gd name="T31" fmla="*/ 0 h 1804"/>
                <a:gd name="T32" fmla="*/ 0 w 413"/>
                <a:gd name="T33" fmla="*/ 0 h 1804"/>
                <a:gd name="T34" fmla="*/ 0 w 413"/>
                <a:gd name="T35" fmla="*/ 0 h 1804"/>
                <a:gd name="T36" fmla="*/ 0 w 413"/>
                <a:gd name="T37" fmla="*/ 0 h 1804"/>
                <a:gd name="T38" fmla="*/ 0 w 413"/>
                <a:gd name="T39" fmla="*/ 0 h 1804"/>
                <a:gd name="T40" fmla="*/ 0 w 413"/>
                <a:gd name="T41" fmla="*/ 0 h 1804"/>
                <a:gd name="T42" fmla="*/ 0 w 413"/>
                <a:gd name="T43" fmla="*/ 1 h 1804"/>
                <a:gd name="T44" fmla="*/ 0 w 413"/>
                <a:gd name="T45" fmla="*/ 1 h 1804"/>
                <a:gd name="T46" fmla="*/ 0 w 413"/>
                <a:gd name="T47" fmla="*/ 1 h 1804"/>
                <a:gd name="T48" fmla="*/ 0 w 413"/>
                <a:gd name="T49" fmla="*/ 2 h 1804"/>
                <a:gd name="T50" fmla="*/ 0 w 413"/>
                <a:gd name="T51" fmla="*/ 2 h 1804"/>
                <a:gd name="T52" fmla="*/ 0 w 413"/>
                <a:gd name="T53" fmla="*/ 3 h 1804"/>
                <a:gd name="T54" fmla="*/ 1 w 413"/>
                <a:gd name="T55" fmla="*/ 3 h 1804"/>
                <a:gd name="T56" fmla="*/ 1 w 413"/>
                <a:gd name="T57" fmla="*/ 4 h 1804"/>
                <a:gd name="T58" fmla="*/ 1 w 413"/>
                <a:gd name="T59" fmla="*/ 5 h 1804"/>
                <a:gd name="T60" fmla="*/ 1 w 413"/>
                <a:gd name="T61" fmla="*/ 5 h 1804"/>
                <a:gd name="T62" fmla="*/ 1 w 413"/>
                <a:gd name="T63" fmla="*/ 5 h 1804"/>
                <a:gd name="T64" fmla="*/ 1 w 413"/>
                <a:gd name="T65" fmla="*/ 5 h 1804"/>
                <a:gd name="T66" fmla="*/ 1 w 413"/>
                <a:gd name="T67" fmla="*/ 5 h 18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3"/>
                <a:gd name="T103" fmla="*/ 0 h 1804"/>
                <a:gd name="T104" fmla="*/ 413 w 413"/>
                <a:gd name="T105" fmla="*/ 1804 h 180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3" h="1804">
                  <a:moveTo>
                    <a:pt x="413" y="1795"/>
                  </a:moveTo>
                  <a:lnTo>
                    <a:pt x="411" y="1788"/>
                  </a:lnTo>
                  <a:lnTo>
                    <a:pt x="396" y="1744"/>
                  </a:lnTo>
                  <a:lnTo>
                    <a:pt x="380" y="1694"/>
                  </a:lnTo>
                  <a:lnTo>
                    <a:pt x="364" y="1641"/>
                  </a:lnTo>
                  <a:lnTo>
                    <a:pt x="347" y="1584"/>
                  </a:lnTo>
                  <a:lnTo>
                    <a:pt x="312" y="1460"/>
                  </a:lnTo>
                  <a:lnTo>
                    <a:pt x="275" y="1324"/>
                  </a:lnTo>
                  <a:lnTo>
                    <a:pt x="239" y="1182"/>
                  </a:lnTo>
                  <a:lnTo>
                    <a:pt x="204" y="1035"/>
                  </a:lnTo>
                  <a:lnTo>
                    <a:pt x="171" y="888"/>
                  </a:lnTo>
                  <a:lnTo>
                    <a:pt x="140" y="742"/>
                  </a:lnTo>
                  <a:lnTo>
                    <a:pt x="126" y="671"/>
                  </a:lnTo>
                  <a:lnTo>
                    <a:pt x="113" y="601"/>
                  </a:lnTo>
                  <a:lnTo>
                    <a:pt x="100" y="535"/>
                  </a:lnTo>
                  <a:lnTo>
                    <a:pt x="89" y="470"/>
                  </a:lnTo>
                  <a:lnTo>
                    <a:pt x="80" y="408"/>
                  </a:lnTo>
                  <a:lnTo>
                    <a:pt x="71" y="349"/>
                  </a:lnTo>
                  <a:lnTo>
                    <a:pt x="64" y="294"/>
                  </a:lnTo>
                  <a:lnTo>
                    <a:pt x="58" y="244"/>
                  </a:lnTo>
                  <a:lnTo>
                    <a:pt x="55" y="197"/>
                  </a:lnTo>
                  <a:lnTo>
                    <a:pt x="53" y="155"/>
                  </a:lnTo>
                  <a:lnTo>
                    <a:pt x="53" y="120"/>
                  </a:lnTo>
                  <a:lnTo>
                    <a:pt x="54" y="90"/>
                  </a:lnTo>
                  <a:lnTo>
                    <a:pt x="56" y="77"/>
                  </a:lnTo>
                  <a:lnTo>
                    <a:pt x="57" y="67"/>
                  </a:lnTo>
                  <a:lnTo>
                    <a:pt x="61" y="59"/>
                  </a:lnTo>
                  <a:lnTo>
                    <a:pt x="63" y="53"/>
                  </a:lnTo>
                  <a:lnTo>
                    <a:pt x="64" y="50"/>
                  </a:lnTo>
                  <a:lnTo>
                    <a:pt x="65" y="49"/>
                  </a:lnTo>
                  <a:lnTo>
                    <a:pt x="64" y="49"/>
                  </a:lnTo>
                  <a:lnTo>
                    <a:pt x="61" y="50"/>
                  </a:lnTo>
                  <a:lnTo>
                    <a:pt x="53" y="0"/>
                  </a:lnTo>
                  <a:lnTo>
                    <a:pt x="39" y="4"/>
                  </a:lnTo>
                  <a:lnTo>
                    <a:pt x="27" y="12"/>
                  </a:lnTo>
                  <a:lnTo>
                    <a:pt x="20" y="23"/>
                  </a:lnTo>
                  <a:lnTo>
                    <a:pt x="14" y="33"/>
                  </a:lnTo>
                  <a:lnTo>
                    <a:pt x="9" y="45"/>
                  </a:lnTo>
                  <a:lnTo>
                    <a:pt x="6" y="57"/>
                  </a:lnTo>
                  <a:lnTo>
                    <a:pt x="4" y="70"/>
                  </a:lnTo>
                  <a:lnTo>
                    <a:pt x="2" y="86"/>
                  </a:lnTo>
                  <a:lnTo>
                    <a:pt x="0" y="119"/>
                  </a:lnTo>
                  <a:lnTo>
                    <a:pt x="0" y="156"/>
                  </a:lnTo>
                  <a:lnTo>
                    <a:pt x="2" y="200"/>
                  </a:lnTo>
                  <a:lnTo>
                    <a:pt x="6" y="248"/>
                  </a:lnTo>
                  <a:lnTo>
                    <a:pt x="11" y="299"/>
                  </a:lnTo>
                  <a:lnTo>
                    <a:pt x="19" y="355"/>
                  </a:lnTo>
                  <a:lnTo>
                    <a:pt x="27" y="415"/>
                  </a:lnTo>
                  <a:lnTo>
                    <a:pt x="37" y="478"/>
                  </a:lnTo>
                  <a:lnTo>
                    <a:pt x="48" y="543"/>
                  </a:lnTo>
                  <a:lnTo>
                    <a:pt x="61" y="611"/>
                  </a:lnTo>
                  <a:lnTo>
                    <a:pt x="73" y="681"/>
                  </a:lnTo>
                  <a:lnTo>
                    <a:pt x="88" y="751"/>
                  </a:lnTo>
                  <a:lnTo>
                    <a:pt x="119" y="898"/>
                  </a:lnTo>
                  <a:lnTo>
                    <a:pt x="152" y="1046"/>
                  </a:lnTo>
                  <a:lnTo>
                    <a:pt x="188" y="1193"/>
                  </a:lnTo>
                  <a:lnTo>
                    <a:pt x="224" y="1336"/>
                  </a:lnTo>
                  <a:lnTo>
                    <a:pt x="260" y="1472"/>
                  </a:lnTo>
                  <a:lnTo>
                    <a:pt x="296" y="1597"/>
                  </a:lnTo>
                  <a:lnTo>
                    <a:pt x="313" y="1655"/>
                  </a:lnTo>
                  <a:lnTo>
                    <a:pt x="330" y="1708"/>
                  </a:lnTo>
                  <a:lnTo>
                    <a:pt x="346" y="1759"/>
                  </a:lnTo>
                  <a:lnTo>
                    <a:pt x="361" y="1804"/>
                  </a:lnTo>
                  <a:lnTo>
                    <a:pt x="360" y="1798"/>
                  </a:lnTo>
                  <a:lnTo>
                    <a:pt x="412" y="1795"/>
                  </a:lnTo>
                  <a:lnTo>
                    <a:pt x="412" y="1792"/>
                  </a:lnTo>
                  <a:lnTo>
                    <a:pt x="411" y="1788"/>
                  </a:lnTo>
                  <a:lnTo>
                    <a:pt x="413" y="179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22" name="Freeform 19"/>
            <p:cNvSpPr>
              <a:spLocks/>
            </p:cNvSpPr>
            <p:nvPr/>
          </p:nvSpPr>
          <p:spPr bwMode="auto">
            <a:xfrm>
              <a:off x="726" y="2454"/>
              <a:ext cx="35" cy="213"/>
            </a:xfrm>
            <a:custGeom>
              <a:avLst/>
              <a:gdLst>
                <a:gd name="T0" fmla="*/ 1 w 244"/>
                <a:gd name="T1" fmla="*/ 4 h 1495"/>
                <a:gd name="T2" fmla="*/ 1 w 244"/>
                <a:gd name="T3" fmla="*/ 4 h 1495"/>
                <a:gd name="T4" fmla="*/ 1 w 244"/>
                <a:gd name="T5" fmla="*/ 4 h 1495"/>
                <a:gd name="T6" fmla="*/ 1 w 244"/>
                <a:gd name="T7" fmla="*/ 4 h 1495"/>
                <a:gd name="T8" fmla="*/ 1 w 244"/>
                <a:gd name="T9" fmla="*/ 4 h 1495"/>
                <a:gd name="T10" fmla="*/ 0 w 244"/>
                <a:gd name="T11" fmla="*/ 3 h 1495"/>
                <a:gd name="T12" fmla="*/ 0 w 244"/>
                <a:gd name="T13" fmla="*/ 3 h 1495"/>
                <a:gd name="T14" fmla="*/ 0 w 244"/>
                <a:gd name="T15" fmla="*/ 3 h 1495"/>
                <a:gd name="T16" fmla="*/ 0 w 244"/>
                <a:gd name="T17" fmla="*/ 3 h 1495"/>
                <a:gd name="T18" fmla="*/ 0 w 244"/>
                <a:gd name="T19" fmla="*/ 2 h 1495"/>
                <a:gd name="T20" fmla="*/ 0 w 244"/>
                <a:gd name="T21" fmla="*/ 2 h 1495"/>
                <a:gd name="T22" fmla="*/ 0 w 244"/>
                <a:gd name="T23" fmla="*/ 2 h 1495"/>
                <a:gd name="T24" fmla="*/ 0 w 244"/>
                <a:gd name="T25" fmla="*/ 1 h 1495"/>
                <a:gd name="T26" fmla="*/ 0 w 244"/>
                <a:gd name="T27" fmla="*/ 1 h 1495"/>
                <a:gd name="T28" fmla="*/ 0 w 244"/>
                <a:gd name="T29" fmla="*/ 1 h 1495"/>
                <a:gd name="T30" fmla="*/ 0 w 244"/>
                <a:gd name="T31" fmla="*/ 0 h 1495"/>
                <a:gd name="T32" fmla="*/ 0 w 244"/>
                <a:gd name="T33" fmla="*/ 0 h 1495"/>
                <a:gd name="T34" fmla="*/ 0 w 244"/>
                <a:gd name="T35" fmla="*/ 1 h 1495"/>
                <a:gd name="T36" fmla="*/ 0 w 244"/>
                <a:gd name="T37" fmla="*/ 1 h 1495"/>
                <a:gd name="T38" fmla="*/ 0 w 244"/>
                <a:gd name="T39" fmla="*/ 1 h 1495"/>
                <a:gd name="T40" fmla="*/ 0 w 244"/>
                <a:gd name="T41" fmla="*/ 2 h 1495"/>
                <a:gd name="T42" fmla="*/ 0 w 244"/>
                <a:gd name="T43" fmla="*/ 2 h 1495"/>
                <a:gd name="T44" fmla="*/ 0 w 244"/>
                <a:gd name="T45" fmla="*/ 2 h 1495"/>
                <a:gd name="T46" fmla="*/ 0 w 244"/>
                <a:gd name="T47" fmla="*/ 3 h 1495"/>
                <a:gd name="T48" fmla="*/ 0 w 244"/>
                <a:gd name="T49" fmla="*/ 3 h 1495"/>
                <a:gd name="T50" fmla="*/ 0 w 244"/>
                <a:gd name="T51" fmla="*/ 3 h 1495"/>
                <a:gd name="T52" fmla="*/ 0 w 244"/>
                <a:gd name="T53" fmla="*/ 3 h 1495"/>
                <a:gd name="T54" fmla="*/ 0 w 244"/>
                <a:gd name="T55" fmla="*/ 4 h 1495"/>
                <a:gd name="T56" fmla="*/ 0 w 244"/>
                <a:gd name="T57" fmla="*/ 4 h 1495"/>
                <a:gd name="T58" fmla="*/ 1 w 244"/>
                <a:gd name="T59" fmla="*/ 4 h 1495"/>
                <a:gd name="T60" fmla="*/ 1 w 244"/>
                <a:gd name="T61" fmla="*/ 4 h 1495"/>
                <a:gd name="T62" fmla="*/ 1 w 244"/>
                <a:gd name="T63" fmla="*/ 4 h 1495"/>
                <a:gd name="T64" fmla="*/ 1 w 244"/>
                <a:gd name="T65" fmla="*/ 4 h 1495"/>
                <a:gd name="T66" fmla="*/ 1 w 244"/>
                <a:gd name="T67" fmla="*/ 4 h 1495"/>
                <a:gd name="T68" fmla="*/ 1 w 244"/>
                <a:gd name="T69" fmla="*/ 4 h 1495"/>
                <a:gd name="T70" fmla="*/ 1 w 244"/>
                <a:gd name="T71" fmla="*/ 4 h 14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4"/>
                <a:gd name="T109" fmla="*/ 0 h 1495"/>
                <a:gd name="T110" fmla="*/ 244 w 244"/>
                <a:gd name="T111" fmla="*/ 1495 h 14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4" h="1495">
                  <a:moveTo>
                    <a:pt x="243" y="1492"/>
                  </a:moveTo>
                  <a:lnTo>
                    <a:pt x="242" y="1482"/>
                  </a:lnTo>
                  <a:lnTo>
                    <a:pt x="222" y="1404"/>
                  </a:lnTo>
                  <a:lnTo>
                    <a:pt x="204" y="1323"/>
                  </a:lnTo>
                  <a:lnTo>
                    <a:pt x="187" y="1240"/>
                  </a:lnTo>
                  <a:lnTo>
                    <a:pt x="170" y="1154"/>
                  </a:lnTo>
                  <a:lnTo>
                    <a:pt x="156" y="1066"/>
                  </a:lnTo>
                  <a:lnTo>
                    <a:pt x="142" y="976"/>
                  </a:lnTo>
                  <a:lnTo>
                    <a:pt x="129" y="885"/>
                  </a:lnTo>
                  <a:lnTo>
                    <a:pt x="117" y="790"/>
                  </a:lnTo>
                  <a:lnTo>
                    <a:pt x="107" y="695"/>
                  </a:lnTo>
                  <a:lnTo>
                    <a:pt x="97" y="599"/>
                  </a:lnTo>
                  <a:lnTo>
                    <a:pt x="88" y="500"/>
                  </a:lnTo>
                  <a:lnTo>
                    <a:pt x="80" y="402"/>
                  </a:lnTo>
                  <a:lnTo>
                    <a:pt x="65" y="201"/>
                  </a:lnTo>
                  <a:lnTo>
                    <a:pt x="53" y="0"/>
                  </a:lnTo>
                  <a:lnTo>
                    <a:pt x="0" y="3"/>
                  </a:lnTo>
                  <a:lnTo>
                    <a:pt x="13" y="205"/>
                  </a:lnTo>
                  <a:lnTo>
                    <a:pt x="27" y="405"/>
                  </a:lnTo>
                  <a:lnTo>
                    <a:pt x="35" y="504"/>
                  </a:lnTo>
                  <a:lnTo>
                    <a:pt x="45" y="603"/>
                  </a:lnTo>
                  <a:lnTo>
                    <a:pt x="54" y="700"/>
                  </a:lnTo>
                  <a:lnTo>
                    <a:pt x="65" y="795"/>
                  </a:lnTo>
                  <a:lnTo>
                    <a:pt x="77" y="891"/>
                  </a:lnTo>
                  <a:lnTo>
                    <a:pt x="89" y="983"/>
                  </a:lnTo>
                  <a:lnTo>
                    <a:pt x="102" y="1074"/>
                  </a:lnTo>
                  <a:lnTo>
                    <a:pt x="118" y="1162"/>
                  </a:lnTo>
                  <a:lnTo>
                    <a:pt x="134" y="1249"/>
                  </a:lnTo>
                  <a:lnTo>
                    <a:pt x="151" y="1334"/>
                  </a:lnTo>
                  <a:lnTo>
                    <a:pt x="171" y="1416"/>
                  </a:lnTo>
                  <a:lnTo>
                    <a:pt x="192" y="1495"/>
                  </a:lnTo>
                  <a:lnTo>
                    <a:pt x="191" y="1485"/>
                  </a:lnTo>
                  <a:lnTo>
                    <a:pt x="243" y="1492"/>
                  </a:lnTo>
                  <a:lnTo>
                    <a:pt x="244" y="1487"/>
                  </a:lnTo>
                  <a:lnTo>
                    <a:pt x="242" y="1482"/>
                  </a:lnTo>
                  <a:lnTo>
                    <a:pt x="243" y="149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23" name="Freeform 20"/>
            <p:cNvSpPr>
              <a:spLocks/>
            </p:cNvSpPr>
            <p:nvPr/>
          </p:nvSpPr>
          <p:spPr bwMode="auto">
            <a:xfrm>
              <a:off x="731" y="2666"/>
              <a:ext cx="30" cy="149"/>
            </a:xfrm>
            <a:custGeom>
              <a:avLst/>
              <a:gdLst>
                <a:gd name="T0" fmla="*/ 0 w 212"/>
                <a:gd name="T1" fmla="*/ 3 h 1047"/>
                <a:gd name="T2" fmla="*/ 0 w 212"/>
                <a:gd name="T3" fmla="*/ 3 h 1047"/>
                <a:gd name="T4" fmla="*/ 0 w 212"/>
                <a:gd name="T5" fmla="*/ 3 h 1047"/>
                <a:gd name="T6" fmla="*/ 0 w 212"/>
                <a:gd name="T7" fmla="*/ 2 h 1047"/>
                <a:gd name="T8" fmla="*/ 0 w 212"/>
                <a:gd name="T9" fmla="*/ 2 h 1047"/>
                <a:gd name="T10" fmla="*/ 0 w 212"/>
                <a:gd name="T11" fmla="*/ 2 h 1047"/>
                <a:gd name="T12" fmla="*/ 0 w 212"/>
                <a:gd name="T13" fmla="*/ 1 h 1047"/>
                <a:gd name="T14" fmla="*/ 0 w 212"/>
                <a:gd name="T15" fmla="*/ 1 h 1047"/>
                <a:gd name="T16" fmla="*/ 1 w 212"/>
                <a:gd name="T17" fmla="*/ 0 h 1047"/>
                <a:gd name="T18" fmla="*/ 1 w 212"/>
                <a:gd name="T19" fmla="*/ 0 h 1047"/>
                <a:gd name="T20" fmla="*/ 0 w 212"/>
                <a:gd name="T21" fmla="*/ 0 h 1047"/>
                <a:gd name="T22" fmla="*/ 0 w 212"/>
                <a:gd name="T23" fmla="*/ 0 h 1047"/>
                <a:gd name="T24" fmla="*/ 0 w 212"/>
                <a:gd name="T25" fmla="*/ 1 h 1047"/>
                <a:gd name="T26" fmla="*/ 0 w 212"/>
                <a:gd name="T27" fmla="*/ 1 h 1047"/>
                <a:gd name="T28" fmla="*/ 0 w 212"/>
                <a:gd name="T29" fmla="*/ 2 h 1047"/>
                <a:gd name="T30" fmla="*/ 0 w 212"/>
                <a:gd name="T31" fmla="*/ 2 h 1047"/>
                <a:gd name="T32" fmla="*/ 0 w 212"/>
                <a:gd name="T33" fmla="*/ 2 h 1047"/>
                <a:gd name="T34" fmla="*/ 0 w 212"/>
                <a:gd name="T35" fmla="*/ 3 h 1047"/>
                <a:gd name="T36" fmla="*/ 0 w 212"/>
                <a:gd name="T37" fmla="*/ 3 h 1047"/>
                <a:gd name="T38" fmla="*/ 0 w 212"/>
                <a:gd name="T39" fmla="*/ 3 h 1047"/>
                <a:gd name="T40" fmla="*/ 0 w 212"/>
                <a:gd name="T41" fmla="*/ 3 h 1047"/>
                <a:gd name="T42" fmla="*/ 0 w 212"/>
                <a:gd name="T43" fmla="*/ 3 h 1047"/>
                <a:gd name="T44" fmla="*/ 0 w 212"/>
                <a:gd name="T45" fmla="*/ 3 h 1047"/>
                <a:gd name="T46" fmla="*/ 0 w 212"/>
                <a:gd name="T47" fmla="*/ 3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2"/>
                <a:gd name="T73" fmla="*/ 0 h 1047"/>
                <a:gd name="T74" fmla="*/ 212 w 212"/>
                <a:gd name="T75" fmla="*/ 1047 h 10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2" h="1047">
                  <a:moveTo>
                    <a:pt x="53" y="1041"/>
                  </a:moveTo>
                  <a:lnTo>
                    <a:pt x="53" y="1047"/>
                  </a:lnTo>
                  <a:lnTo>
                    <a:pt x="73" y="917"/>
                  </a:lnTo>
                  <a:lnTo>
                    <a:pt x="93" y="786"/>
                  </a:lnTo>
                  <a:lnTo>
                    <a:pt x="113" y="656"/>
                  </a:lnTo>
                  <a:lnTo>
                    <a:pt x="133" y="527"/>
                  </a:lnTo>
                  <a:lnTo>
                    <a:pt x="152" y="396"/>
                  </a:lnTo>
                  <a:lnTo>
                    <a:pt x="173" y="266"/>
                  </a:lnTo>
                  <a:lnTo>
                    <a:pt x="192" y="136"/>
                  </a:lnTo>
                  <a:lnTo>
                    <a:pt x="212" y="7"/>
                  </a:lnTo>
                  <a:lnTo>
                    <a:pt x="160" y="0"/>
                  </a:lnTo>
                  <a:lnTo>
                    <a:pt x="140" y="129"/>
                  </a:lnTo>
                  <a:lnTo>
                    <a:pt x="120" y="259"/>
                  </a:lnTo>
                  <a:lnTo>
                    <a:pt x="100" y="389"/>
                  </a:lnTo>
                  <a:lnTo>
                    <a:pt x="80" y="520"/>
                  </a:lnTo>
                  <a:lnTo>
                    <a:pt x="61" y="649"/>
                  </a:lnTo>
                  <a:lnTo>
                    <a:pt x="40" y="779"/>
                  </a:lnTo>
                  <a:lnTo>
                    <a:pt x="21" y="910"/>
                  </a:lnTo>
                  <a:lnTo>
                    <a:pt x="1" y="1040"/>
                  </a:lnTo>
                  <a:lnTo>
                    <a:pt x="1" y="1047"/>
                  </a:lnTo>
                  <a:lnTo>
                    <a:pt x="1" y="1040"/>
                  </a:lnTo>
                  <a:lnTo>
                    <a:pt x="0" y="1044"/>
                  </a:lnTo>
                  <a:lnTo>
                    <a:pt x="1" y="1047"/>
                  </a:lnTo>
                  <a:lnTo>
                    <a:pt x="53" y="104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24" name="Freeform 21"/>
            <p:cNvSpPr>
              <a:spLocks/>
            </p:cNvSpPr>
            <p:nvPr/>
          </p:nvSpPr>
          <p:spPr bwMode="auto">
            <a:xfrm>
              <a:off x="730" y="2815"/>
              <a:ext cx="9" cy="49"/>
            </a:xfrm>
            <a:custGeom>
              <a:avLst/>
              <a:gdLst>
                <a:gd name="T0" fmla="*/ 0 w 61"/>
                <a:gd name="T1" fmla="*/ 1 h 345"/>
                <a:gd name="T2" fmla="*/ 0 w 61"/>
                <a:gd name="T3" fmla="*/ 1 h 345"/>
                <a:gd name="T4" fmla="*/ 0 w 61"/>
                <a:gd name="T5" fmla="*/ 1 h 345"/>
                <a:gd name="T6" fmla="*/ 0 w 61"/>
                <a:gd name="T7" fmla="*/ 1 h 345"/>
                <a:gd name="T8" fmla="*/ 0 w 61"/>
                <a:gd name="T9" fmla="*/ 1 h 345"/>
                <a:gd name="T10" fmla="*/ 0 w 61"/>
                <a:gd name="T11" fmla="*/ 1 h 345"/>
                <a:gd name="T12" fmla="*/ 0 w 61"/>
                <a:gd name="T13" fmla="*/ 1 h 345"/>
                <a:gd name="T14" fmla="*/ 0 w 61"/>
                <a:gd name="T15" fmla="*/ 0 h 345"/>
                <a:gd name="T16" fmla="*/ 0 w 61"/>
                <a:gd name="T17" fmla="*/ 0 h 345"/>
                <a:gd name="T18" fmla="*/ 0 w 61"/>
                <a:gd name="T19" fmla="*/ 0 h 345"/>
                <a:gd name="T20" fmla="*/ 0 w 61"/>
                <a:gd name="T21" fmla="*/ 0 h 345"/>
                <a:gd name="T22" fmla="*/ 0 w 61"/>
                <a:gd name="T23" fmla="*/ 0 h 345"/>
                <a:gd name="T24" fmla="*/ 0 w 61"/>
                <a:gd name="T25" fmla="*/ 0 h 345"/>
                <a:gd name="T26" fmla="*/ 0 w 61"/>
                <a:gd name="T27" fmla="*/ 0 h 345"/>
                <a:gd name="T28" fmla="*/ 0 w 61"/>
                <a:gd name="T29" fmla="*/ 0 h 345"/>
                <a:gd name="T30" fmla="*/ 0 w 61"/>
                <a:gd name="T31" fmla="*/ 0 h 345"/>
                <a:gd name="T32" fmla="*/ 0 w 61"/>
                <a:gd name="T33" fmla="*/ 0 h 345"/>
                <a:gd name="T34" fmla="*/ 0 w 61"/>
                <a:gd name="T35" fmla="*/ 0 h 345"/>
                <a:gd name="T36" fmla="*/ 0 w 61"/>
                <a:gd name="T37" fmla="*/ 0 h 345"/>
                <a:gd name="T38" fmla="*/ 0 w 61"/>
                <a:gd name="T39" fmla="*/ 0 h 345"/>
                <a:gd name="T40" fmla="*/ 0 w 61"/>
                <a:gd name="T41" fmla="*/ 0 h 345"/>
                <a:gd name="T42" fmla="*/ 0 w 61"/>
                <a:gd name="T43" fmla="*/ 1 h 345"/>
                <a:gd name="T44" fmla="*/ 0 w 61"/>
                <a:gd name="T45" fmla="*/ 1 h 345"/>
                <a:gd name="T46" fmla="*/ 0 w 61"/>
                <a:gd name="T47" fmla="*/ 1 h 345"/>
                <a:gd name="T48" fmla="*/ 0 w 61"/>
                <a:gd name="T49" fmla="*/ 1 h 345"/>
                <a:gd name="T50" fmla="*/ 0 w 61"/>
                <a:gd name="T51" fmla="*/ 1 h 345"/>
                <a:gd name="T52" fmla="*/ 0 w 61"/>
                <a:gd name="T53" fmla="*/ 1 h 345"/>
                <a:gd name="T54" fmla="*/ 0 w 61"/>
                <a:gd name="T55" fmla="*/ 1 h 345"/>
                <a:gd name="T56" fmla="*/ 0 w 61"/>
                <a:gd name="T57" fmla="*/ 1 h 345"/>
                <a:gd name="T58" fmla="*/ 0 w 61"/>
                <a:gd name="T59" fmla="*/ 1 h 345"/>
                <a:gd name="T60" fmla="*/ 0 w 61"/>
                <a:gd name="T61" fmla="*/ 1 h 345"/>
                <a:gd name="T62" fmla="*/ 0 w 61"/>
                <a:gd name="T63" fmla="*/ 1 h 3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345"/>
                <a:gd name="T98" fmla="*/ 61 w 61"/>
                <a:gd name="T99" fmla="*/ 345 h 3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345">
                  <a:moveTo>
                    <a:pt x="49" y="345"/>
                  </a:moveTo>
                  <a:lnTo>
                    <a:pt x="57" y="323"/>
                  </a:lnTo>
                  <a:lnTo>
                    <a:pt x="55" y="305"/>
                  </a:lnTo>
                  <a:lnTo>
                    <a:pt x="54" y="286"/>
                  </a:lnTo>
                  <a:lnTo>
                    <a:pt x="54" y="266"/>
                  </a:lnTo>
                  <a:lnTo>
                    <a:pt x="53" y="247"/>
                  </a:lnTo>
                  <a:lnTo>
                    <a:pt x="55" y="206"/>
                  </a:lnTo>
                  <a:lnTo>
                    <a:pt x="57" y="165"/>
                  </a:lnTo>
                  <a:lnTo>
                    <a:pt x="60" y="124"/>
                  </a:lnTo>
                  <a:lnTo>
                    <a:pt x="61" y="83"/>
                  </a:lnTo>
                  <a:lnTo>
                    <a:pt x="61" y="62"/>
                  </a:lnTo>
                  <a:lnTo>
                    <a:pt x="60" y="41"/>
                  </a:lnTo>
                  <a:lnTo>
                    <a:pt x="59" y="20"/>
                  </a:lnTo>
                  <a:lnTo>
                    <a:pt x="57" y="0"/>
                  </a:lnTo>
                  <a:lnTo>
                    <a:pt x="5" y="6"/>
                  </a:lnTo>
                  <a:lnTo>
                    <a:pt x="7" y="24"/>
                  </a:lnTo>
                  <a:lnTo>
                    <a:pt x="8" y="43"/>
                  </a:lnTo>
                  <a:lnTo>
                    <a:pt x="8" y="63"/>
                  </a:lnTo>
                  <a:lnTo>
                    <a:pt x="8" y="82"/>
                  </a:lnTo>
                  <a:lnTo>
                    <a:pt x="7" y="122"/>
                  </a:lnTo>
                  <a:lnTo>
                    <a:pt x="5" y="163"/>
                  </a:lnTo>
                  <a:lnTo>
                    <a:pt x="2" y="204"/>
                  </a:lnTo>
                  <a:lnTo>
                    <a:pt x="0" y="245"/>
                  </a:lnTo>
                  <a:lnTo>
                    <a:pt x="0" y="266"/>
                  </a:lnTo>
                  <a:lnTo>
                    <a:pt x="0" y="288"/>
                  </a:lnTo>
                  <a:lnTo>
                    <a:pt x="3" y="309"/>
                  </a:lnTo>
                  <a:lnTo>
                    <a:pt x="5" y="330"/>
                  </a:lnTo>
                  <a:lnTo>
                    <a:pt x="13" y="308"/>
                  </a:lnTo>
                  <a:lnTo>
                    <a:pt x="49" y="345"/>
                  </a:lnTo>
                  <a:lnTo>
                    <a:pt x="59" y="336"/>
                  </a:lnTo>
                  <a:lnTo>
                    <a:pt x="57" y="323"/>
                  </a:lnTo>
                  <a:lnTo>
                    <a:pt x="49" y="34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25" name="Freeform 22"/>
            <p:cNvSpPr>
              <a:spLocks/>
            </p:cNvSpPr>
            <p:nvPr/>
          </p:nvSpPr>
          <p:spPr bwMode="auto">
            <a:xfrm>
              <a:off x="639" y="2859"/>
              <a:ext cx="98" cy="117"/>
            </a:xfrm>
            <a:custGeom>
              <a:avLst/>
              <a:gdLst>
                <a:gd name="T0" fmla="*/ 0 w 687"/>
                <a:gd name="T1" fmla="*/ 2 h 819"/>
                <a:gd name="T2" fmla="*/ 0 w 687"/>
                <a:gd name="T3" fmla="*/ 2 h 819"/>
                <a:gd name="T4" fmla="*/ 0 w 687"/>
                <a:gd name="T5" fmla="*/ 2 h 819"/>
                <a:gd name="T6" fmla="*/ 0 w 687"/>
                <a:gd name="T7" fmla="*/ 2 h 819"/>
                <a:gd name="T8" fmla="*/ 1 w 687"/>
                <a:gd name="T9" fmla="*/ 2 h 819"/>
                <a:gd name="T10" fmla="*/ 1 w 687"/>
                <a:gd name="T11" fmla="*/ 2 h 819"/>
                <a:gd name="T12" fmla="*/ 1 w 687"/>
                <a:gd name="T13" fmla="*/ 1 h 819"/>
                <a:gd name="T14" fmla="*/ 1 w 687"/>
                <a:gd name="T15" fmla="*/ 1 h 819"/>
                <a:gd name="T16" fmla="*/ 1 w 687"/>
                <a:gd name="T17" fmla="*/ 1 h 819"/>
                <a:gd name="T18" fmla="*/ 1 w 687"/>
                <a:gd name="T19" fmla="*/ 1 h 819"/>
                <a:gd name="T20" fmla="*/ 1 w 687"/>
                <a:gd name="T21" fmla="*/ 1 h 819"/>
                <a:gd name="T22" fmla="*/ 2 w 687"/>
                <a:gd name="T23" fmla="*/ 1 h 819"/>
                <a:gd name="T24" fmla="*/ 2 w 687"/>
                <a:gd name="T25" fmla="*/ 1 h 819"/>
                <a:gd name="T26" fmla="*/ 2 w 687"/>
                <a:gd name="T27" fmla="*/ 0 h 819"/>
                <a:gd name="T28" fmla="*/ 2 w 687"/>
                <a:gd name="T29" fmla="*/ 0 h 819"/>
                <a:gd name="T30" fmla="*/ 2 w 687"/>
                <a:gd name="T31" fmla="*/ 0 h 819"/>
                <a:gd name="T32" fmla="*/ 2 w 687"/>
                <a:gd name="T33" fmla="*/ 0 h 819"/>
                <a:gd name="T34" fmla="*/ 2 w 687"/>
                <a:gd name="T35" fmla="*/ 0 h 819"/>
                <a:gd name="T36" fmla="*/ 2 w 687"/>
                <a:gd name="T37" fmla="*/ 0 h 819"/>
                <a:gd name="T38" fmla="*/ 2 w 687"/>
                <a:gd name="T39" fmla="*/ 0 h 819"/>
                <a:gd name="T40" fmla="*/ 2 w 687"/>
                <a:gd name="T41" fmla="*/ 0 h 819"/>
                <a:gd name="T42" fmla="*/ 2 w 687"/>
                <a:gd name="T43" fmla="*/ 0 h 819"/>
                <a:gd name="T44" fmla="*/ 2 w 687"/>
                <a:gd name="T45" fmla="*/ 0 h 819"/>
                <a:gd name="T46" fmla="*/ 2 w 687"/>
                <a:gd name="T47" fmla="*/ 0 h 819"/>
                <a:gd name="T48" fmla="*/ 2 w 687"/>
                <a:gd name="T49" fmla="*/ 0 h 819"/>
                <a:gd name="T50" fmla="*/ 2 w 687"/>
                <a:gd name="T51" fmla="*/ 0 h 819"/>
                <a:gd name="T52" fmla="*/ 2 w 687"/>
                <a:gd name="T53" fmla="*/ 0 h 819"/>
                <a:gd name="T54" fmla="*/ 1 w 687"/>
                <a:gd name="T55" fmla="*/ 0 h 819"/>
                <a:gd name="T56" fmla="*/ 1 w 687"/>
                <a:gd name="T57" fmla="*/ 1 h 819"/>
                <a:gd name="T58" fmla="*/ 1 w 687"/>
                <a:gd name="T59" fmla="*/ 1 h 819"/>
                <a:gd name="T60" fmla="*/ 1 w 687"/>
                <a:gd name="T61" fmla="*/ 1 h 819"/>
                <a:gd name="T62" fmla="*/ 1 w 687"/>
                <a:gd name="T63" fmla="*/ 1 h 819"/>
                <a:gd name="T64" fmla="*/ 1 w 687"/>
                <a:gd name="T65" fmla="*/ 1 h 819"/>
                <a:gd name="T66" fmla="*/ 1 w 687"/>
                <a:gd name="T67" fmla="*/ 1 h 819"/>
                <a:gd name="T68" fmla="*/ 1 w 687"/>
                <a:gd name="T69" fmla="*/ 2 h 819"/>
                <a:gd name="T70" fmla="*/ 0 w 687"/>
                <a:gd name="T71" fmla="*/ 2 h 819"/>
                <a:gd name="T72" fmla="*/ 0 w 687"/>
                <a:gd name="T73" fmla="*/ 2 h 819"/>
                <a:gd name="T74" fmla="*/ 0 w 687"/>
                <a:gd name="T75" fmla="*/ 2 h 819"/>
                <a:gd name="T76" fmla="*/ 0 w 687"/>
                <a:gd name="T77" fmla="*/ 2 h 819"/>
                <a:gd name="T78" fmla="*/ 0 w 687"/>
                <a:gd name="T79" fmla="*/ 2 h 819"/>
                <a:gd name="T80" fmla="*/ 0 w 687"/>
                <a:gd name="T81" fmla="*/ 2 h 819"/>
                <a:gd name="T82" fmla="*/ 0 w 687"/>
                <a:gd name="T83" fmla="*/ 2 h 819"/>
                <a:gd name="T84" fmla="*/ 0 w 687"/>
                <a:gd name="T85" fmla="*/ 2 h 819"/>
                <a:gd name="T86" fmla="*/ 0 w 687"/>
                <a:gd name="T87" fmla="*/ 2 h 8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7"/>
                <a:gd name="T133" fmla="*/ 0 h 819"/>
                <a:gd name="T134" fmla="*/ 687 w 687"/>
                <a:gd name="T135" fmla="*/ 819 h 8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7" h="819">
                  <a:moveTo>
                    <a:pt x="53" y="776"/>
                  </a:moveTo>
                  <a:lnTo>
                    <a:pt x="59" y="813"/>
                  </a:lnTo>
                  <a:lnTo>
                    <a:pt x="101" y="762"/>
                  </a:lnTo>
                  <a:lnTo>
                    <a:pt x="142" y="711"/>
                  </a:lnTo>
                  <a:lnTo>
                    <a:pt x="180" y="660"/>
                  </a:lnTo>
                  <a:lnTo>
                    <a:pt x="219" y="607"/>
                  </a:lnTo>
                  <a:lnTo>
                    <a:pt x="293" y="503"/>
                  </a:lnTo>
                  <a:lnTo>
                    <a:pt x="367" y="399"/>
                  </a:lnTo>
                  <a:lnTo>
                    <a:pt x="405" y="349"/>
                  </a:lnTo>
                  <a:lnTo>
                    <a:pt x="442" y="299"/>
                  </a:lnTo>
                  <a:lnTo>
                    <a:pt x="479" y="251"/>
                  </a:lnTo>
                  <a:lnTo>
                    <a:pt x="519" y="204"/>
                  </a:lnTo>
                  <a:lnTo>
                    <a:pt x="538" y="181"/>
                  </a:lnTo>
                  <a:lnTo>
                    <a:pt x="558" y="159"/>
                  </a:lnTo>
                  <a:lnTo>
                    <a:pt x="579" y="138"/>
                  </a:lnTo>
                  <a:lnTo>
                    <a:pt x="600" y="116"/>
                  </a:lnTo>
                  <a:lnTo>
                    <a:pt x="620" y="96"/>
                  </a:lnTo>
                  <a:lnTo>
                    <a:pt x="642" y="76"/>
                  </a:lnTo>
                  <a:lnTo>
                    <a:pt x="664" y="57"/>
                  </a:lnTo>
                  <a:lnTo>
                    <a:pt x="687" y="37"/>
                  </a:lnTo>
                  <a:lnTo>
                    <a:pt x="651" y="0"/>
                  </a:lnTo>
                  <a:lnTo>
                    <a:pt x="628" y="19"/>
                  </a:lnTo>
                  <a:lnTo>
                    <a:pt x="605" y="39"/>
                  </a:lnTo>
                  <a:lnTo>
                    <a:pt x="583" y="61"/>
                  </a:lnTo>
                  <a:lnTo>
                    <a:pt x="562" y="82"/>
                  </a:lnTo>
                  <a:lnTo>
                    <a:pt x="540" y="103"/>
                  </a:lnTo>
                  <a:lnTo>
                    <a:pt x="519" y="127"/>
                  </a:lnTo>
                  <a:lnTo>
                    <a:pt x="497" y="149"/>
                  </a:lnTo>
                  <a:lnTo>
                    <a:pt x="477" y="172"/>
                  </a:lnTo>
                  <a:lnTo>
                    <a:pt x="438" y="220"/>
                  </a:lnTo>
                  <a:lnTo>
                    <a:pt x="399" y="269"/>
                  </a:lnTo>
                  <a:lnTo>
                    <a:pt x="361" y="319"/>
                  </a:lnTo>
                  <a:lnTo>
                    <a:pt x="323" y="371"/>
                  </a:lnTo>
                  <a:lnTo>
                    <a:pt x="250" y="474"/>
                  </a:lnTo>
                  <a:lnTo>
                    <a:pt x="175" y="579"/>
                  </a:lnTo>
                  <a:lnTo>
                    <a:pt x="137" y="630"/>
                  </a:lnTo>
                  <a:lnTo>
                    <a:pt x="99" y="682"/>
                  </a:lnTo>
                  <a:lnTo>
                    <a:pt x="59" y="732"/>
                  </a:lnTo>
                  <a:lnTo>
                    <a:pt x="19" y="781"/>
                  </a:lnTo>
                  <a:lnTo>
                    <a:pt x="25" y="819"/>
                  </a:lnTo>
                  <a:lnTo>
                    <a:pt x="19" y="781"/>
                  </a:lnTo>
                  <a:lnTo>
                    <a:pt x="0" y="804"/>
                  </a:lnTo>
                  <a:lnTo>
                    <a:pt x="25" y="819"/>
                  </a:lnTo>
                  <a:lnTo>
                    <a:pt x="53" y="77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26" name="Freeform 23"/>
            <p:cNvSpPr>
              <a:spLocks/>
            </p:cNvSpPr>
            <p:nvPr/>
          </p:nvSpPr>
          <p:spPr bwMode="auto">
            <a:xfrm>
              <a:off x="710" y="869"/>
              <a:ext cx="249" cy="324"/>
            </a:xfrm>
            <a:custGeom>
              <a:avLst/>
              <a:gdLst>
                <a:gd name="T0" fmla="*/ 2 w 1743"/>
                <a:gd name="T1" fmla="*/ 6 h 2270"/>
                <a:gd name="T2" fmla="*/ 1 w 1743"/>
                <a:gd name="T3" fmla="*/ 6 h 2270"/>
                <a:gd name="T4" fmla="*/ 1 w 1743"/>
                <a:gd name="T5" fmla="*/ 6 h 2270"/>
                <a:gd name="T6" fmla="*/ 1 w 1743"/>
                <a:gd name="T7" fmla="*/ 6 h 2270"/>
                <a:gd name="T8" fmla="*/ 1 w 1743"/>
                <a:gd name="T9" fmla="*/ 6 h 2270"/>
                <a:gd name="T10" fmla="*/ 1 w 1743"/>
                <a:gd name="T11" fmla="*/ 6 h 2270"/>
                <a:gd name="T12" fmla="*/ 1 w 1743"/>
                <a:gd name="T13" fmla="*/ 5 h 2270"/>
                <a:gd name="T14" fmla="*/ 1 w 1743"/>
                <a:gd name="T15" fmla="*/ 5 h 2270"/>
                <a:gd name="T16" fmla="*/ 1 w 1743"/>
                <a:gd name="T17" fmla="*/ 5 h 2270"/>
                <a:gd name="T18" fmla="*/ 1 w 1743"/>
                <a:gd name="T19" fmla="*/ 5 h 2270"/>
                <a:gd name="T20" fmla="*/ 1 w 1743"/>
                <a:gd name="T21" fmla="*/ 5 h 2270"/>
                <a:gd name="T22" fmla="*/ 1 w 1743"/>
                <a:gd name="T23" fmla="*/ 5 h 2270"/>
                <a:gd name="T24" fmla="*/ 0 w 1743"/>
                <a:gd name="T25" fmla="*/ 4 h 2270"/>
                <a:gd name="T26" fmla="*/ 0 w 1743"/>
                <a:gd name="T27" fmla="*/ 4 h 2270"/>
                <a:gd name="T28" fmla="*/ 1 w 1743"/>
                <a:gd name="T29" fmla="*/ 4 h 2270"/>
                <a:gd name="T30" fmla="*/ 1 w 1743"/>
                <a:gd name="T31" fmla="*/ 4 h 2270"/>
                <a:gd name="T32" fmla="*/ 1 w 1743"/>
                <a:gd name="T33" fmla="*/ 4 h 2270"/>
                <a:gd name="T34" fmla="*/ 0 w 1743"/>
                <a:gd name="T35" fmla="*/ 4 h 2270"/>
                <a:gd name="T36" fmla="*/ 1 w 1743"/>
                <a:gd name="T37" fmla="*/ 4 h 2270"/>
                <a:gd name="T38" fmla="*/ 0 w 1743"/>
                <a:gd name="T39" fmla="*/ 4 h 2270"/>
                <a:gd name="T40" fmla="*/ 0 w 1743"/>
                <a:gd name="T41" fmla="*/ 4 h 2270"/>
                <a:gd name="T42" fmla="*/ 0 w 1743"/>
                <a:gd name="T43" fmla="*/ 4 h 2270"/>
                <a:gd name="T44" fmla="*/ 0 w 1743"/>
                <a:gd name="T45" fmla="*/ 4 h 2270"/>
                <a:gd name="T46" fmla="*/ 0 w 1743"/>
                <a:gd name="T47" fmla="*/ 3 h 2270"/>
                <a:gd name="T48" fmla="*/ 0 w 1743"/>
                <a:gd name="T49" fmla="*/ 3 h 2270"/>
                <a:gd name="T50" fmla="*/ 0 w 1743"/>
                <a:gd name="T51" fmla="*/ 3 h 2270"/>
                <a:gd name="T52" fmla="*/ 0 w 1743"/>
                <a:gd name="T53" fmla="*/ 2 h 2270"/>
                <a:gd name="T54" fmla="*/ 0 w 1743"/>
                <a:gd name="T55" fmla="*/ 2 h 2270"/>
                <a:gd name="T56" fmla="*/ 0 w 1743"/>
                <a:gd name="T57" fmla="*/ 2 h 2270"/>
                <a:gd name="T58" fmla="*/ 1 w 1743"/>
                <a:gd name="T59" fmla="*/ 2 h 2270"/>
                <a:gd name="T60" fmla="*/ 1 w 1743"/>
                <a:gd name="T61" fmla="*/ 1 h 2270"/>
                <a:gd name="T62" fmla="*/ 1 w 1743"/>
                <a:gd name="T63" fmla="*/ 1 h 2270"/>
                <a:gd name="T64" fmla="*/ 1 w 1743"/>
                <a:gd name="T65" fmla="*/ 1 h 2270"/>
                <a:gd name="T66" fmla="*/ 1 w 1743"/>
                <a:gd name="T67" fmla="*/ 0 h 2270"/>
                <a:gd name="T68" fmla="*/ 2 w 1743"/>
                <a:gd name="T69" fmla="*/ 0 h 2270"/>
                <a:gd name="T70" fmla="*/ 2 w 1743"/>
                <a:gd name="T71" fmla="*/ 0 h 2270"/>
                <a:gd name="T72" fmla="*/ 3 w 1743"/>
                <a:gd name="T73" fmla="*/ 0 h 2270"/>
                <a:gd name="T74" fmla="*/ 3 w 1743"/>
                <a:gd name="T75" fmla="*/ 0 h 2270"/>
                <a:gd name="T76" fmla="*/ 4 w 1743"/>
                <a:gd name="T77" fmla="*/ 0 h 2270"/>
                <a:gd name="T78" fmla="*/ 4 w 1743"/>
                <a:gd name="T79" fmla="*/ 0 h 2270"/>
                <a:gd name="T80" fmla="*/ 4 w 1743"/>
                <a:gd name="T81" fmla="*/ 1 h 2270"/>
                <a:gd name="T82" fmla="*/ 5 w 1743"/>
                <a:gd name="T83" fmla="*/ 1 h 2270"/>
                <a:gd name="T84" fmla="*/ 5 w 1743"/>
                <a:gd name="T85" fmla="*/ 2 h 2270"/>
                <a:gd name="T86" fmla="*/ 5 w 1743"/>
                <a:gd name="T87" fmla="*/ 3 h 2270"/>
                <a:gd name="T88" fmla="*/ 5 w 1743"/>
                <a:gd name="T89" fmla="*/ 4 h 2270"/>
                <a:gd name="T90" fmla="*/ 5 w 1743"/>
                <a:gd name="T91" fmla="*/ 4 h 2270"/>
                <a:gd name="T92" fmla="*/ 5 w 1743"/>
                <a:gd name="T93" fmla="*/ 5 h 2270"/>
                <a:gd name="T94" fmla="*/ 4 w 1743"/>
                <a:gd name="T95" fmla="*/ 5 h 2270"/>
                <a:gd name="T96" fmla="*/ 4 w 1743"/>
                <a:gd name="T97" fmla="*/ 5 h 2270"/>
                <a:gd name="T98" fmla="*/ 3 w 1743"/>
                <a:gd name="T99" fmla="*/ 6 h 2270"/>
                <a:gd name="T100" fmla="*/ 3 w 1743"/>
                <a:gd name="T101" fmla="*/ 6 h 2270"/>
                <a:gd name="T102" fmla="*/ 2 w 1743"/>
                <a:gd name="T103" fmla="*/ 7 h 2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43"/>
                <a:gd name="T157" fmla="*/ 0 h 2270"/>
                <a:gd name="T158" fmla="*/ 1743 w 1743"/>
                <a:gd name="T159" fmla="*/ 2270 h 22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43" h="2270">
                  <a:moveTo>
                    <a:pt x="646" y="2270"/>
                  </a:moveTo>
                  <a:lnTo>
                    <a:pt x="602" y="2240"/>
                  </a:lnTo>
                  <a:lnTo>
                    <a:pt x="556" y="2207"/>
                  </a:lnTo>
                  <a:lnTo>
                    <a:pt x="534" y="2188"/>
                  </a:lnTo>
                  <a:lnTo>
                    <a:pt x="510" y="2170"/>
                  </a:lnTo>
                  <a:lnTo>
                    <a:pt x="488" y="2151"/>
                  </a:lnTo>
                  <a:lnTo>
                    <a:pt x="466" y="2131"/>
                  </a:lnTo>
                  <a:lnTo>
                    <a:pt x="445" y="2110"/>
                  </a:lnTo>
                  <a:lnTo>
                    <a:pt x="425" y="2089"/>
                  </a:lnTo>
                  <a:lnTo>
                    <a:pt x="407" y="2068"/>
                  </a:lnTo>
                  <a:lnTo>
                    <a:pt x="390" y="2045"/>
                  </a:lnTo>
                  <a:lnTo>
                    <a:pt x="375" y="2022"/>
                  </a:lnTo>
                  <a:lnTo>
                    <a:pt x="361" y="1999"/>
                  </a:lnTo>
                  <a:lnTo>
                    <a:pt x="354" y="1988"/>
                  </a:lnTo>
                  <a:lnTo>
                    <a:pt x="349" y="1975"/>
                  </a:lnTo>
                  <a:lnTo>
                    <a:pt x="345" y="1963"/>
                  </a:lnTo>
                  <a:lnTo>
                    <a:pt x="340" y="1951"/>
                  </a:lnTo>
                  <a:lnTo>
                    <a:pt x="323" y="1945"/>
                  </a:lnTo>
                  <a:lnTo>
                    <a:pt x="306" y="1938"/>
                  </a:lnTo>
                  <a:lnTo>
                    <a:pt x="290" y="1931"/>
                  </a:lnTo>
                  <a:lnTo>
                    <a:pt x="275" y="1923"/>
                  </a:lnTo>
                  <a:lnTo>
                    <a:pt x="260" y="1914"/>
                  </a:lnTo>
                  <a:lnTo>
                    <a:pt x="247" y="1904"/>
                  </a:lnTo>
                  <a:lnTo>
                    <a:pt x="235" y="1893"/>
                  </a:lnTo>
                  <a:lnTo>
                    <a:pt x="223" y="1883"/>
                  </a:lnTo>
                  <a:lnTo>
                    <a:pt x="212" y="1871"/>
                  </a:lnTo>
                  <a:lnTo>
                    <a:pt x="203" y="1858"/>
                  </a:lnTo>
                  <a:lnTo>
                    <a:pt x="195" y="1844"/>
                  </a:lnTo>
                  <a:lnTo>
                    <a:pt x="188" y="1829"/>
                  </a:lnTo>
                  <a:lnTo>
                    <a:pt x="182" y="1813"/>
                  </a:lnTo>
                  <a:lnTo>
                    <a:pt x="178" y="1796"/>
                  </a:lnTo>
                  <a:lnTo>
                    <a:pt x="175" y="1778"/>
                  </a:lnTo>
                  <a:lnTo>
                    <a:pt x="174" y="1759"/>
                  </a:lnTo>
                  <a:lnTo>
                    <a:pt x="178" y="1742"/>
                  </a:lnTo>
                  <a:lnTo>
                    <a:pt x="183" y="1725"/>
                  </a:lnTo>
                  <a:lnTo>
                    <a:pt x="190" y="1709"/>
                  </a:lnTo>
                  <a:lnTo>
                    <a:pt x="199" y="1692"/>
                  </a:lnTo>
                  <a:lnTo>
                    <a:pt x="210" y="1674"/>
                  </a:lnTo>
                  <a:lnTo>
                    <a:pt x="224" y="1657"/>
                  </a:lnTo>
                  <a:lnTo>
                    <a:pt x="231" y="1648"/>
                  </a:lnTo>
                  <a:lnTo>
                    <a:pt x="241" y="1639"/>
                  </a:lnTo>
                  <a:lnTo>
                    <a:pt x="251" y="1630"/>
                  </a:lnTo>
                  <a:lnTo>
                    <a:pt x="261" y="1621"/>
                  </a:lnTo>
                  <a:lnTo>
                    <a:pt x="247" y="1611"/>
                  </a:lnTo>
                  <a:lnTo>
                    <a:pt x="229" y="1599"/>
                  </a:lnTo>
                  <a:lnTo>
                    <a:pt x="208" y="1586"/>
                  </a:lnTo>
                  <a:lnTo>
                    <a:pt x="187" y="1573"/>
                  </a:lnTo>
                  <a:lnTo>
                    <a:pt x="177" y="1567"/>
                  </a:lnTo>
                  <a:lnTo>
                    <a:pt x="168" y="1560"/>
                  </a:lnTo>
                  <a:lnTo>
                    <a:pt x="161" y="1553"/>
                  </a:lnTo>
                  <a:lnTo>
                    <a:pt x="154" y="1547"/>
                  </a:lnTo>
                  <a:lnTo>
                    <a:pt x="151" y="1540"/>
                  </a:lnTo>
                  <a:lnTo>
                    <a:pt x="149" y="1533"/>
                  </a:lnTo>
                  <a:lnTo>
                    <a:pt x="150" y="1530"/>
                  </a:lnTo>
                  <a:lnTo>
                    <a:pt x="150" y="1527"/>
                  </a:lnTo>
                  <a:lnTo>
                    <a:pt x="152" y="1524"/>
                  </a:lnTo>
                  <a:lnTo>
                    <a:pt x="154" y="1522"/>
                  </a:lnTo>
                  <a:lnTo>
                    <a:pt x="169" y="1514"/>
                  </a:lnTo>
                  <a:lnTo>
                    <a:pt x="182" y="1508"/>
                  </a:lnTo>
                  <a:lnTo>
                    <a:pt x="193" y="1503"/>
                  </a:lnTo>
                  <a:lnTo>
                    <a:pt x="203" y="1499"/>
                  </a:lnTo>
                  <a:lnTo>
                    <a:pt x="211" y="1497"/>
                  </a:lnTo>
                  <a:lnTo>
                    <a:pt x="216" y="1494"/>
                  </a:lnTo>
                  <a:lnTo>
                    <a:pt x="221" y="1492"/>
                  </a:lnTo>
                  <a:lnTo>
                    <a:pt x="222" y="1490"/>
                  </a:lnTo>
                  <a:lnTo>
                    <a:pt x="221" y="1488"/>
                  </a:lnTo>
                  <a:lnTo>
                    <a:pt x="218" y="1486"/>
                  </a:lnTo>
                  <a:lnTo>
                    <a:pt x="210" y="1483"/>
                  </a:lnTo>
                  <a:lnTo>
                    <a:pt x="201" y="1479"/>
                  </a:lnTo>
                  <a:lnTo>
                    <a:pt x="173" y="1468"/>
                  </a:lnTo>
                  <a:lnTo>
                    <a:pt x="130" y="1449"/>
                  </a:lnTo>
                  <a:lnTo>
                    <a:pt x="137" y="1424"/>
                  </a:lnTo>
                  <a:lnTo>
                    <a:pt x="146" y="1401"/>
                  </a:lnTo>
                  <a:lnTo>
                    <a:pt x="154" y="1379"/>
                  </a:lnTo>
                  <a:lnTo>
                    <a:pt x="163" y="1360"/>
                  </a:lnTo>
                  <a:lnTo>
                    <a:pt x="173" y="1340"/>
                  </a:lnTo>
                  <a:lnTo>
                    <a:pt x="181" y="1319"/>
                  </a:lnTo>
                  <a:lnTo>
                    <a:pt x="190" y="1296"/>
                  </a:lnTo>
                  <a:lnTo>
                    <a:pt x="197" y="1270"/>
                  </a:lnTo>
                  <a:lnTo>
                    <a:pt x="164" y="1272"/>
                  </a:lnTo>
                  <a:lnTo>
                    <a:pt x="134" y="1273"/>
                  </a:lnTo>
                  <a:lnTo>
                    <a:pt x="109" y="1273"/>
                  </a:lnTo>
                  <a:lnTo>
                    <a:pt x="85" y="1271"/>
                  </a:lnTo>
                  <a:lnTo>
                    <a:pt x="66" y="1268"/>
                  </a:lnTo>
                  <a:lnTo>
                    <a:pt x="49" y="1265"/>
                  </a:lnTo>
                  <a:lnTo>
                    <a:pt x="34" y="1260"/>
                  </a:lnTo>
                  <a:lnTo>
                    <a:pt x="23" y="1254"/>
                  </a:lnTo>
                  <a:lnTo>
                    <a:pt x="13" y="1247"/>
                  </a:lnTo>
                  <a:lnTo>
                    <a:pt x="7" y="1238"/>
                  </a:lnTo>
                  <a:lnTo>
                    <a:pt x="3" y="1229"/>
                  </a:lnTo>
                  <a:lnTo>
                    <a:pt x="1" y="1219"/>
                  </a:lnTo>
                  <a:lnTo>
                    <a:pt x="0" y="1208"/>
                  </a:lnTo>
                  <a:lnTo>
                    <a:pt x="2" y="1196"/>
                  </a:lnTo>
                  <a:lnTo>
                    <a:pt x="5" y="1184"/>
                  </a:lnTo>
                  <a:lnTo>
                    <a:pt x="9" y="1171"/>
                  </a:lnTo>
                  <a:lnTo>
                    <a:pt x="16" y="1156"/>
                  </a:lnTo>
                  <a:lnTo>
                    <a:pt x="23" y="1142"/>
                  </a:lnTo>
                  <a:lnTo>
                    <a:pt x="32" y="1127"/>
                  </a:lnTo>
                  <a:lnTo>
                    <a:pt x="41" y="1111"/>
                  </a:lnTo>
                  <a:lnTo>
                    <a:pt x="64" y="1077"/>
                  </a:lnTo>
                  <a:lnTo>
                    <a:pt x="87" y="1042"/>
                  </a:lnTo>
                  <a:lnTo>
                    <a:pt x="113" y="1005"/>
                  </a:lnTo>
                  <a:lnTo>
                    <a:pt x="138" y="967"/>
                  </a:lnTo>
                  <a:lnTo>
                    <a:pt x="164" y="927"/>
                  </a:lnTo>
                  <a:lnTo>
                    <a:pt x="187" y="888"/>
                  </a:lnTo>
                  <a:lnTo>
                    <a:pt x="180" y="873"/>
                  </a:lnTo>
                  <a:lnTo>
                    <a:pt x="174" y="857"/>
                  </a:lnTo>
                  <a:lnTo>
                    <a:pt x="168" y="842"/>
                  </a:lnTo>
                  <a:lnTo>
                    <a:pt x="165" y="828"/>
                  </a:lnTo>
                  <a:lnTo>
                    <a:pt x="161" y="813"/>
                  </a:lnTo>
                  <a:lnTo>
                    <a:pt x="159" y="798"/>
                  </a:lnTo>
                  <a:lnTo>
                    <a:pt x="157" y="782"/>
                  </a:lnTo>
                  <a:lnTo>
                    <a:pt x="156" y="767"/>
                  </a:lnTo>
                  <a:lnTo>
                    <a:pt x="156" y="752"/>
                  </a:lnTo>
                  <a:lnTo>
                    <a:pt x="156" y="737"/>
                  </a:lnTo>
                  <a:lnTo>
                    <a:pt x="156" y="722"/>
                  </a:lnTo>
                  <a:lnTo>
                    <a:pt x="157" y="706"/>
                  </a:lnTo>
                  <a:lnTo>
                    <a:pt x="161" y="677"/>
                  </a:lnTo>
                  <a:lnTo>
                    <a:pt x="166" y="646"/>
                  </a:lnTo>
                  <a:lnTo>
                    <a:pt x="174" y="616"/>
                  </a:lnTo>
                  <a:lnTo>
                    <a:pt x="181" y="586"/>
                  </a:lnTo>
                  <a:lnTo>
                    <a:pt x="190" y="556"/>
                  </a:lnTo>
                  <a:lnTo>
                    <a:pt x="198" y="526"/>
                  </a:lnTo>
                  <a:lnTo>
                    <a:pt x="216" y="466"/>
                  </a:lnTo>
                  <a:lnTo>
                    <a:pt x="232" y="407"/>
                  </a:lnTo>
                  <a:lnTo>
                    <a:pt x="224" y="369"/>
                  </a:lnTo>
                  <a:lnTo>
                    <a:pt x="220" y="332"/>
                  </a:lnTo>
                  <a:lnTo>
                    <a:pt x="222" y="299"/>
                  </a:lnTo>
                  <a:lnTo>
                    <a:pt x="229" y="267"/>
                  </a:lnTo>
                  <a:lnTo>
                    <a:pt x="241" y="238"/>
                  </a:lnTo>
                  <a:lnTo>
                    <a:pt x="257" y="211"/>
                  </a:lnTo>
                  <a:lnTo>
                    <a:pt x="277" y="185"/>
                  </a:lnTo>
                  <a:lnTo>
                    <a:pt x="301" y="162"/>
                  </a:lnTo>
                  <a:lnTo>
                    <a:pt x="329" y="141"/>
                  </a:lnTo>
                  <a:lnTo>
                    <a:pt x="361" y="121"/>
                  </a:lnTo>
                  <a:lnTo>
                    <a:pt x="395" y="104"/>
                  </a:lnTo>
                  <a:lnTo>
                    <a:pt x="431" y="88"/>
                  </a:lnTo>
                  <a:lnTo>
                    <a:pt x="471" y="74"/>
                  </a:lnTo>
                  <a:lnTo>
                    <a:pt x="512" y="62"/>
                  </a:lnTo>
                  <a:lnTo>
                    <a:pt x="556" y="50"/>
                  </a:lnTo>
                  <a:lnTo>
                    <a:pt x="602" y="40"/>
                  </a:lnTo>
                  <a:lnTo>
                    <a:pt x="648" y="31"/>
                  </a:lnTo>
                  <a:lnTo>
                    <a:pt x="696" y="24"/>
                  </a:lnTo>
                  <a:lnTo>
                    <a:pt x="744" y="18"/>
                  </a:lnTo>
                  <a:lnTo>
                    <a:pt x="793" y="13"/>
                  </a:lnTo>
                  <a:lnTo>
                    <a:pt x="842" y="9"/>
                  </a:lnTo>
                  <a:lnTo>
                    <a:pt x="892" y="5"/>
                  </a:lnTo>
                  <a:lnTo>
                    <a:pt x="941" y="3"/>
                  </a:lnTo>
                  <a:lnTo>
                    <a:pt x="989" y="1"/>
                  </a:lnTo>
                  <a:lnTo>
                    <a:pt x="1037" y="1"/>
                  </a:lnTo>
                  <a:lnTo>
                    <a:pt x="1083" y="0"/>
                  </a:lnTo>
                  <a:lnTo>
                    <a:pt x="1128" y="0"/>
                  </a:lnTo>
                  <a:lnTo>
                    <a:pt x="1170" y="1"/>
                  </a:lnTo>
                  <a:lnTo>
                    <a:pt x="1249" y="3"/>
                  </a:lnTo>
                  <a:lnTo>
                    <a:pt x="1319" y="6"/>
                  </a:lnTo>
                  <a:lnTo>
                    <a:pt x="1338" y="15"/>
                  </a:lnTo>
                  <a:lnTo>
                    <a:pt x="1358" y="29"/>
                  </a:lnTo>
                  <a:lnTo>
                    <a:pt x="1379" y="48"/>
                  </a:lnTo>
                  <a:lnTo>
                    <a:pt x="1400" y="73"/>
                  </a:lnTo>
                  <a:lnTo>
                    <a:pt x="1421" y="102"/>
                  </a:lnTo>
                  <a:lnTo>
                    <a:pt x="1443" y="137"/>
                  </a:lnTo>
                  <a:lnTo>
                    <a:pt x="1465" y="175"/>
                  </a:lnTo>
                  <a:lnTo>
                    <a:pt x="1487" y="217"/>
                  </a:lnTo>
                  <a:lnTo>
                    <a:pt x="1508" y="262"/>
                  </a:lnTo>
                  <a:lnTo>
                    <a:pt x="1529" y="311"/>
                  </a:lnTo>
                  <a:lnTo>
                    <a:pt x="1550" y="364"/>
                  </a:lnTo>
                  <a:lnTo>
                    <a:pt x="1570" y="418"/>
                  </a:lnTo>
                  <a:lnTo>
                    <a:pt x="1590" y="475"/>
                  </a:lnTo>
                  <a:lnTo>
                    <a:pt x="1609" y="534"/>
                  </a:lnTo>
                  <a:lnTo>
                    <a:pt x="1628" y="595"/>
                  </a:lnTo>
                  <a:lnTo>
                    <a:pt x="1645" y="657"/>
                  </a:lnTo>
                  <a:lnTo>
                    <a:pt x="1661" y="719"/>
                  </a:lnTo>
                  <a:lnTo>
                    <a:pt x="1677" y="784"/>
                  </a:lnTo>
                  <a:lnTo>
                    <a:pt x="1691" y="848"/>
                  </a:lnTo>
                  <a:lnTo>
                    <a:pt x="1702" y="913"/>
                  </a:lnTo>
                  <a:lnTo>
                    <a:pt x="1714" y="978"/>
                  </a:lnTo>
                  <a:lnTo>
                    <a:pt x="1723" y="1042"/>
                  </a:lnTo>
                  <a:lnTo>
                    <a:pt x="1731" y="1105"/>
                  </a:lnTo>
                  <a:lnTo>
                    <a:pt x="1737" y="1168"/>
                  </a:lnTo>
                  <a:lnTo>
                    <a:pt x="1741" y="1228"/>
                  </a:lnTo>
                  <a:lnTo>
                    <a:pt x="1743" y="1287"/>
                  </a:lnTo>
                  <a:lnTo>
                    <a:pt x="1743" y="1344"/>
                  </a:lnTo>
                  <a:lnTo>
                    <a:pt x="1740" y="1399"/>
                  </a:lnTo>
                  <a:lnTo>
                    <a:pt x="1736" y="1451"/>
                  </a:lnTo>
                  <a:lnTo>
                    <a:pt x="1728" y="1500"/>
                  </a:lnTo>
                  <a:lnTo>
                    <a:pt x="1718" y="1547"/>
                  </a:lnTo>
                  <a:lnTo>
                    <a:pt x="1706" y="1589"/>
                  </a:lnTo>
                  <a:lnTo>
                    <a:pt x="1665" y="1621"/>
                  </a:lnTo>
                  <a:lnTo>
                    <a:pt x="1627" y="1650"/>
                  </a:lnTo>
                  <a:lnTo>
                    <a:pt x="1589" y="1678"/>
                  </a:lnTo>
                  <a:lnTo>
                    <a:pt x="1553" y="1705"/>
                  </a:lnTo>
                  <a:lnTo>
                    <a:pt x="1518" y="1729"/>
                  </a:lnTo>
                  <a:lnTo>
                    <a:pt x="1483" y="1752"/>
                  </a:lnTo>
                  <a:lnTo>
                    <a:pt x="1451" y="1775"/>
                  </a:lnTo>
                  <a:lnTo>
                    <a:pt x="1418" y="1795"/>
                  </a:lnTo>
                  <a:lnTo>
                    <a:pt x="1356" y="1834"/>
                  </a:lnTo>
                  <a:lnTo>
                    <a:pt x="1296" y="1869"/>
                  </a:lnTo>
                  <a:lnTo>
                    <a:pt x="1239" y="1902"/>
                  </a:lnTo>
                  <a:lnTo>
                    <a:pt x="1181" y="1935"/>
                  </a:lnTo>
                  <a:lnTo>
                    <a:pt x="1123" y="1966"/>
                  </a:lnTo>
                  <a:lnTo>
                    <a:pt x="1065" y="2000"/>
                  </a:lnTo>
                  <a:lnTo>
                    <a:pt x="1004" y="2034"/>
                  </a:lnTo>
                  <a:lnTo>
                    <a:pt x="941" y="2072"/>
                  </a:lnTo>
                  <a:lnTo>
                    <a:pt x="874" y="2113"/>
                  </a:lnTo>
                  <a:lnTo>
                    <a:pt x="803" y="2160"/>
                  </a:lnTo>
                  <a:lnTo>
                    <a:pt x="767" y="2184"/>
                  </a:lnTo>
                  <a:lnTo>
                    <a:pt x="728" y="2212"/>
                  </a:lnTo>
                  <a:lnTo>
                    <a:pt x="688" y="2240"/>
                  </a:lnTo>
                  <a:lnTo>
                    <a:pt x="646" y="2270"/>
                  </a:lnTo>
                  <a:close/>
                </a:path>
              </a:pathLst>
            </a:custGeom>
            <a:solidFill>
              <a:srgbClr val="F2AF8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27" name="Freeform 24"/>
            <p:cNvSpPr>
              <a:spLocks/>
            </p:cNvSpPr>
            <p:nvPr/>
          </p:nvSpPr>
          <p:spPr bwMode="auto">
            <a:xfrm>
              <a:off x="755" y="1144"/>
              <a:ext cx="50" cy="52"/>
            </a:xfrm>
            <a:custGeom>
              <a:avLst/>
              <a:gdLst>
                <a:gd name="T0" fmla="*/ 0 w 347"/>
                <a:gd name="T1" fmla="*/ 0 h 363"/>
                <a:gd name="T2" fmla="*/ 0 w 347"/>
                <a:gd name="T3" fmla="*/ 0 h 363"/>
                <a:gd name="T4" fmla="*/ 0 w 347"/>
                <a:gd name="T5" fmla="*/ 0 h 363"/>
                <a:gd name="T6" fmla="*/ 0 w 347"/>
                <a:gd name="T7" fmla="*/ 0 h 363"/>
                <a:gd name="T8" fmla="*/ 0 w 347"/>
                <a:gd name="T9" fmla="*/ 0 h 363"/>
                <a:gd name="T10" fmla="*/ 0 w 347"/>
                <a:gd name="T11" fmla="*/ 0 h 363"/>
                <a:gd name="T12" fmla="*/ 0 w 347"/>
                <a:gd name="T13" fmla="*/ 0 h 363"/>
                <a:gd name="T14" fmla="*/ 0 w 347"/>
                <a:gd name="T15" fmla="*/ 0 h 363"/>
                <a:gd name="T16" fmla="*/ 0 w 347"/>
                <a:gd name="T17" fmla="*/ 0 h 363"/>
                <a:gd name="T18" fmla="*/ 0 w 347"/>
                <a:gd name="T19" fmla="*/ 1 h 363"/>
                <a:gd name="T20" fmla="*/ 0 w 347"/>
                <a:gd name="T21" fmla="*/ 1 h 363"/>
                <a:gd name="T22" fmla="*/ 0 w 347"/>
                <a:gd name="T23" fmla="*/ 1 h 363"/>
                <a:gd name="T24" fmla="*/ 0 w 347"/>
                <a:gd name="T25" fmla="*/ 1 h 363"/>
                <a:gd name="T26" fmla="*/ 1 w 347"/>
                <a:gd name="T27" fmla="*/ 1 h 363"/>
                <a:gd name="T28" fmla="*/ 1 w 347"/>
                <a:gd name="T29" fmla="*/ 1 h 363"/>
                <a:gd name="T30" fmla="*/ 1 w 347"/>
                <a:gd name="T31" fmla="*/ 1 h 363"/>
                <a:gd name="T32" fmla="*/ 1 w 347"/>
                <a:gd name="T33" fmla="*/ 1 h 363"/>
                <a:gd name="T34" fmla="*/ 1 w 347"/>
                <a:gd name="T35" fmla="*/ 1 h 363"/>
                <a:gd name="T36" fmla="*/ 1 w 347"/>
                <a:gd name="T37" fmla="*/ 1 h 363"/>
                <a:gd name="T38" fmla="*/ 1 w 347"/>
                <a:gd name="T39" fmla="*/ 1 h 363"/>
                <a:gd name="T40" fmla="*/ 1 w 347"/>
                <a:gd name="T41" fmla="*/ 1 h 363"/>
                <a:gd name="T42" fmla="*/ 1 w 347"/>
                <a:gd name="T43" fmla="*/ 1 h 363"/>
                <a:gd name="T44" fmla="*/ 1 w 347"/>
                <a:gd name="T45" fmla="*/ 1 h 363"/>
                <a:gd name="T46" fmla="*/ 1 w 347"/>
                <a:gd name="T47" fmla="*/ 1 h 363"/>
                <a:gd name="T48" fmla="*/ 0 w 347"/>
                <a:gd name="T49" fmla="*/ 1 h 363"/>
                <a:gd name="T50" fmla="*/ 0 w 347"/>
                <a:gd name="T51" fmla="*/ 0 h 363"/>
                <a:gd name="T52" fmla="*/ 0 w 347"/>
                <a:gd name="T53" fmla="*/ 0 h 363"/>
                <a:gd name="T54" fmla="*/ 0 w 347"/>
                <a:gd name="T55" fmla="*/ 0 h 363"/>
                <a:gd name="T56" fmla="*/ 0 w 347"/>
                <a:gd name="T57" fmla="*/ 0 h 363"/>
                <a:gd name="T58" fmla="*/ 0 w 347"/>
                <a:gd name="T59" fmla="*/ 0 h 363"/>
                <a:gd name="T60" fmla="*/ 0 w 347"/>
                <a:gd name="T61" fmla="*/ 0 h 363"/>
                <a:gd name="T62" fmla="*/ 0 w 347"/>
                <a:gd name="T63" fmla="*/ 0 h 363"/>
                <a:gd name="T64" fmla="*/ 0 w 347"/>
                <a:gd name="T65" fmla="*/ 0 h 363"/>
                <a:gd name="T66" fmla="*/ 0 w 347"/>
                <a:gd name="T67" fmla="*/ 0 h 363"/>
                <a:gd name="T68" fmla="*/ 0 w 347"/>
                <a:gd name="T69" fmla="*/ 0 h 363"/>
                <a:gd name="T70" fmla="*/ 0 w 347"/>
                <a:gd name="T71" fmla="*/ 0 h 363"/>
                <a:gd name="T72" fmla="*/ 0 w 347"/>
                <a:gd name="T73" fmla="*/ 0 h 363"/>
                <a:gd name="T74" fmla="*/ 0 w 347"/>
                <a:gd name="T75" fmla="*/ 0 h 363"/>
                <a:gd name="T76" fmla="*/ 0 w 347"/>
                <a:gd name="T77" fmla="*/ 0 h 363"/>
                <a:gd name="T78" fmla="*/ 0 w 347"/>
                <a:gd name="T79" fmla="*/ 0 h 3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7"/>
                <a:gd name="T121" fmla="*/ 0 h 363"/>
                <a:gd name="T122" fmla="*/ 347 w 347"/>
                <a:gd name="T123" fmla="*/ 363 h 3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7" h="363">
                  <a:moveTo>
                    <a:pt x="16" y="47"/>
                  </a:moveTo>
                  <a:lnTo>
                    <a:pt x="0" y="30"/>
                  </a:lnTo>
                  <a:lnTo>
                    <a:pt x="5" y="43"/>
                  </a:lnTo>
                  <a:lnTo>
                    <a:pt x="9" y="57"/>
                  </a:lnTo>
                  <a:lnTo>
                    <a:pt x="16" y="70"/>
                  </a:lnTo>
                  <a:lnTo>
                    <a:pt x="22" y="83"/>
                  </a:lnTo>
                  <a:lnTo>
                    <a:pt x="36" y="107"/>
                  </a:lnTo>
                  <a:lnTo>
                    <a:pt x="53" y="132"/>
                  </a:lnTo>
                  <a:lnTo>
                    <a:pt x="70" y="155"/>
                  </a:lnTo>
                  <a:lnTo>
                    <a:pt x="91" y="177"/>
                  </a:lnTo>
                  <a:lnTo>
                    <a:pt x="111" y="199"/>
                  </a:lnTo>
                  <a:lnTo>
                    <a:pt x="132" y="220"/>
                  </a:lnTo>
                  <a:lnTo>
                    <a:pt x="155" y="241"/>
                  </a:lnTo>
                  <a:lnTo>
                    <a:pt x="178" y="260"/>
                  </a:lnTo>
                  <a:lnTo>
                    <a:pt x="202" y="280"/>
                  </a:lnTo>
                  <a:lnTo>
                    <a:pt x="225" y="298"/>
                  </a:lnTo>
                  <a:lnTo>
                    <a:pt x="271" y="332"/>
                  </a:lnTo>
                  <a:lnTo>
                    <a:pt x="316" y="363"/>
                  </a:lnTo>
                  <a:lnTo>
                    <a:pt x="347" y="322"/>
                  </a:lnTo>
                  <a:lnTo>
                    <a:pt x="303" y="292"/>
                  </a:lnTo>
                  <a:lnTo>
                    <a:pt x="258" y="258"/>
                  </a:lnTo>
                  <a:lnTo>
                    <a:pt x="236" y="241"/>
                  </a:lnTo>
                  <a:lnTo>
                    <a:pt x="213" y="223"/>
                  </a:lnTo>
                  <a:lnTo>
                    <a:pt x="191" y="204"/>
                  </a:lnTo>
                  <a:lnTo>
                    <a:pt x="170" y="184"/>
                  </a:lnTo>
                  <a:lnTo>
                    <a:pt x="149" y="165"/>
                  </a:lnTo>
                  <a:lnTo>
                    <a:pt x="130" y="145"/>
                  </a:lnTo>
                  <a:lnTo>
                    <a:pt x="113" y="123"/>
                  </a:lnTo>
                  <a:lnTo>
                    <a:pt x="96" y="103"/>
                  </a:lnTo>
                  <a:lnTo>
                    <a:pt x="82" y="82"/>
                  </a:lnTo>
                  <a:lnTo>
                    <a:pt x="69" y="60"/>
                  </a:lnTo>
                  <a:lnTo>
                    <a:pt x="64" y="49"/>
                  </a:lnTo>
                  <a:lnTo>
                    <a:pt x="58" y="38"/>
                  </a:lnTo>
                  <a:lnTo>
                    <a:pt x="54" y="27"/>
                  </a:lnTo>
                  <a:lnTo>
                    <a:pt x="51" y="16"/>
                  </a:lnTo>
                  <a:lnTo>
                    <a:pt x="35" y="0"/>
                  </a:lnTo>
                  <a:lnTo>
                    <a:pt x="51" y="16"/>
                  </a:lnTo>
                  <a:lnTo>
                    <a:pt x="47" y="5"/>
                  </a:lnTo>
                  <a:lnTo>
                    <a:pt x="35" y="0"/>
                  </a:lnTo>
                  <a:lnTo>
                    <a:pt x="16" y="47"/>
                  </a:lnTo>
                  <a:close/>
                </a:path>
              </a:pathLst>
            </a:custGeom>
            <a:solidFill>
              <a:srgbClr val="ED93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28" name="Freeform 25"/>
            <p:cNvSpPr>
              <a:spLocks/>
            </p:cNvSpPr>
            <p:nvPr/>
          </p:nvSpPr>
          <p:spPr bwMode="auto">
            <a:xfrm>
              <a:off x="732" y="1119"/>
              <a:ext cx="28" cy="32"/>
            </a:xfrm>
            <a:custGeom>
              <a:avLst/>
              <a:gdLst>
                <a:gd name="T0" fmla="*/ 0 w 202"/>
                <a:gd name="T1" fmla="*/ 0 h 222"/>
                <a:gd name="T2" fmla="*/ 0 w 202"/>
                <a:gd name="T3" fmla="*/ 0 h 222"/>
                <a:gd name="T4" fmla="*/ 0 w 202"/>
                <a:gd name="T5" fmla="*/ 0 h 222"/>
                <a:gd name="T6" fmla="*/ 0 w 202"/>
                <a:gd name="T7" fmla="*/ 0 h 222"/>
                <a:gd name="T8" fmla="*/ 0 w 202"/>
                <a:gd name="T9" fmla="*/ 0 h 222"/>
                <a:gd name="T10" fmla="*/ 0 w 202"/>
                <a:gd name="T11" fmla="*/ 0 h 222"/>
                <a:gd name="T12" fmla="*/ 0 w 202"/>
                <a:gd name="T13" fmla="*/ 0 h 222"/>
                <a:gd name="T14" fmla="*/ 0 w 202"/>
                <a:gd name="T15" fmla="*/ 0 h 222"/>
                <a:gd name="T16" fmla="*/ 0 w 202"/>
                <a:gd name="T17" fmla="*/ 0 h 222"/>
                <a:gd name="T18" fmla="*/ 0 w 202"/>
                <a:gd name="T19" fmla="*/ 0 h 222"/>
                <a:gd name="T20" fmla="*/ 0 w 202"/>
                <a:gd name="T21" fmla="*/ 0 h 222"/>
                <a:gd name="T22" fmla="*/ 0 w 202"/>
                <a:gd name="T23" fmla="*/ 1 h 222"/>
                <a:gd name="T24" fmla="*/ 0 w 202"/>
                <a:gd name="T25" fmla="*/ 1 h 222"/>
                <a:gd name="T26" fmla="*/ 0 w 202"/>
                <a:gd name="T27" fmla="*/ 1 h 222"/>
                <a:gd name="T28" fmla="*/ 0 w 202"/>
                <a:gd name="T29" fmla="*/ 1 h 222"/>
                <a:gd name="T30" fmla="*/ 0 w 202"/>
                <a:gd name="T31" fmla="*/ 1 h 222"/>
                <a:gd name="T32" fmla="*/ 0 w 202"/>
                <a:gd name="T33" fmla="*/ 1 h 222"/>
                <a:gd name="T34" fmla="*/ 0 w 202"/>
                <a:gd name="T35" fmla="*/ 1 h 222"/>
                <a:gd name="T36" fmla="*/ 1 w 202"/>
                <a:gd name="T37" fmla="*/ 1 h 222"/>
                <a:gd name="T38" fmla="*/ 1 w 202"/>
                <a:gd name="T39" fmla="*/ 0 h 222"/>
                <a:gd name="T40" fmla="*/ 0 w 202"/>
                <a:gd name="T41" fmla="*/ 0 h 222"/>
                <a:gd name="T42" fmla="*/ 0 w 202"/>
                <a:gd name="T43" fmla="*/ 0 h 222"/>
                <a:gd name="T44" fmla="*/ 0 w 202"/>
                <a:gd name="T45" fmla="*/ 0 h 222"/>
                <a:gd name="T46" fmla="*/ 0 w 202"/>
                <a:gd name="T47" fmla="*/ 0 h 222"/>
                <a:gd name="T48" fmla="*/ 0 w 202"/>
                <a:gd name="T49" fmla="*/ 0 h 222"/>
                <a:gd name="T50" fmla="*/ 0 w 202"/>
                <a:gd name="T51" fmla="*/ 0 h 222"/>
                <a:gd name="T52" fmla="*/ 0 w 202"/>
                <a:gd name="T53" fmla="*/ 0 h 222"/>
                <a:gd name="T54" fmla="*/ 0 w 202"/>
                <a:gd name="T55" fmla="*/ 0 h 222"/>
                <a:gd name="T56" fmla="*/ 0 w 202"/>
                <a:gd name="T57" fmla="*/ 0 h 222"/>
                <a:gd name="T58" fmla="*/ 0 w 202"/>
                <a:gd name="T59" fmla="*/ 0 h 222"/>
                <a:gd name="T60" fmla="*/ 0 w 202"/>
                <a:gd name="T61" fmla="*/ 0 h 222"/>
                <a:gd name="T62" fmla="*/ 0 w 202"/>
                <a:gd name="T63" fmla="*/ 0 h 222"/>
                <a:gd name="T64" fmla="*/ 0 w 202"/>
                <a:gd name="T65" fmla="*/ 0 h 222"/>
                <a:gd name="T66" fmla="*/ 0 w 202"/>
                <a:gd name="T67" fmla="*/ 0 h 222"/>
                <a:gd name="T68" fmla="*/ 0 w 202"/>
                <a:gd name="T69" fmla="*/ 0 h 222"/>
                <a:gd name="T70" fmla="*/ 0 w 202"/>
                <a:gd name="T71" fmla="*/ 0 h 222"/>
                <a:gd name="T72" fmla="*/ 0 w 202"/>
                <a:gd name="T73" fmla="*/ 0 h 222"/>
                <a:gd name="T74" fmla="*/ 0 w 202"/>
                <a:gd name="T75" fmla="*/ 0 h 222"/>
                <a:gd name="T76" fmla="*/ 0 w 202"/>
                <a:gd name="T77" fmla="*/ 0 h 222"/>
                <a:gd name="T78" fmla="*/ 0 w 202"/>
                <a:gd name="T79" fmla="*/ 0 h 2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2"/>
                <a:gd name="T121" fmla="*/ 0 h 222"/>
                <a:gd name="T122" fmla="*/ 202 w 202"/>
                <a:gd name="T123" fmla="*/ 222 h 2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2" h="222">
                  <a:moveTo>
                    <a:pt x="0" y="0"/>
                  </a:moveTo>
                  <a:lnTo>
                    <a:pt x="0" y="6"/>
                  </a:lnTo>
                  <a:lnTo>
                    <a:pt x="1" y="28"/>
                  </a:lnTo>
                  <a:lnTo>
                    <a:pt x="4" y="48"/>
                  </a:lnTo>
                  <a:lnTo>
                    <a:pt x="9" y="67"/>
                  </a:lnTo>
                  <a:lnTo>
                    <a:pt x="15" y="86"/>
                  </a:lnTo>
                  <a:lnTo>
                    <a:pt x="23" y="103"/>
                  </a:lnTo>
                  <a:lnTo>
                    <a:pt x="32" y="118"/>
                  </a:lnTo>
                  <a:lnTo>
                    <a:pt x="43" y="133"/>
                  </a:lnTo>
                  <a:lnTo>
                    <a:pt x="56" y="146"/>
                  </a:lnTo>
                  <a:lnTo>
                    <a:pt x="68" y="160"/>
                  </a:lnTo>
                  <a:lnTo>
                    <a:pt x="82" y="171"/>
                  </a:lnTo>
                  <a:lnTo>
                    <a:pt x="97" y="181"/>
                  </a:lnTo>
                  <a:lnTo>
                    <a:pt x="113" y="191"/>
                  </a:lnTo>
                  <a:lnTo>
                    <a:pt x="130" y="200"/>
                  </a:lnTo>
                  <a:lnTo>
                    <a:pt x="148" y="207"/>
                  </a:lnTo>
                  <a:lnTo>
                    <a:pt x="165" y="215"/>
                  </a:lnTo>
                  <a:lnTo>
                    <a:pt x="183" y="222"/>
                  </a:lnTo>
                  <a:lnTo>
                    <a:pt x="202" y="175"/>
                  </a:lnTo>
                  <a:lnTo>
                    <a:pt x="185" y="169"/>
                  </a:lnTo>
                  <a:lnTo>
                    <a:pt x="170" y="163"/>
                  </a:lnTo>
                  <a:lnTo>
                    <a:pt x="155" y="156"/>
                  </a:lnTo>
                  <a:lnTo>
                    <a:pt x="141" y="147"/>
                  </a:lnTo>
                  <a:lnTo>
                    <a:pt x="127" y="139"/>
                  </a:lnTo>
                  <a:lnTo>
                    <a:pt x="115" y="131"/>
                  </a:lnTo>
                  <a:lnTo>
                    <a:pt x="105" y="122"/>
                  </a:lnTo>
                  <a:lnTo>
                    <a:pt x="94" y="113"/>
                  </a:lnTo>
                  <a:lnTo>
                    <a:pt x="86" y="103"/>
                  </a:lnTo>
                  <a:lnTo>
                    <a:pt x="77" y="92"/>
                  </a:lnTo>
                  <a:lnTo>
                    <a:pt x="71" y="80"/>
                  </a:lnTo>
                  <a:lnTo>
                    <a:pt x="64" y="67"/>
                  </a:lnTo>
                  <a:lnTo>
                    <a:pt x="60" y="53"/>
                  </a:lnTo>
                  <a:lnTo>
                    <a:pt x="56" y="39"/>
                  </a:lnTo>
                  <a:lnTo>
                    <a:pt x="53" y="23"/>
                  </a:lnTo>
                  <a:lnTo>
                    <a:pt x="52" y="6"/>
                  </a:lnTo>
                  <a:lnTo>
                    <a:pt x="52" y="11"/>
                  </a:lnTo>
                  <a:lnTo>
                    <a:pt x="0" y="0"/>
                  </a:lnTo>
                  <a:lnTo>
                    <a:pt x="0" y="3"/>
                  </a:lnTo>
                  <a:lnTo>
                    <a:pt x="0" y="6"/>
                  </a:lnTo>
                  <a:lnTo>
                    <a:pt x="0" y="0"/>
                  </a:lnTo>
                  <a:close/>
                </a:path>
              </a:pathLst>
            </a:custGeom>
            <a:solidFill>
              <a:srgbClr val="ED93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29" name="Freeform 26"/>
            <p:cNvSpPr>
              <a:spLocks/>
            </p:cNvSpPr>
            <p:nvPr/>
          </p:nvSpPr>
          <p:spPr bwMode="auto">
            <a:xfrm>
              <a:off x="732" y="1098"/>
              <a:ext cx="21" cy="23"/>
            </a:xfrm>
            <a:custGeom>
              <a:avLst/>
              <a:gdLst>
                <a:gd name="T0" fmla="*/ 0 w 152"/>
                <a:gd name="T1" fmla="*/ 0 h 162"/>
                <a:gd name="T2" fmla="*/ 0 w 152"/>
                <a:gd name="T3" fmla="*/ 0 h 162"/>
                <a:gd name="T4" fmla="*/ 0 w 152"/>
                <a:gd name="T5" fmla="*/ 0 h 162"/>
                <a:gd name="T6" fmla="*/ 0 w 152"/>
                <a:gd name="T7" fmla="*/ 0 h 162"/>
                <a:gd name="T8" fmla="*/ 0 w 152"/>
                <a:gd name="T9" fmla="*/ 0 h 162"/>
                <a:gd name="T10" fmla="*/ 0 w 152"/>
                <a:gd name="T11" fmla="*/ 0 h 162"/>
                <a:gd name="T12" fmla="*/ 0 w 152"/>
                <a:gd name="T13" fmla="*/ 0 h 162"/>
                <a:gd name="T14" fmla="*/ 0 w 152"/>
                <a:gd name="T15" fmla="*/ 0 h 162"/>
                <a:gd name="T16" fmla="*/ 0 w 152"/>
                <a:gd name="T17" fmla="*/ 0 h 162"/>
                <a:gd name="T18" fmla="*/ 0 w 152"/>
                <a:gd name="T19" fmla="*/ 0 h 162"/>
                <a:gd name="T20" fmla="*/ 0 w 152"/>
                <a:gd name="T21" fmla="*/ 0 h 162"/>
                <a:gd name="T22" fmla="*/ 0 w 152"/>
                <a:gd name="T23" fmla="*/ 0 h 162"/>
                <a:gd name="T24" fmla="*/ 0 w 152"/>
                <a:gd name="T25" fmla="*/ 0 h 162"/>
                <a:gd name="T26" fmla="*/ 0 w 152"/>
                <a:gd name="T27" fmla="*/ 0 h 162"/>
                <a:gd name="T28" fmla="*/ 0 w 152"/>
                <a:gd name="T29" fmla="*/ 0 h 162"/>
                <a:gd name="T30" fmla="*/ 0 w 152"/>
                <a:gd name="T31" fmla="*/ 0 h 162"/>
                <a:gd name="T32" fmla="*/ 0 w 152"/>
                <a:gd name="T33" fmla="*/ 0 h 162"/>
                <a:gd name="T34" fmla="*/ 0 w 152"/>
                <a:gd name="T35" fmla="*/ 0 h 162"/>
                <a:gd name="T36" fmla="*/ 0 w 152"/>
                <a:gd name="T37" fmla="*/ 0 h 162"/>
                <a:gd name="T38" fmla="*/ 0 w 152"/>
                <a:gd name="T39" fmla="*/ 0 h 162"/>
                <a:gd name="T40" fmla="*/ 0 w 152"/>
                <a:gd name="T41" fmla="*/ 0 h 162"/>
                <a:gd name="T42" fmla="*/ 0 w 152"/>
                <a:gd name="T43" fmla="*/ 0 h 162"/>
                <a:gd name="T44" fmla="*/ 0 w 152"/>
                <a:gd name="T45" fmla="*/ 0 h 162"/>
                <a:gd name="T46" fmla="*/ 0 w 152"/>
                <a:gd name="T47" fmla="*/ 0 h 162"/>
                <a:gd name="T48" fmla="*/ 0 w 152"/>
                <a:gd name="T49" fmla="*/ 0 h 162"/>
                <a:gd name="T50" fmla="*/ 0 w 152"/>
                <a:gd name="T51" fmla="*/ 0 h 162"/>
                <a:gd name="T52" fmla="*/ 0 w 152"/>
                <a:gd name="T53" fmla="*/ 0 h 162"/>
                <a:gd name="T54" fmla="*/ 0 w 152"/>
                <a:gd name="T55" fmla="*/ 0 h 1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2"/>
                <a:gd name="T85" fmla="*/ 0 h 162"/>
                <a:gd name="T86" fmla="*/ 152 w 152"/>
                <a:gd name="T87" fmla="*/ 162 h 1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2" h="162">
                  <a:moveTo>
                    <a:pt x="94" y="37"/>
                  </a:moveTo>
                  <a:lnTo>
                    <a:pt x="95" y="0"/>
                  </a:lnTo>
                  <a:lnTo>
                    <a:pt x="84" y="10"/>
                  </a:lnTo>
                  <a:lnTo>
                    <a:pt x="74" y="20"/>
                  </a:lnTo>
                  <a:lnTo>
                    <a:pt x="64" y="29"/>
                  </a:lnTo>
                  <a:lnTo>
                    <a:pt x="55" y="39"/>
                  </a:lnTo>
                  <a:lnTo>
                    <a:pt x="41" y="58"/>
                  </a:lnTo>
                  <a:lnTo>
                    <a:pt x="28" y="77"/>
                  </a:lnTo>
                  <a:lnTo>
                    <a:pt x="18" y="97"/>
                  </a:lnTo>
                  <a:lnTo>
                    <a:pt x="10" y="115"/>
                  </a:lnTo>
                  <a:lnTo>
                    <a:pt x="4" y="134"/>
                  </a:lnTo>
                  <a:lnTo>
                    <a:pt x="0" y="151"/>
                  </a:lnTo>
                  <a:lnTo>
                    <a:pt x="52" y="162"/>
                  </a:lnTo>
                  <a:lnTo>
                    <a:pt x="56" y="146"/>
                  </a:lnTo>
                  <a:lnTo>
                    <a:pt x="60" y="131"/>
                  </a:lnTo>
                  <a:lnTo>
                    <a:pt x="66" y="117"/>
                  </a:lnTo>
                  <a:lnTo>
                    <a:pt x="74" y="102"/>
                  </a:lnTo>
                  <a:lnTo>
                    <a:pt x="84" y="87"/>
                  </a:lnTo>
                  <a:lnTo>
                    <a:pt x="96" y="70"/>
                  </a:lnTo>
                  <a:lnTo>
                    <a:pt x="104" y="62"/>
                  </a:lnTo>
                  <a:lnTo>
                    <a:pt x="111" y="54"/>
                  </a:lnTo>
                  <a:lnTo>
                    <a:pt x="121" y="46"/>
                  </a:lnTo>
                  <a:lnTo>
                    <a:pt x="130" y="38"/>
                  </a:lnTo>
                  <a:lnTo>
                    <a:pt x="131" y="1"/>
                  </a:lnTo>
                  <a:lnTo>
                    <a:pt x="130" y="38"/>
                  </a:lnTo>
                  <a:lnTo>
                    <a:pt x="152" y="20"/>
                  </a:lnTo>
                  <a:lnTo>
                    <a:pt x="131" y="1"/>
                  </a:lnTo>
                  <a:lnTo>
                    <a:pt x="94" y="37"/>
                  </a:lnTo>
                  <a:close/>
                </a:path>
              </a:pathLst>
            </a:custGeom>
            <a:solidFill>
              <a:srgbClr val="ED93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30" name="Freeform 27"/>
            <p:cNvSpPr>
              <a:spLocks/>
            </p:cNvSpPr>
            <p:nvPr/>
          </p:nvSpPr>
          <p:spPr bwMode="auto">
            <a:xfrm>
              <a:off x="728" y="1083"/>
              <a:ext cx="22" cy="20"/>
            </a:xfrm>
            <a:custGeom>
              <a:avLst/>
              <a:gdLst>
                <a:gd name="T0" fmla="*/ 0 w 155"/>
                <a:gd name="T1" fmla="*/ 0 h 139"/>
                <a:gd name="T2" fmla="*/ 0 w 155"/>
                <a:gd name="T3" fmla="*/ 0 h 139"/>
                <a:gd name="T4" fmla="*/ 0 w 155"/>
                <a:gd name="T5" fmla="*/ 0 h 139"/>
                <a:gd name="T6" fmla="*/ 0 w 155"/>
                <a:gd name="T7" fmla="*/ 0 h 139"/>
                <a:gd name="T8" fmla="*/ 0 w 155"/>
                <a:gd name="T9" fmla="*/ 0 h 139"/>
                <a:gd name="T10" fmla="*/ 0 w 155"/>
                <a:gd name="T11" fmla="*/ 0 h 139"/>
                <a:gd name="T12" fmla="*/ 0 w 155"/>
                <a:gd name="T13" fmla="*/ 0 h 139"/>
                <a:gd name="T14" fmla="*/ 0 w 155"/>
                <a:gd name="T15" fmla="*/ 0 h 139"/>
                <a:gd name="T16" fmla="*/ 0 w 155"/>
                <a:gd name="T17" fmla="*/ 0 h 139"/>
                <a:gd name="T18" fmla="*/ 0 w 155"/>
                <a:gd name="T19" fmla="*/ 0 h 139"/>
                <a:gd name="T20" fmla="*/ 0 w 155"/>
                <a:gd name="T21" fmla="*/ 0 h 139"/>
                <a:gd name="T22" fmla="*/ 0 w 155"/>
                <a:gd name="T23" fmla="*/ 0 h 139"/>
                <a:gd name="T24" fmla="*/ 0 w 155"/>
                <a:gd name="T25" fmla="*/ 0 h 139"/>
                <a:gd name="T26" fmla="*/ 0 w 155"/>
                <a:gd name="T27" fmla="*/ 0 h 139"/>
                <a:gd name="T28" fmla="*/ 0 w 155"/>
                <a:gd name="T29" fmla="*/ 0 h 139"/>
                <a:gd name="T30" fmla="*/ 0 w 155"/>
                <a:gd name="T31" fmla="*/ 0 h 139"/>
                <a:gd name="T32" fmla="*/ 0 w 155"/>
                <a:gd name="T33" fmla="*/ 0 h 139"/>
                <a:gd name="T34" fmla="*/ 0 w 155"/>
                <a:gd name="T35" fmla="*/ 0 h 139"/>
                <a:gd name="T36" fmla="*/ 0 w 155"/>
                <a:gd name="T37" fmla="*/ 0 h 139"/>
                <a:gd name="T38" fmla="*/ 0 w 155"/>
                <a:gd name="T39" fmla="*/ 0 h 139"/>
                <a:gd name="T40" fmla="*/ 0 w 155"/>
                <a:gd name="T41" fmla="*/ 0 h 139"/>
                <a:gd name="T42" fmla="*/ 0 w 155"/>
                <a:gd name="T43" fmla="*/ 0 h 139"/>
                <a:gd name="T44" fmla="*/ 0 w 155"/>
                <a:gd name="T45" fmla="*/ 0 h 139"/>
                <a:gd name="T46" fmla="*/ 0 w 155"/>
                <a:gd name="T47" fmla="*/ 0 h 139"/>
                <a:gd name="T48" fmla="*/ 0 w 155"/>
                <a:gd name="T49" fmla="*/ 0 h 139"/>
                <a:gd name="T50" fmla="*/ 0 w 155"/>
                <a:gd name="T51" fmla="*/ 0 h 139"/>
                <a:gd name="T52" fmla="*/ 0 w 155"/>
                <a:gd name="T53" fmla="*/ 0 h 139"/>
                <a:gd name="T54" fmla="*/ 0 w 155"/>
                <a:gd name="T55" fmla="*/ 0 h 139"/>
                <a:gd name="T56" fmla="*/ 0 w 155"/>
                <a:gd name="T57" fmla="*/ 0 h 139"/>
                <a:gd name="T58" fmla="*/ 0 w 155"/>
                <a:gd name="T59" fmla="*/ 0 h 139"/>
                <a:gd name="T60" fmla="*/ 0 w 155"/>
                <a:gd name="T61" fmla="*/ 0 h 139"/>
                <a:gd name="T62" fmla="*/ 0 w 155"/>
                <a:gd name="T63" fmla="*/ 0 h 139"/>
                <a:gd name="T64" fmla="*/ 0 w 155"/>
                <a:gd name="T65" fmla="*/ 0 h 139"/>
                <a:gd name="T66" fmla="*/ 0 w 155"/>
                <a:gd name="T67" fmla="*/ 0 h 139"/>
                <a:gd name="T68" fmla="*/ 0 w 155"/>
                <a:gd name="T69" fmla="*/ 0 h 139"/>
                <a:gd name="T70" fmla="*/ 0 w 155"/>
                <a:gd name="T71" fmla="*/ 0 h 1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5"/>
                <a:gd name="T109" fmla="*/ 0 h 139"/>
                <a:gd name="T110" fmla="*/ 155 w 155"/>
                <a:gd name="T111" fmla="*/ 139 h 1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5" h="139">
                  <a:moveTo>
                    <a:pt x="18" y="0"/>
                  </a:moveTo>
                  <a:lnTo>
                    <a:pt x="11" y="5"/>
                  </a:lnTo>
                  <a:lnTo>
                    <a:pt x="6" y="11"/>
                  </a:lnTo>
                  <a:lnTo>
                    <a:pt x="2" y="18"/>
                  </a:lnTo>
                  <a:lnTo>
                    <a:pt x="0" y="26"/>
                  </a:lnTo>
                  <a:lnTo>
                    <a:pt x="0" y="37"/>
                  </a:lnTo>
                  <a:lnTo>
                    <a:pt x="3" y="50"/>
                  </a:lnTo>
                  <a:lnTo>
                    <a:pt x="9" y="61"/>
                  </a:lnTo>
                  <a:lnTo>
                    <a:pt x="18" y="70"/>
                  </a:lnTo>
                  <a:lnTo>
                    <a:pt x="26" y="79"/>
                  </a:lnTo>
                  <a:lnTo>
                    <a:pt x="37" y="86"/>
                  </a:lnTo>
                  <a:lnTo>
                    <a:pt x="48" y="94"/>
                  </a:lnTo>
                  <a:lnTo>
                    <a:pt x="69" y="107"/>
                  </a:lnTo>
                  <a:lnTo>
                    <a:pt x="90" y="121"/>
                  </a:lnTo>
                  <a:lnTo>
                    <a:pt x="108" y="131"/>
                  </a:lnTo>
                  <a:lnTo>
                    <a:pt x="118" y="139"/>
                  </a:lnTo>
                  <a:lnTo>
                    <a:pt x="155" y="103"/>
                  </a:lnTo>
                  <a:lnTo>
                    <a:pt x="138" y="90"/>
                  </a:lnTo>
                  <a:lnTo>
                    <a:pt x="119" y="78"/>
                  </a:lnTo>
                  <a:lnTo>
                    <a:pt x="98" y="65"/>
                  </a:lnTo>
                  <a:lnTo>
                    <a:pt x="77" y="53"/>
                  </a:lnTo>
                  <a:lnTo>
                    <a:pt x="69" y="47"/>
                  </a:lnTo>
                  <a:lnTo>
                    <a:pt x="61" y="41"/>
                  </a:lnTo>
                  <a:lnTo>
                    <a:pt x="56" y="36"/>
                  </a:lnTo>
                  <a:lnTo>
                    <a:pt x="53" y="32"/>
                  </a:lnTo>
                  <a:lnTo>
                    <a:pt x="52" y="30"/>
                  </a:lnTo>
                  <a:lnTo>
                    <a:pt x="52" y="34"/>
                  </a:lnTo>
                  <a:lnTo>
                    <a:pt x="51" y="38"/>
                  </a:lnTo>
                  <a:lnTo>
                    <a:pt x="51" y="39"/>
                  </a:lnTo>
                  <a:lnTo>
                    <a:pt x="50" y="40"/>
                  </a:lnTo>
                  <a:lnTo>
                    <a:pt x="44" y="44"/>
                  </a:lnTo>
                  <a:lnTo>
                    <a:pt x="18" y="0"/>
                  </a:lnTo>
                  <a:lnTo>
                    <a:pt x="14" y="2"/>
                  </a:lnTo>
                  <a:lnTo>
                    <a:pt x="11" y="5"/>
                  </a:lnTo>
                  <a:lnTo>
                    <a:pt x="18" y="0"/>
                  </a:lnTo>
                  <a:close/>
                </a:path>
              </a:pathLst>
            </a:custGeom>
            <a:solidFill>
              <a:srgbClr val="ED93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31" name="Freeform 28"/>
            <p:cNvSpPr>
              <a:spLocks/>
            </p:cNvSpPr>
            <p:nvPr/>
          </p:nvSpPr>
          <p:spPr bwMode="auto">
            <a:xfrm>
              <a:off x="725" y="1073"/>
              <a:ext cx="21" cy="16"/>
            </a:xfrm>
            <a:custGeom>
              <a:avLst/>
              <a:gdLst>
                <a:gd name="T0" fmla="*/ 0 w 150"/>
                <a:gd name="T1" fmla="*/ 0 h 117"/>
                <a:gd name="T2" fmla="*/ 0 w 150"/>
                <a:gd name="T3" fmla="*/ 0 h 117"/>
                <a:gd name="T4" fmla="*/ 0 w 150"/>
                <a:gd name="T5" fmla="*/ 0 h 117"/>
                <a:gd name="T6" fmla="*/ 0 w 150"/>
                <a:gd name="T7" fmla="*/ 0 h 117"/>
                <a:gd name="T8" fmla="*/ 0 w 150"/>
                <a:gd name="T9" fmla="*/ 0 h 117"/>
                <a:gd name="T10" fmla="*/ 0 w 150"/>
                <a:gd name="T11" fmla="*/ 0 h 117"/>
                <a:gd name="T12" fmla="*/ 0 w 150"/>
                <a:gd name="T13" fmla="*/ 0 h 117"/>
                <a:gd name="T14" fmla="*/ 0 w 150"/>
                <a:gd name="T15" fmla="*/ 0 h 117"/>
                <a:gd name="T16" fmla="*/ 0 w 150"/>
                <a:gd name="T17" fmla="*/ 0 h 117"/>
                <a:gd name="T18" fmla="*/ 0 w 150"/>
                <a:gd name="T19" fmla="*/ 0 h 117"/>
                <a:gd name="T20" fmla="*/ 0 w 150"/>
                <a:gd name="T21" fmla="*/ 0 h 117"/>
                <a:gd name="T22" fmla="*/ 0 w 150"/>
                <a:gd name="T23" fmla="*/ 0 h 117"/>
                <a:gd name="T24" fmla="*/ 0 w 150"/>
                <a:gd name="T25" fmla="*/ 0 h 117"/>
                <a:gd name="T26" fmla="*/ 0 w 150"/>
                <a:gd name="T27" fmla="*/ 0 h 117"/>
                <a:gd name="T28" fmla="*/ 0 w 150"/>
                <a:gd name="T29" fmla="*/ 0 h 117"/>
                <a:gd name="T30" fmla="*/ 0 w 150"/>
                <a:gd name="T31" fmla="*/ 0 h 117"/>
                <a:gd name="T32" fmla="*/ 0 w 150"/>
                <a:gd name="T33" fmla="*/ 0 h 117"/>
                <a:gd name="T34" fmla="*/ 0 w 150"/>
                <a:gd name="T35" fmla="*/ 0 h 117"/>
                <a:gd name="T36" fmla="*/ 0 w 150"/>
                <a:gd name="T37" fmla="*/ 0 h 117"/>
                <a:gd name="T38" fmla="*/ 0 w 150"/>
                <a:gd name="T39" fmla="*/ 0 h 117"/>
                <a:gd name="T40" fmla="*/ 0 w 150"/>
                <a:gd name="T41" fmla="*/ 0 h 117"/>
                <a:gd name="T42" fmla="*/ 0 w 150"/>
                <a:gd name="T43" fmla="*/ 0 h 117"/>
                <a:gd name="T44" fmla="*/ 0 w 150"/>
                <a:gd name="T45" fmla="*/ 0 h 117"/>
                <a:gd name="T46" fmla="*/ 0 w 150"/>
                <a:gd name="T47" fmla="*/ 0 h 117"/>
                <a:gd name="T48" fmla="*/ 0 w 150"/>
                <a:gd name="T49" fmla="*/ 0 h 117"/>
                <a:gd name="T50" fmla="*/ 0 w 150"/>
                <a:gd name="T51" fmla="*/ 0 h 117"/>
                <a:gd name="T52" fmla="*/ 0 w 150"/>
                <a:gd name="T53" fmla="*/ 0 h 117"/>
                <a:gd name="T54" fmla="*/ 0 w 150"/>
                <a:gd name="T55" fmla="*/ 0 h 117"/>
                <a:gd name="T56" fmla="*/ 0 w 150"/>
                <a:gd name="T57" fmla="*/ 0 h 117"/>
                <a:gd name="T58" fmla="*/ 0 w 150"/>
                <a:gd name="T59" fmla="*/ 0 h 117"/>
                <a:gd name="T60" fmla="*/ 0 w 150"/>
                <a:gd name="T61" fmla="*/ 0 h 117"/>
                <a:gd name="T62" fmla="*/ 0 w 150"/>
                <a:gd name="T63" fmla="*/ 0 h 117"/>
                <a:gd name="T64" fmla="*/ 0 w 150"/>
                <a:gd name="T65" fmla="*/ 0 h 117"/>
                <a:gd name="T66" fmla="*/ 0 w 150"/>
                <a:gd name="T67" fmla="*/ 0 h 117"/>
                <a:gd name="T68" fmla="*/ 0 w 150"/>
                <a:gd name="T69" fmla="*/ 0 h 117"/>
                <a:gd name="T70" fmla="*/ 0 w 150"/>
                <a:gd name="T71" fmla="*/ 0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0"/>
                <a:gd name="T109" fmla="*/ 0 h 117"/>
                <a:gd name="T110" fmla="*/ 150 w 150"/>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0" h="117">
                  <a:moveTo>
                    <a:pt x="5" y="16"/>
                  </a:moveTo>
                  <a:lnTo>
                    <a:pt x="20" y="46"/>
                  </a:lnTo>
                  <a:lnTo>
                    <a:pt x="63" y="64"/>
                  </a:lnTo>
                  <a:lnTo>
                    <a:pt x="92" y="75"/>
                  </a:lnTo>
                  <a:lnTo>
                    <a:pt x="100" y="78"/>
                  </a:lnTo>
                  <a:lnTo>
                    <a:pt x="105" y="80"/>
                  </a:lnTo>
                  <a:lnTo>
                    <a:pt x="104" y="79"/>
                  </a:lnTo>
                  <a:lnTo>
                    <a:pt x="96" y="62"/>
                  </a:lnTo>
                  <a:lnTo>
                    <a:pt x="105" y="46"/>
                  </a:lnTo>
                  <a:lnTo>
                    <a:pt x="107" y="45"/>
                  </a:lnTo>
                  <a:lnTo>
                    <a:pt x="102" y="47"/>
                  </a:lnTo>
                  <a:lnTo>
                    <a:pt x="94" y="49"/>
                  </a:lnTo>
                  <a:lnTo>
                    <a:pt x="84" y="53"/>
                  </a:lnTo>
                  <a:lnTo>
                    <a:pt x="72" y="59"/>
                  </a:lnTo>
                  <a:lnTo>
                    <a:pt x="58" y="65"/>
                  </a:lnTo>
                  <a:lnTo>
                    <a:pt x="43" y="73"/>
                  </a:lnTo>
                  <a:lnTo>
                    <a:pt x="69" y="117"/>
                  </a:lnTo>
                  <a:lnTo>
                    <a:pt x="82" y="110"/>
                  </a:lnTo>
                  <a:lnTo>
                    <a:pt x="94" y="103"/>
                  </a:lnTo>
                  <a:lnTo>
                    <a:pt x="105" y="99"/>
                  </a:lnTo>
                  <a:lnTo>
                    <a:pt x="114" y="95"/>
                  </a:lnTo>
                  <a:lnTo>
                    <a:pt x="122" y="93"/>
                  </a:lnTo>
                  <a:lnTo>
                    <a:pt x="129" y="90"/>
                  </a:lnTo>
                  <a:lnTo>
                    <a:pt x="139" y="84"/>
                  </a:lnTo>
                  <a:lnTo>
                    <a:pt x="150" y="65"/>
                  </a:lnTo>
                  <a:lnTo>
                    <a:pt x="140" y="44"/>
                  </a:lnTo>
                  <a:lnTo>
                    <a:pt x="131" y="37"/>
                  </a:lnTo>
                  <a:lnTo>
                    <a:pt x="123" y="32"/>
                  </a:lnTo>
                  <a:lnTo>
                    <a:pt x="112" y="28"/>
                  </a:lnTo>
                  <a:lnTo>
                    <a:pt x="84" y="17"/>
                  </a:lnTo>
                  <a:lnTo>
                    <a:pt x="42" y="0"/>
                  </a:lnTo>
                  <a:lnTo>
                    <a:pt x="57" y="28"/>
                  </a:lnTo>
                  <a:lnTo>
                    <a:pt x="5" y="16"/>
                  </a:lnTo>
                  <a:lnTo>
                    <a:pt x="0" y="37"/>
                  </a:lnTo>
                  <a:lnTo>
                    <a:pt x="20" y="46"/>
                  </a:lnTo>
                  <a:lnTo>
                    <a:pt x="5" y="16"/>
                  </a:lnTo>
                  <a:close/>
                </a:path>
              </a:pathLst>
            </a:custGeom>
            <a:solidFill>
              <a:srgbClr val="ED93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32" name="Freeform 29"/>
            <p:cNvSpPr>
              <a:spLocks/>
            </p:cNvSpPr>
            <p:nvPr/>
          </p:nvSpPr>
          <p:spPr bwMode="auto">
            <a:xfrm>
              <a:off x="725" y="1046"/>
              <a:ext cx="18" cy="31"/>
            </a:xfrm>
            <a:custGeom>
              <a:avLst/>
              <a:gdLst>
                <a:gd name="T0" fmla="*/ 0 w 127"/>
                <a:gd name="T1" fmla="*/ 0 h 212"/>
                <a:gd name="T2" fmla="*/ 0 w 127"/>
                <a:gd name="T3" fmla="*/ 0 h 212"/>
                <a:gd name="T4" fmla="*/ 0 w 127"/>
                <a:gd name="T5" fmla="*/ 0 h 212"/>
                <a:gd name="T6" fmla="*/ 0 w 127"/>
                <a:gd name="T7" fmla="*/ 0 h 212"/>
                <a:gd name="T8" fmla="*/ 0 w 127"/>
                <a:gd name="T9" fmla="*/ 0 h 212"/>
                <a:gd name="T10" fmla="*/ 0 w 127"/>
                <a:gd name="T11" fmla="*/ 0 h 212"/>
                <a:gd name="T12" fmla="*/ 0 w 127"/>
                <a:gd name="T13" fmla="*/ 0 h 212"/>
                <a:gd name="T14" fmla="*/ 0 w 127"/>
                <a:gd name="T15" fmla="*/ 0 h 212"/>
                <a:gd name="T16" fmla="*/ 0 w 127"/>
                <a:gd name="T17" fmla="*/ 1 h 212"/>
                <a:gd name="T18" fmla="*/ 0 w 127"/>
                <a:gd name="T19" fmla="*/ 1 h 212"/>
                <a:gd name="T20" fmla="*/ 0 w 127"/>
                <a:gd name="T21" fmla="*/ 1 h 212"/>
                <a:gd name="T22" fmla="*/ 0 w 127"/>
                <a:gd name="T23" fmla="*/ 1 h 212"/>
                <a:gd name="T24" fmla="*/ 0 w 127"/>
                <a:gd name="T25" fmla="*/ 1 h 212"/>
                <a:gd name="T26" fmla="*/ 0 w 127"/>
                <a:gd name="T27" fmla="*/ 0 h 212"/>
                <a:gd name="T28" fmla="*/ 0 w 127"/>
                <a:gd name="T29" fmla="*/ 0 h 212"/>
                <a:gd name="T30" fmla="*/ 0 w 127"/>
                <a:gd name="T31" fmla="*/ 0 h 212"/>
                <a:gd name="T32" fmla="*/ 0 w 127"/>
                <a:gd name="T33" fmla="*/ 0 h 212"/>
                <a:gd name="T34" fmla="*/ 0 w 127"/>
                <a:gd name="T35" fmla="*/ 0 h 212"/>
                <a:gd name="T36" fmla="*/ 0 w 127"/>
                <a:gd name="T37" fmla="*/ 0 h 212"/>
                <a:gd name="T38" fmla="*/ 0 w 127"/>
                <a:gd name="T39" fmla="*/ 0 h 212"/>
                <a:gd name="T40" fmla="*/ 0 w 127"/>
                <a:gd name="T41" fmla="*/ 0 h 212"/>
                <a:gd name="T42" fmla="*/ 0 w 127"/>
                <a:gd name="T43" fmla="*/ 0 h 212"/>
                <a:gd name="T44" fmla="*/ 0 w 127"/>
                <a:gd name="T45" fmla="*/ 0 h 212"/>
                <a:gd name="T46" fmla="*/ 0 w 127"/>
                <a:gd name="T47" fmla="*/ 0 h 2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7"/>
                <a:gd name="T73" fmla="*/ 0 h 212"/>
                <a:gd name="T74" fmla="*/ 127 w 127"/>
                <a:gd name="T75" fmla="*/ 212 h 2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7" h="212">
                  <a:moveTo>
                    <a:pt x="95" y="52"/>
                  </a:moveTo>
                  <a:lnTo>
                    <a:pt x="68" y="21"/>
                  </a:lnTo>
                  <a:lnTo>
                    <a:pt x="60" y="45"/>
                  </a:lnTo>
                  <a:lnTo>
                    <a:pt x="53" y="67"/>
                  </a:lnTo>
                  <a:lnTo>
                    <a:pt x="44" y="88"/>
                  </a:lnTo>
                  <a:lnTo>
                    <a:pt x="36" y="107"/>
                  </a:lnTo>
                  <a:lnTo>
                    <a:pt x="26" y="127"/>
                  </a:lnTo>
                  <a:lnTo>
                    <a:pt x="17" y="150"/>
                  </a:lnTo>
                  <a:lnTo>
                    <a:pt x="9" y="174"/>
                  </a:lnTo>
                  <a:lnTo>
                    <a:pt x="0" y="200"/>
                  </a:lnTo>
                  <a:lnTo>
                    <a:pt x="52" y="212"/>
                  </a:lnTo>
                  <a:lnTo>
                    <a:pt x="59" y="188"/>
                  </a:lnTo>
                  <a:lnTo>
                    <a:pt x="67" y="167"/>
                  </a:lnTo>
                  <a:lnTo>
                    <a:pt x="75" y="147"/>
                  </a:lnTo>
                  <a:lnTo>
                    <a:pt x="84" y="126"/>
                  </a:lnTo>
                  <a:lnTo>
                    <a:pt x="93" y="106"/>
                  </a:lnTo>
                  <a:lnTo>
                    <a:pt x="102" y="85"/>
                  </a:lnTo>
                  <a:lnTo>
                    <a:pt x="110" y="60"/>
                  </a:lnTo>
                  <a:lnTo>
                    <a:pt x="119" y="33"/>
                  </a:lnTo>
                  <a:lnTo>
                    <a:pt x="91" y="2"/>
                  </a:lnTo>
                  <a:lnTo>
                    <a:pt x="119" y="33"/>
                  </a:lnTo>
                  <a:lnTo>
                    <a:pt x="127" y="0"/>
                  </a:lnTo>
                  <a:lnTo>
                    <a:pt x="91" y="2"/>
                  </a:lnTo>
                  <a:lnTo>
                    <a:pt x="95" y="52"/>
                  </a:lnTo>
                  <a:close/>
                </a:path>
              </a:pathLst>
            </a:custGeom>
            <a:solidFill>
              <a:srgbClr val="ED93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33" name="Freeform 30"/>
            <p:cNvSpPr>
              <a:spLocks/>
            </p:cNvSpPr>
            <p:nvPr/>
          </p:nvSpPr>
          <p:spPr bwMode="auto">
            <a:xfrm>
              <a:off x="707" y="994"/>
              <a:ext cx="34" cy="60"/>
            </a:xfrm>
            <a:custGeom>
              <a:avLst/>
              <a:gdLst>
                <a:gd name="T0" fmla="*/ 1 w 242"/>
                <a:gd name="T1" fmla="*/ 0 h 421"/>
                <a:gd name="T2" fmla="*/ 0 w 242"/>
                <a:gd name="T3" fmla="*/ 0 h 421"/>
                <a:gd name="T4" fmla="*/ 0 w 242"/>
                <a:gd name="T5" fmla="*/ 0 h 421"/>
                <a:gd name="T6" fmla="*/ 0 w 242"/>
                <a:gd name="T7" fmla="*/ 1 h 421"/>
                <a:gd name="T8" fmla="*/ 0 w 242"/>
                <a:gd name="T9" fmla="*/ 1 h 421"/>
                <a:gd name="T10" fmla="*/ 0 w 242"/>
                <a:gd name="T11" fmla="*/ 1 h 421"/>
                <a:gd name="T12" fmla="*/ 0 w 242"/>
                <a:gd name="T13" fmla="*/ 1 h 421"/>
                <a:gd name="T14" fmla="*/ 0 w 242"/>
                <a:gd name="T15" fmla="*/ 1 h 421"/>
                <a:gd name="T16" fmla="*/ 0 w 242"/>
                <a:gd name="T17" fmla="*/ 1 h 421"/>
                <a:gd name="T18" fmla="*/ 0 w 242"/>
                <a:gd name="T19" fmla="*/ 1 h 421"/>
                <a:gd name="T20" fmla="*/ 0 w 242"/>
                <a:gd name="T21" fmla="*/ 1 h 421"/>
                <a:gd name="T22" fmla="*/ 0 w 242"/>
                <a:gd name="T23" fmla="*/ 1 h 421"/>
                <a:gd name="T24" fmla="*/ 0 w 242"/>
                <a:gd name="T25" fmla="*/ 1 h 421"/>
                <a:gd name="T26" fmla="*/ 0 w 242"/>
                <a:gd name="T27" fmla="*/ 1 h 421"/>
                <a:gd name="T28" fmla="*/ 0 w 242"/>
                <a:gd name="T29" fmla="*/ 1 h 421"/>
                <a:gd name="T30" fmla="*/ 0 w 242"/>
                <a:gd name="T31" fmla="*/ 1 h 421"/>
                <a:gd name="T32" fmla="*/ 1 w 242"/>
                <a:gd name="T33" fmla="*/ 1 h 421"/>
                <a:gd name="T34" fmla="*/ 1 w 242"/>
                <a:gd name="T35" fmla="*/ 1 h 421"/>
                <a:gd name="T36" fmla="*/ 0 w 242"/>
                <a:gd name="T37" fmla="*/ 1 h 421"/>
                <a:gd name="T38" fmla="*/ 0 w 242"/>
                <a:gd name="T39" fmla="*/ 1 h 421"/>
                <a:gd name="T40" fmla="*/ 0 w 242"/>
                <a:gd name="T41" fmla="*/ 1 h 421"/>
                <a:gd name="T42" fmla="*/ 0 w 242"/>
                <a:gd name="T43" fmla="*/ 1 h 421"/>
                <a:gd name="T44" fmla="*/ 0 w 242"/>
                <a:gd name="T45" fmla="*/ 1 h 421"/>
                <a:gd name="T46" fmla="*/ 0 w 242"/>
                <a:gd name="T47" fmla="*/ 1 h 421"/>
                <a:gd name="T48" fmla="*/ 0 w 242"/>
                <a:gd name="T49" fmla="*/ 1 h 421"/>
                <a:gd name="T50" fmla="*/ 0 w 242"/>
                <a:gd name="T51" fmla="*/ 1 h 421"/>
                <a:gd name="T52" fmla="*/ 0 w 242"/>
                <a:gd name="T53" fmla="*/ 1 h 421"/>
                <a:gd name="T54" fmla="*/ 0 w 242"/>
                <a:gd name="T55" fmla="*/ 1 h 421"/>
                <a:gd name="T56" fmla="*/ 0 w 242"/>
                <a:gd name="T57" fmla="*/ 1 h 421"/>
                <a:gd name="T58" fmla="*/ 0 w 242"/>
                <a:gd name="T59" fmla="*/ 1 h 421"/>
                <a:gd name="T60" fmla="*/ 0 w 242"/>
                <a:gd name="T61" fmla="*/ 1 h 421"/>
                <a:gd name="T62" fmla="*/ 0 w 242"/>
                <a:gd name="T63" fmla="*/ 0 h 421"/>
                <a:gd name="T64" fmla="*/ 1 w 242"/>
                <a:gd name="T65" fmla="*/ 0 h 421"/>
                <a:gd name="T66" fmla="*/ 1 w 242"/>
                <a:gd name="T67" fmla="*/ 0 h 421"/>
                <a:gd name="T68" fmla="*/ 1 w 242"/>
                <a:gd name="T69" fmla="*/ 0 h 421"/>
                <a:gd name="T70" fmla="*/ 1 w 242"/>
                <a:gd name="T71" fmla="*/ 0 h 4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421"/>
                <a:gd name="T110" fmla="*/ 242 w 242"/>
                <a:gd name="T111" fmla="*/ 421 h 4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421">
                  <a:moveTo>
                    <a:pt x="189" y="21"/>
                  </a:moveTo>
                  <a:lnTo>
                    <a:pt x="189" y="0"/>
                  </a:lnTo>
                  <a:lnTo>
                    <a:pt x="167" y="38"/>
                  </a:lnTo>
                  <a:lnTo>
                    <a:pt x="142" y="77"/>
                  </a:lnTo>
                  <a:lnTo>
                    <a:pt x="116" y="114"/>
                  </a:lnTo>
                  <a:lnTo>
                    <a:pt x="92" y="152"/>
                  </a:lnTo>
                  <a:lnTo>
                    <a:pt x="67" y="187"/>
                  </a:lnTo>
                  <a:lnTo>
                    <a:pt x="45" y="221"/>
                  </a:lnTo>
                  <a:lnTo>
                    <a:pt x="35" y="238"/>
                  </a:lnTo>
                  <a:lnTo>
                    <a:pt x="26" y="254"/>
                  </a:lnTo>
                  <a:lnTo>
                    <a:pt x="17" y="269"/>
                  </a:lnTo>
                  <a:lnTo>
                    <a:pt x="11" y="284"/>
                  </a:lnTo>
                  <a:lnTo>
                    <a:pt x="5" y="300"/>
                  </a:lnTo>
                  <a:lnTo>
                    <a:pt x="1" y="315"/>
                  </a:lnTo>
                  <a:lnTo>
                    <a:pt x="0" y="330"/>
                  </a:lnTo>
                  <a:lnTo>
                    <a:pt x="0" y="343"/>
                  </a:lnTo>
                  <a:lnTo>
                    <a:pt x="1" y="352"/>
                  </a:lnTo>
                  <a:lnTo>
                    <a:pt x="3" y="359"/>
                  </a:lnTo>
                  <a:lnTo>
                    <a:pt x="6" y="368"/>
                  </a:lnTo>
                  <a:lnTo>
                    <a:pt x="11" y="374"/>
                  </a:lnTo>
                  <a:lnTo>
                    <a:pt x="15" y="381"/>
                  </a:lnTo>
                  <a:lnTo>
                    <a:pt x="20" y="387"/>
                  </a:lnTo>
                  <a:lnTo>
                    <a:pt x="27" y="392"/>
                  </a:lnTo>
                  <a:lnTo>
                    <a:pt x="34" y="397"/>
                  </a:lnTo>
                  <a:lnTo>
                    <a:pt x="42" y="401"/>
                  </a:lnTo>
                  <a:lnTo>
                    <a:pt x="49" y="405"/>
                  </a:lnTo>
                  <a:lnTo>
                    <a:pt x="58" y="408"/>
                  </a:lnTo>
                  <a:lnTo>
                    <a:pt x="67" y="412"/>
                  </a:lnTo>
                  <a:lnTo>
                    <a:pt x="86" y="416"/>
                  </a:lnTo>
                  <a:lnTo>
                    <a:pt x="109" y="419"/>
                  </a:lnTo>
                  <a:lnTo>
                    <a:pt x="133" y="421"/>
                  </a:lnTo>
                  <a:lnTo>
                    <a:pt x="161" y="421"/>
                  </a:lnTo>
                  <a:lnTo>
                    <a:pt x="191" y="420"/>
                  </a:lnTo>
                  <a:lnTo>
                    <a:pt x="225" y="418"/>
                  </a:lnTo>
                  <a:lnTo>
                    <a:pt x="221" y="368"/>
                  </a:lnTo>
                  <a:lnTo>
                    <a:pt x="189" y="371"/>
                  </a:lnTo>
                  <a:lnTo>
                    <a:pt x="160" y="371"/>
                  </a:lnTo>
                  <a:lnTo>
                    <a:pt x="136" y="371"/>
                  </a:lnTo>
                  <a:lnTo>
                    <a:pt x="114" y="370"/>
                  </a:lnTo>
                  <a:lnTo>
                    <a:pt x="96" y="367"/>
                  </a:lnTo>
                  <a:lnTo>
                    <a:pt x="81" y="364"/>
                  </a:lnTo>
                  <a:lnTo>
                    <a:pt x="76" y="361"/>
                  </a:lnTo>
                  <a:lnTo>
                    <a:pt x="72" y="359"/>
                  </a:lnTo>
                  <a:lnTo>
                    <a:pt x="67" y="357"/>
                  </a:lnTo>
                  <a:lnTo>
                    <a:pt x="63" y="355"/>
                  </a:lnTo>
                  <a:lnTo>
                    <a:pt x="61" y="353"/>
                  </a:lnTo>
                  <a:lnTo>
                    <a:pt x="59" y="351"/>
                  </a:lnTo>
                  <a:lnTo>
                    <a:pt x="57" y="349"/>
                  </a:lnTo>
                  <a:lnTo>
                    <a:pt x="56" y="348"/>
                  </a:lnTo>
                  <a:lnTo>
                    <a:pt x="54" y="346"/>
                  </a:lnTo>
                  <a:lnTo>
                    <a:pt x="53" y="344"/>
                  </a:lnTo>
                  <a:lnTo>
                    <a:pt x="53" y="342"/>
                  </a:lnTo>
                  <a:lnTo>
                    <a:pt x="52" y="340"/>
                  </a:lnTo>
                  <a:lnTo>
                    <a:pt x="52" y="332"/>
                  </a:lnTo>
                  <a:lnTo>
                    <a:pt x="53" y="324"/>
                  </a:lnTo>
                  <a:lnTo>
                    <a:pt x="57" y="314"/>
                  </a:lnTo>
                  <a:lnTo>
                    <a:pt x="60" y="303"/>
                  </a:lnTo>
                  <a:lnTo>
                    <a:pt x="66" y="291"/>
                  </a:lnTo>
                  <a:lnTo>
                    <a:pt x="73" y="276"/>
                  </a:lnTo>
                  <a:lnTo>
                    <a:pt x="81" y="262"/>
                  </a:lnTo>
                  <a:lnTo>
                    <a:pt x="90" y="247"/>
                  </a:lnTo>
                  <a:lnTo>
                    <a:pt x="112" y="213"/>
                  </a:lnTo>
                  <a:lnTo>
                    <a:pt x="136" y="179"/>
                  </a:lnTo>
                  <a:lnTo>
                    <a:pt x="161" y="142"/>
                  </a:lnTo>
                  <a:lnTo>
                    <a:pt x="187" y="103"/>
                  </a:lnTo>
                  <a:lnTo>
                    <a:pt x="213" y="63"/>
                  </a:lnTo>
                  <a:lnTo>
                    <a:pt x="236" y="22"/>
                  </a:lnTo>
                  <a:lnTo>
                    <a:pt x="237" y="0"/>
                  </a:lnTo>
                  <a:lnTo>
                    <a:pt x="236" y="22"/>
                  </a:lnTo>
                  <a:lnTo>
                    <a:pt x="242" y="11"/>
                  </a:lnTo>
                  <a:lnTo>
                    <a:pt x="237" y="0"/>
                  </a:lnTo>
                  <a:lnTo>
                    <a:pt x="189" y="21"/>
                  </a:lnTo>
                  <a:close/>
                </a:path>
              </a:pathLst>
            </a:custGeom>
            <a:solidFill>
              <a:srgbClr val="ED93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34" name="Freeform 31"/>
            <p:cNvSpPr>
              <a:spLocks/>
            </p:cNvSpPr>
            <p:nvPr/>
          </p:nvSpPr>
          <p:spPr bwMode="auto">
            <a:xfrm>
              <a:off x="729" y="926"/>
              <a:ext cx="19" cy="71"/>
            </a:xfrm>
            <a:custGeom>
              <a:avLst/>
              <a:gdLst>
                <a:gd name="T0" fmla="*/ 0 w 131"/>
                <a:gd name="T1" fmla="*/ 0 h 498"/>
                <a:gd name="T2" fmla="*/ 0 w 131"/>
                <a:gd name="T3" fmla="*/ 0 h 498"/>
                <a:gd name="T4" fmla="*/ 0 w 131"/>
                <a:gd name="T5" fmla="*/ 0 h 498"/>
                <a:gd name="T6" fmla="*/ 0 w 131"/>
                <a:gd name="T7" fmla="*/ 0 h 498"/>
                <a:gd name="T8" fmla="*/ 0 w 131"/>
                <a:gd name="T9" fmla="*/ 0 h 498"/>
                <a:gd name="T10" fmla="*/ 0 w 131"/>
                <a:gd name="T11" fmla="*/ 1 h 498"/>
                <a:gd name="T12" fmla="*/ 0 w 131"/>
                <a:gd name="T13" fmla="*/ 1 h 498"/>
                <a:gd name="T14" fmla="*/ 0 w 131"/>
                <a:gd name="T15" fmla="*/ 1 h 498"/>
                <a:gd name="T16" fmla="*/ 0 w 131"/>
                <a:gd name="T17" fmla="*/ 1 h 498"/>
                <a:gd name="T18" fmla="*/ 0 w 131"/>
                <a:gd name="T19" fmla="*/ 1 h 498"/>
                <a:gd name="T20" fmla="*/ 0 w 131"/>
                <a:gd name="T21" fmla="*/ 1 h 498"/>
                <a:gd name="T22" fmla="*/ 0 w 131"/>
                <a:gd name="T23" fmla="*/ 1 h 498"/>
                <a:gd name="T24" fmla="*/ 0 w 131"/>
                <a:gd name="T25" fmla="*/ 1 h 498"/>
                <a:gd name="T26" fmla="*/ 0 w 131"/>
                <a:gd name="T27" fmla="*/ 1 h 498"/>
                <a:gd name="T28" fmla="*/ 0 w 131"/>
                <a:gd name="T29" fmla="*/ 1 h 498"/>
                <a:gd name="T30" fmla="*/ 0 w 131"/>
                <a:gd name="T31" fmla="*/ 1 h 498"/>
                <a:gd name="T32" fmla="*/ 0 w 131"/>
                <a:gd name="T33" fmla="*/ 1 h 498"/>
                <a:gd name="T34" fmla="*/ 0 w 131"/>
                <a:gd name="T35" fmla="*/ 1 h 498"/>
                <a:gd name="T36" fmla="*/ 0 w 131"/>
                <a:gd name="T37" fmla="*/ 1 h 498"/>
                <a:gd name="T38" fmla="*/ 0 w 131"/>
                <a:gd name="T39" fmla="*/ 1 h 498"/>
                <a:gd name="T40" fmla="*/ 0 w 131"/>
                <a:gd name="T41" fmla="*/ 1 h 498"/>
                <a:gd name="T42" fmla="*/ 0 w 131"/>
                <a:gd name="T43" fmla="*/ 1 h 498"/>
                <a:gd name="T44" fmla="*/ 0 w 131"/>
                <a:gd name="T45" fmla="*/ 1 h 498"/>
                <a:gd name="T46" fmla="*/ 0 w 131"/>
                <a:gd name="T47" fmla="*/ 1 h 498"/>
                <a:gd name="T48" fmla="*/ 0 w 131"/>
                <a:gd name="T49" fmla="*/ 1 h 498"/>
                <a:gd name="T50" fmla="*/ 0 w 131"/>
                <a:gd name="T51" fmla="*/ 1 h 498"/>
                <a:gd name="T52" fmla="*/ 0 w 131"/>
                <a:gd name="T53" fmla="*/ 1 h 498"/>
                <a:gd name="T54" fmla="*/ 0 w 131"/>
                <a:gd name="T55" fmla="*/ 1 h 498"/>
                <a:gd name="T56" fmla="*/ 0 w 131"/>
                <a:gd name="T57" fmla="*/ 1 h 498"/>
                <a:gd name="T58" fmla="*/ 0 w 131"/>
                <a:gd name="T59" fmla="*/ 1 h 498"/>
                <a:gd name="T60" fmla="*/ 0 w 131"/>
                <a:gd name="T61" fmla="*/ 1 h 498"/>
                <a:gd name="T62" fmla="*/ 0 w 131"/>
                <a:gd name="T63" fmla="*/ 1 h 498"/>
                <a:gd name="T64" fmla="*/ 0 w 131"/>
                <a:gd name="T65" fmla="*/ 1 h 498"/>
                <a:gd name="T66" fmla="*/ 0 w 131"/>
                <a:gd name="T67" fmla="*/ 1 h 498"/>
                <a:gd name="T68" fmla="*/ 0 w 131"/>
                <a:gd name="T69" fmla="*/ 1 h 498"/>
                <a:gd name="T70" fmla="*/ 0 w 131"/>
                <a:gd name="T71" fmla="*/ 1 h 498"/>
                <a:gd name="T72" fmla="*/ 0 w 131"/>
                <a:gd name="T73" fmla="*/ 1 h 498"/>
                <a:gd name="T74" fmla="*/ 0 w 131"/>
                <a:gd name="T75" fmla="*/ 1 h 498"/>
                <a:gd name="T76" fmla="*/ 0 w 131"/>
                <a:gd name="T77" fmla="*/ 1 h 498"/>
                <a:gd name="T78" fmla="*/ 0 w 131"/>
                <a:gd name="T79" fmla="*/ 0 h 498"/>
                <a:gd name="T80" fmla="*/ 0 w 131"/>
                <a:gd name="T81" fmla="*/ 0 h 498"/>
                <a:gd name="T82" fmla="*/ 0 w 131"/>
                <a:gd name="T83" fmla="*/ 0 h 498"/>
                <a:gd name="T84" fmla="*/ 0 w 131"/>
                <a:gd name="T85" fmla="*/ 0 h 498"/>
                <a:gd name="T86" fmla="*/ 0 w 131"/>
                <a:gd name="T87" fmla="*/ 0 h 498"/>
                <a:gd name="T88" fmla="*/ 0 w 131"/>
                <a:gd name="T89" fmla="*/ 0 h 498"/>
                <a:gd name="T90" fmla="*/ 0 w 131"/>
                <a:gd name="T91" fmla="*/ 0 h 498"/>
                <a:gd name="T92" fmla="*/ 0 w 131"/>
                <a:gd name="T93" fmla="*/ 0 h 498"/>
                <a:gd name="T94" fmla="*/ 0 w 131"/>
                <a:gd name="T95" fmla="*/ 0 h 4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1"/>
                <a:gd name="T145" fmla="*/ 0 h 498"/>
                <a:gd name="T146" fmla="*/ 131 w 131"/>
                <a:gd name="T147" fmla="*/ 498 h 49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1" h="498">
                  <a:moveTo>
                    <a:pt x="78" y="14"/>
                  </a:moveTo>
                  <a:lnTo>
                    <a:pt x="78" y="2"/>
                  </a:lnTo>
                  <a:lnTo>
                    <a:pt x="62" y="60"/>
                  </a:lnTo>
                  <a:lnTo>
                    <a:pt x="45" y="119"/>
                  </a:lnTo>
                  <a:lnTo>
                    <a:pt x="35" y="149"/>
                  </a:lnTo>
                  <a:lnTo>
                    <a:pt x="27" y="180"/>
                  </a:lnTo>
                  <a:lnTo>
                    <a:pt x="18" y="210"/>
                  </a:lnTo>
                  <a:lnTo>
                    <a:pt x="12" y="241"/>
                  </a:lnTo>
                  <a:lnTo>
                    <a:pt x="5" y="273"/>
                  </a:lnTo>
                  <a:lnTo>
                    <a:pt x="2" y="304"/>
                  </a:lnTo>
                  <a:lnTo>
                    <a:pt x="1" y="320"/>
                  </a:lnTo>
                  <a:lnTo>
                    <a:pt x="0" y="337"/>
                  </a:lnTo>
                  <a:lnTo>
                    <a:pt x="0" y="352"/>
                  </a:lnTo>
                  <a:lnTo>
                    <a:pt x="0" y="368"/>
                  </a:lnTo>
                  <a:lnTo>
                    <a:pt x="2" y="384"/>
                  </a:lnTo>
                  <a:lnTo>
                    <a:pt x="3" y="401"/>
                  </a:lnTo>
                  <a:lnTo>
                    <a:pt x="6" y="417"/>
                  </a:lnTo>
                  <a:lnTo>
                    <a:pt x="9" y="433"/>
                  </a:lnTo>
                  <a:lnTo>
                    <a:pt x="15" y="449"/>
                  </a:lnTo>
                  <a:lnTo>
                    <a:pt x="20" y="465"/>
                  </a:lnTo>
                  <a:lnTo>
                    <a:pt x="27" y="482"/>
                  </a:lnTo>
                  <a:lnTo>
                    <a:pt x="34" y="498"/>
                  </a:lnTo>
                  <a:lnTo>
                    <a:pt x="82" y="477"/>
                  </a:lnTo>
                  <a:lnTo>
                    <a:pt x="76" y="463"/>
                  </a:lnTo>
                  <a:lnTo>
                    <a:pt x="70" y="449"/>
                  </a:lnTo>
                  <a:lnTo>
                    <a:pt x="65" y="435"/>
                  </a:lnTo>
                  <a:lnTo>
                    <a:pt x="62" y="422"/>
                  </a:lnTo>
                  <a:lnTo>
                    <a:pt x="59" y="408"/>
                  </a:lnTo>
                  <a:lnTo>
                    <a:pt x="55" y="393"/>
                  </a:lnTo>
                  <a:lnTo>
                    <a:pt x="54" y="380"/>
                  </a:lnTo>
                  <a:lnTo>
                    <a:pt x="53" y="366"/>
                  </a:lnTo>
                  <a:lnTo>
                    <a:pt x="52" y="352"/>
                  </a:lnTo>
                  <a:lnTo>
                    <a:pt x="52" y="338"/>
                  </a:lnTo>
                  <a:lnTo>
                    <a:pt x="53" y="324"/>
                  </a:lnTo>
                  <a:lnTo>
                    <a:pt x="54" y="309"/>
                  </a:lnTo>
                  <a:lnTo>
                    <a:pt x="59" y="280"/>
                  </a:lnTo>
                  <a:lnTo>
                    <a:pt x="64" y="251"/>
                  </a:lnTo>
                  <a:lnTo>
                    <a:pt x="70" y="221"/>
                  </a:lnTo>
                  <a:lnTo>
                    <a:pt x="78" y="192"/>
                  </a:lnTo>
                  <a:lnTo>
                    <a:pt x="86" y="162"/>
                  </a:lnTo>
                  <a:lnTo>
                    <a:pt x="95" y="133"/>
                  </a:lnTo>
                  <a:lnTo>
                    <a:pt x="113" y="73"/>
                  </a:lnTo>
                  <a:lnTo>
                    <a:pt x="129" y="13"/>
                  </a:lnTo>
                  <a:lnTo>
                    <a:pt x="129" y="0"/>
                  </a:lnTo>
                  <a:lnTo>
                    <a:pt x="129" y="13"/>
                  </a:lnTo>
                  <a:lnTo>
                    <a:pt x="131" y="7"/>
                  </a:lnTo>
                  <a:lnTo>
                    <a:pt x="129" y="0"/>
                  </a:lnTo>
                  <a:lnTo>
                    <a:pt x="78" y="14"/>
                  </a:lnTo>
                  <a:close/>
                </a:path>
              </a:pathLst>
            </a:custGeom>
            <a:solidFill>
              <a:srgbClr val="ED93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35" name="Freeform 32"/>
            <p:cNvSpPr>
              <a:spLocks/>
            </p:cNvSpPr>
            <p:nvPr/>
          </p:nvSpPr>
          <p:spPr bwMode="auto">
            <a:xfrm>
              <a:off x="738" y="865"/>
              <a:ext cx="162" cy="63"/>
            </a:xfrm>
            <a:custGeom>
              <a:avLst/>
              <a:gdLst>
                <a:gd name="T0" fmla="*/ 3 w 1132"/>
                <a:gd name="T1" fmla="*/ 0 h 440"/>
                <a:gd name="T2" fmla="*/ 3 w 1132"/>
                <a:gd name="T3" fmla="*/ 0 h 440"/>
                <a:gd name="T4" fmla="*/ 3 w 1132"/>
                <a:gd name="T5" fmla="*/ 0 h 440"/>
                <a:gd name="T6" fmla="*/ 2 w 1132"/>
                <a:gd name="T7" fmla="*/ 0 h 440"/>
                <a:gd name="T8" fmla="*/ 2 w 1132"/>
                <a:gd name="T9" fmla="*/ 0 h 440"/>
                <a:gd name="T10" fmla="*/ 2 w 1132"/>
                <a:gd name="T11" fmla="*/ 0 h 440"/>
                <a:gd name="T12" fmla="*/ 1 w 1132"/>
                <a:gd name="T13" fmla="*/ 0 h 440"/>
                <a:gd name="T14" fmla="*/ 1 w 1132"/>
                <a:gd name="T15" fmla="*/ 0 h 440"/>
                <a:gd name="T16" fmla="*/ 1 w 1132"/>
                <a:gd name="T17" fmla="*/ 0 h 440"/>
                <a:gd name="T18" fmla="*/ 1 w 1132"/>
                <a:gd name="T19" fmla="*/ 0 h 440"/>
                <a:gd name="T20" fmla="*/ 1 w 1132"/>
                <a:gd name="T21" fmla="*/ 0 h 440"/>
                <a:gd name="T22" fmla="*/ 1 w 1132"/>
                <a:gd name="T23" fmla="*/ 0 h 440"/>
                <a:gd name="T24" fmla="*/ 0 w 1132"/>
                <a:gd name="T25" fmla="*/ 0 h 440"/>
                <a:gd name="T26" fmla="*/ 0 w 1132"/>
                <a:gd name="T27" fmla="*/ 0 h 440"/>
                <a:gd name="T28" fmla="*/ 0 w 1132"/>
                <a:gd name="T29" fmla="*/ 0 h 440"/>
                <a:gd name="T30" fmla="*/ 0 w 1132"/>
                <a:gd name="T31" fmla="*/ 1 h 440"/>
                <a:gd name="T32" fmla="*/ 0 w 1132"/>
                <a:gd name="T33" fmla="*/ 1 h 440"/>
                <a:gd name="T34" fmla="*/ 0 w 1132"/>
                <a:gd name="T35" fmla="*/ 1 h 440"/>
                <a:gd name="T36" fmla="*/ 0 w 1132"/>
                <a:gd name="T37" fmla="*/ 1 h 440"/>
                <a:gd name="T38" fmla="*/ 0 w 1132"/>
                <a:gd name="T39" fmla="*/ 1 h 440"/>
                <a:gd name="T40" fmla="*/ 0 w 1132"/>
                <a:gd name="T41" fmla="*/ 1 h 440"/>
                <a:gd name="T42" fmla="*/ 0 w 1132"/>
                <a:gd name="T43" fmla="*/ 1 h 440"/>
                <a:gd name="T44" fmla="*/ 0 w 1132"/>
                <a:gd name="T45" fmla="*/ 1 h 440"/>
                <a:gd name="T46" fmla="*/ 0 w 1132"/>
                <a:gd name="T47" fmla="*/ 1 h 440"/>
                <a:gd name="T48" fmla="*/ 0 w 1132"/>
                <a:gd name="T49" fmla="*/ 1 h 440"/>
                <a:gd name="T50" fmla="*/ 0 w 1132"/>
                <a:gd name="T51" fmla="*/ 1 h 440"/>
                <a:gd name="T52" fmla="*/ 0 w 1132"/>
                <a:gd name="T53" fmla="*/ 1 h 440"/>
                <a:gd name="T54" fmla="*/ 0 w 1132"/>
                <a:gd name="T55" fmla="*/ 1 h 440"/>
                <a:gd name="T56" fmla="*/ 0 w 1132"/>
                <a:gd name="T57" fmla="*/ 1 h 440"/>
                <a:gd name="T58" fmla="*/ 0 w 1132"/>
                <a:gd name="T59" fmla="*/ 1 h 440"/>
                <a:gd name="T60" fmla="*/ 0 w 1132"/>
                <a:gd name="T61" fmla="*/ 1 h 440"/>
                <a:gd name="T62" fmla="*/ 0 w 1132"/>
                <a:gd name="T63" fmla="*/ 1 h 440"/>
                <a:gd name="T64" fmla="*/ 0 w 1132"/>
                <a:gd name="T65" fmla="*/ 1 h 440"/>
                <a:gd name="T66" fmla="*/ 1 w 1132"/>
                <a:gd name="T67" fmla="*/ 0 h 440"/>
                <a:gd name="T68" fmla="*/ 1 w 1132"/>
                <a:gd name="T69" fmla="*/ 0 h 440"/>
                <a:gd name="T70" fmla="*/ 1 w 1132"/>
                <a:gd name="T71" fmla="*/ 0 h 440"/>
                <a:gd name="T72" fmla="*/ 1 w 1132"/>
                <a:gd name="T73" fmla="*/ 0 h 440"/>
                <a:gd name="T74" fmla="*/ 1 w 1132"/>
                <a:gd name="T75" fmla="*/ 0 h 440"/>
                <a:gd name="T76" fmla="*/ 1 w 1132"/>
                <a:gd name="T77" fmla="*/ 0 h 440"/>
                <a:gd name="T78" fmla="*/ 2 w 1132"/>
                <a:gd name="T79" fmla="*/ 0 h 440"/>
                <a:gd name="T80" fmla="*/ 2 w 1132"/>
                <a:gd name="T81" fmla="*/ 0 h 440"/>
                <a:gd name="T82" fmla="*/ 2 w 1132"/>
                <a:gd name="T83" fmla="*/ 0 h 440"/>
                <a:gd name="T84" fmla="*/ 2 w 1132"/>
                <a:gd name="T85" fmla="*/ 0 h 440"/>
                <a:gd name="T86" fmla="*/ 3 w 1132"/>
                <a:gd name="T87" fmla="*/ 0 h 440"/>
                <a:gd name="T88" fmla="*/ 3 w 1132"/>
                <a:gd name="T89" fmla="*/ 0 h 440"/>
                <a:gd name="T90" fmla="*/ 3 w 1132"/>
                <a:gd name="T91" fmla="*/ 0 h 440"/>
                <a:gd name="T92" fmla="*/ 3 w 1132"/>
                <a:gd name="T93" fmla="*/ 0 h 440"/>
                <a:gd name="T94" fmla="*/ 3 w 1132"/>
                <a:gd name="T95" fmla="*/ 0 h 4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32"/>
                <a:gd name="T145" fmla="*/ 0 h 440"/>
                <a:gd name="T146" fmla="*/ 1132 w 1132"/>
                <a:gd name="T147" fmla="*/ 440 h 4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32" h="440">
                  <a:moveTo>
                    <a:pt x="1132" y="9"/>
                  </a:moveTo>
                  <a:lnTo>
                    <a:pt x="1126" y="8"/>
                  </a:lnTo>
                  <a:lnTo>
                    <a:pt x="1057" y="4"/>
                  </a:lnTo>
                  <a:lnTo>
                    <a:pt x="976" y="1"/>
                  </a:lnTo>
                  <a:lnTo>
                    <a:pt x="934" y="1"/>
                  </a:lnTo>
                  <a:lnTo>
                    <a:pt x="889" y="0"/>
                  </a:lnTo>
                  <a:lnTo>
                    <a:pt x="842" y="1"/>
                  </a:lnTo>
                  <a:lnTo>
                    <a:pt x="795" y="2"/>
                  </a:lnTo>
                  <a:lnTo>
                    <a:pt x="746" y="3"/>
                  </a:lnTo>
                  <a:lnTo>
                    <a:pt x="697" y="7"/>
                  </a:lnTo>
                  <a:lnTo>
                    <a:pt x="646" y="10"/>
                  </a:lnTo>
                  <a:lnTo>
                    <a:pt x="597" y="14"/>
                  </a:lnTo>
                  <a:lnTo>
                    <a:pt x="547" y="19"/>
                  </a:lnTo>
                  <a:lnTo>
                    <a:pt x="498" y="25"/>
                  </a:lnTo>
                  <a:lnTo>
                    <a:pt x="450" y="33"/>
                  </a:lnTo>
                  <a:lnTo>
                    <a:pt x="403" y="42"/>
                  </a:lnTo>
                  <a:lnTo>
                    <a:pt x="356" y="52"/>
                  </a:lnTo>
                  <a:lnTo>
                    <a:pt x="312" y="63"/>
                  </a:lnTo>
                  <a:lnTo>
                    <a:pt x="290" y="69"/>
                  </a:lnTo>
                  <a:lnTo>
                    <a:pt x="268" y="76"/>
                  </a:lnTo>
                  <a:lnTo>
                    <a:pt x="248" y="84"/>
                  </a:lnTo>
                  <a:lnTo>
                    <a:pt x="228" y="91"/>
                  </a:lnTo>
                  <a:lnTo>
                    <a:pt x="208" y="99"/>
                  </a:lnTo>
                  <a:lnTo>
                    <a:pt x="189" y="108"/>
                  </a:lnTo>
                  <a:lnTo>
                    <a:pt x="171" y="117"/>
                  </a:lnTo>
                  <a:lnTo>
                    <a:pt x="153" y="126"/>
                  </a:lnTo>
                  <a:lnTo>
                    <a:pt x="136" y="136"/>
                  </a:lnTo>
                  <a:lnTo>
                    <a:pt x="120" y="146"/>
                  </a:lnTo>
                  <a:lnTo>
                    <a:pt x="104" y="158"/>
                  </a:lnTo>
                  <a:lnTo>
                    <a:pt x="90" y="170"/>
                  </a:lnTo>
                  <a:lnTo>
                    <a:pt x="76" y="182"/>
                  </a:lnTo>
                  <a:lnTo>
                    <a:pt x="63" y="195"/>
                  </a:lnTo>
                  <a:lnTo>
                    <a:pt x="51" y="208"/>
                  </a:lnTo>
                  <a:lnTo>
                    <a:pt x="41" y="222"/>
                  </a:lnTo>
                  <a:lnTo>
                    <a:pt x="31" y="238"/>
                  </a:lnTo>
                  <a:lnTo>
                    <a:pt x="22" y="253"/>
                  </a:lnTo>
                  <a:lnTo>
                    <a:pt x="15" y="269"/>
                  </a:lnTo>
                  <a:lnTo>
                    <a:pt x="10" y="286"/>
                  </a:lnTo>
                  <a:lnTo>
                    <a:pt x="5" y="304"/>
                  </a:lnTo>
                  <a:lnTo>
                    <a:pt x="2" y="322"/>
                  </a:lnTo>
                  <a:lnTo>
                    <a:pt x="0" y="340"/>
                  </a:lnTo>
                  <a:lnTo>
                    <a:pt x="0" y="359"/>
                  </a:lnTo>
                  <a:lnTo>
                    <a:pt x="1" y="379"/>
                  </a:lnTo>
                  <a:lnTo>
                    <a:pt x="3" y="399"/>
                  </a:lnTo>
                  <a:lnTo>
                    <a:pt x="7" y="419"/>
                  </a:lnTo>
                  <a:lnTo>
                    <a:pt x="13" y="440"/>
                  </a:lnTo>
                  <a:lnTo>
                    <a:pt x="64" y="426"/>
                  </a:lnTo>
                  <a:lnTo>
                    <a:pt x="59" y="408"/>
                  </a:lnTo>
                  <a:lnTo>
                    <a:pt x="56" y="391"/>
                  </a:lnTo>
                  <a:lnTo>
                    <a:pt x="53" y="374"/>
                  </a:lnTo>
                  <a:lnTo>
                    <a:pt x="52" y="358"/>
                  </a:lnTo>
                  <a:lnTo>
                    <a:pt x="52" y="343"/>
                  </a:lnTo>
                  <a:lnTo>
                    <a:pt x="55" y="328"/>
                  </a:lnTo>
                  <a:lnTo>
                    <a:pt x="57" y="314"/>
                  </a:lnTo>
                  <a:lnTo>
                    <a:pt x="60" y="300"/>
                  </a:lnTo>
                  <a:lnTo>
                    <a:pt x="65" y="287"/>
                  </a:lnTo>
                  <a:lnTo>
                    <a:pt x="71" y="274"/>
                  </a:lnTo>
                  <a:lnTo>
                    <a:pt x="77" y="262"/>
                  </a:lnTo>
                  <a:lnTo>
                    <a:pt x="84" y="251"/>
                  </a:lnTo>
                  <a:lnTo>
                    <a:pt x="93" y="239"/>
                  </a:lnTo>
                  <a:lnTo>
                    <a:pt x="103" y="227"/>
                  </a:lnTo>
                  <a:lnTo>
                    <a:pt x="113" y="217"/>
                  </a:lnTo>
                  <a:lnTo>
                    <a:pt x="125" y="207"/>
                  </a:lnTo>
                  <a:lnTo>
                    <a:pt x="138" y="197"/>
                  </a:lnTo>
                  <a:lnTo>
                    <a:pt x="151" y="188"/>
                  </a:lnTo>
                  <a:lnTo>
                    <a:pt x="165" y="178"/>
                  </a:lnTo>
                  <a:lnTo>
                    <a:pt x="179" y="170"/>
                  </a:lnTo>
                  <a:lnTo>
                    <a:pt x="196" y="161"/>
                  </a:lnTo>
                  <a:lnTo>
                    <a:pt x="213" y="152"/>
                  </a:lnTo>
                  <a:lnTo>
                    <a:pt x="230" y="145"/>
                  </a:lnTo>
                  <a:lnTo>
                    <a:pt x="248" y="137"/>
                  </a:lnTo>
                  <a:lnTo>
                    <a:pt x="266" y="130"/>
                  </a:lnTo>
                  <a:lnTo>
                    <a:pt x="286" y="124"/>
                  </a:lnTo>
                  <a:lnTo>
                    <a:pt x="306" y="117"/>
                  </a:lnTo>
                  <a:lnTo>
                    <a:pt x="326" y="112"/>
                  </a:lnTo>
                  <a:lnTo>
                    <a:pt x="369" y="101"/>
                  </a:lnTo>
                  <a:lnTo>
                    <a:pt x="413" y="91"/>
                  </a:lnTo>
                  <a:lnTo>
                    <a:pt x="459" y="83"/>
                  </a:lnTo>
                  <a:lnTo>
                    <a:pt x="506" y="75"/>
                  </a:lnTo>
                  <a:lnTo>
                    <a:pt x="553" y="69"/>
                  </a:lnTo>
                  <a:lnTo>
                    <a:pt x="603" y="63"/>
                  </a:lnTo>
                  <a:lnTo>
                    <a:pt x="651" y="59"/>
                  </a:lnTo>
                  <a:lnTo>
                    <a:pt x="700" y="56"/>
                  </a:lnTo>
                  <a:lnTo>
                    <a:pt x="748" y="54"/>
                  </a:lnTo>
                  <a:lnTo>
                    <a:pt x="796" y="52"/>
                  </a:lnTo>
                  <a:lnTo>
                    <a:pt x="843" y="51"/>
                  </a:lnTo>
                  <a:lnTo>
                    <a:pt x="889" y="51"/>
                  </a:lnTo>
                  <a:lnTo>
                    <a:pt x="933" y="51"/>
                  </a:lnTo>
                  <a:lnTo>
                    <a:pt x="975" y="52"/>
                  </a:lnTo>
                  <a:lnTo>
                    <a:pt x="1054" y="54"/>
                  </a:lnTo>
                  <a:lnTo>
                    <a:pt x="1123" y="57"/>
                  </a:lnTo>
                  <a:lnTo>
                    <a:pt x="1117" y="56"/>
                  </a:lnTo>
                  <a:lnTo>
                    <a:pt x="1132" y="9"/>
                  </a:lnTo>
                  <a:lnTo>
                    <a:pt x="1129" y="8"/>
                  </a:lnTo>
                  <a:lnTo>
                    <a:pt x="1126" y="8"/>
                  </a:lnTo>
                  <a:lnTo>
                    <a:pt x="1132" y="9"/>
                  </a:lnTo>
                  <a:close/>
                </a:path>
              </a:pathLst>
            </a:custGeom>
            <a:solidFill>
              <a:srgbClr val="ED93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36" name="Freeform 33"/>
            <p:cNvSpPr>
              <a:spLocks/>
            </p:cNvSpPr>
            <p:nvPr/>
          </p:nvSpPr>
          <p:spPr bwMode="auto">
            <a:xfrm>
              <a:off x="898" y="866"/>
              <a:ext cx="65" cy="233"/>
            </a:xfrm>
            <a:custGeom>
              <a:avLst/>
              <a:gdLst>
                <a:gd name="T0" fmla="*/ 1 w 459"/>
                <a:gd name="T1" fmla="*/ 5 h 1625"/>
                <a:gd name="T2" fmla="*/ 1 w 459"/>
                <a:gd name="T3" fmla="*/ 5 h 1625"/>
                <a:gd name="T4" fmla="*/ 1 w 459"/>
                <a:gd name="T5" fmla="*/ 4 h 1625"/>
                <a:gd name="T6" fmla="*/ 1 w 459"/>
                <a:gd name="T7" fmla="*/ 4 h 1625"/>
                <a:gd name="T8" fmla="*/ 1 w 459"/>
                <a:gd name="T9" fmla="*/ 4 h 1625"/>
                <a:gd name="T10" fmla="*/ 1 w 459"/>
                <a:gd name="T11" fmla="*/ 4 h 1625"/>
                <a:gd name="T12" fmla="*/ 1 w 459"/>
                <a:gd name="T13" fmla="*/ 4 h 1625"/>
                <a:gd name="T14" fmla="*/ 1 w 459"/>
                <a:gd name="T15" fmla="*/ 3 h 1625"/>
                <a:gd name="T16" fmla="*/ 1 w 459"/>
                <a:gd name="T17" fmla="*/ 3 h 1625"/>
                <a:gd name="T18" fmla="*/ 1 w 459"/>
                <a:gd name="T19" fmla="*/ 3 h 1625"/>
                <a:gd name="T20" fmla="*/ 1 w 459"/>
                <a:gd name="T21" fmla="*/ 2 h 1625"/>
                <a:gd name="T22" fmla="*/ 1 w 459"/>
                <a:gd name="T23" fmla="*/ 2 h 1625"/>
                <a:gd name="T24" fmla="*/ 1 w 459"/>
                <a:gd name="T25" fmla="*/ 2 h 1625"/>
                <a:gd name="T26" fmla="*/ 1 w 459"/>
                <a:gd name="T27" fmla="*/ 1 h 1625"/>
                <a:gd name="T28" fmla="*/ 1 w 459"/>
                <a:gd name="T29" fmla="*/ 1 h 1625"/>
                <a:gd name="T30" fmla="*/ 1 w 459"/>
                <a:gd name="T31" fmla="*/ 1 h 1625"/>
                <a:gd name="T32" fmla="*/ 0 w 459"/>
                <a:gd name="T33" fmla="*/ 0 h 1625"/>
                <a:gd name="T34" fmla="*/ 0 w 459"/>
                <a:gd name="T35" fmla="*/ 0 h 1625"/>
                <a:gd name="T36" fmla="*/ 0 w 459"/>
                <a:gd name="T37" fmla="*/ 0 h 1625"/>
                <a:gd name="T38" fmla="*/ 0 w 459"/>
                <a:gd name="T39" fmla="*/ 0 h 1625"/>
                <a:gd name="T40" fmla="*/ 0 w 459"/>
                <a:gd name="T41" fmla="*/ 0 h 1625"/>
                <a:gd name="T42" fmla="*/ 0 w 459"/>
                <a:gd name="T43" fmla="*/ 0 h 1625"/>
                <a:gd name="T44" fmla="*/ 0 w 459"/>
                <a:gd name="T45" fmla="*/ 0 h 1625"/>
                <a:gd name="T46" fmla="*/ 0 w 459"/>
                <a:gd name="T47" fmla="*/ 0 h 1625"/>
                <a:gd name="T48" fmla="*/ 0 w 459"/>
                <a:gd name="T49" fmla="*/ 0 h 1625"/>
                <a:gd name="T50" fmla="*/ 0 w 459"/>
                <a:gd name="T51" fmla="*/ 0 h 1625"/>
                <a:gd name="T52" fmla="*/ 0 w 459"/>
                <a:gd name="T53" fmla="*/ 0 h 1625"/>
                <a:gd name="T54" fmla="*/ 0 w 459"/>
                <a:gd name="T55" fmla="*/ 0 h 1625"/>
                <a:gd name="T56" fmla="*/ 0 w 459"/>
                <a:gd name="T57" fmla="*/ 0 h 1625"/>
                <a:gd name="T58" fmla="*/ 0 w 459"/>
                <a:gd name="T59" fmla="*/ 1 h 1625"/>
                <a:gd name="T60" fmla="*/ 0 w 459"/>
                <a:gd name="T61" fmla="*/ 1 h 1625"/>
                <a:gd name="T62" fmla="*/ 1 w 459"/>
                <a:gd name="T63" fmla="*/ 1 h 1625"/>
                <a:gd name="T64" fmla="*/ 1 w 459"/>
                <a:gd name="T65" fmla="*/ 1 h 1625"/>
                <a:gd name="T66" fmla="*/ 1 w 459"/>
                <a:gd name="T67" fmla="*/ 2 h 1625"/>
                <a:gd name="T68" fmla="*/ 1 w 459"/>
                <a:gd name="T69" fmla="*/ 2 h 1625"/>
                <a:gd name="T70" fmla="*/ 1 w 459"/>
                <a:gd name="T71" fmla="*/ 3 h 1625"/>
                <a:gd name="T72" fmla="*/ 1 w 459"/>
                <a:gd name="T73" fmla="*/ 3 h 1625"/>
                <a:gd name="T74" fmla="*/ 1 w 459"/>
                <a:gd name="T75" fmla="*/ 3 h 1625"/>
                <a:gd name="T76" fmla="*/ 1 w 459"/>
                <a:gd name="T77" fmla="*/ 4 h 1625"/>
                <a:gd name="T78" fmla="*/ 1 w 459"/>
                <a:gd name="T79" fmla="*/ 4 h 1625"/>
                <a:gd name="T80" fmla="*/ 1 w 459"/>
                <a:gd name="T81" fmla="*/ 4 h 1625"/>
                <a:gd name="T82" fmla="*/ 1 w 459"/>
                <a:gd name="T83" fmla="*/ 4 h 1625"/>
                <a:gd name="T84" fmla="*/ 1 w 459"/>
                <a:gd name="T85" fmla="*/ 4 h 1625"/>
                <a:gd name="T86" fmla="*/ 1 w 459"/>
                <a:gd name="T87" fmla="*/ 5 h 1625"/>
                <a:gd name="T88" fmla="*/ 1 w 459"/>
                <a:gd name="T89" fmla="*/ 5 h 1625"/>
                <a:gd name="T90" fmla="*/ 1 w 459"/>
                <a:gd name="T91" fmla="*/ 5 h 1625"/>
                <a:gd name="T92" fmla="*/ 1 w 459"/>
                <a:gd name="T93" fmla="*/ 5 h 1625"/>
                <a:gd name="T94" fmla="*/ 1 w 459"/>
                <a:gd name="T95" fmla="*/ 5 h 16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9"/>
                <a:gd name="T145" fmla="*/ 0 h 1625"/>
                <a:gd name="T146" fmla="*/ 459 w 459"/>
                <a:gd name="T147" fmla="*/ 1625 h 16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9" h="1625">
                  <a:moveTo>
                    <a:pt x="412" y="1625"/>
                  </a:moveTo>
                  <a:lnTo>
                    <a:pt x="420" y="1613"/>
                  </a:lnTo>
                  <a:lnTo>
                    <a:pt x="427" y="1592"/>
                  </a:lnTo>
                  <a:lnTo>
                    <a:pt x="433" y="1570"/>
                  </a:lnTo>
                  <a:lnTo>
                    <a:pt x="438" y="1545"/>
                  </a:lnTo>
                  <a:lnTo>
                    <a:pt x="444" y="1522"/>
                  </a:lnTo>
                  <a:lnTo>
                    <a:pt x="447" y="1497"/>
                  </a:lnTo>
                  <a:lnTo>
                    <a:pt x="451" y="1471"/>
                  </a:lnTo>
                  <a:lnTo>
                    <a:pt x="453" y="1445"/>
                  </a:lnTo>
                  <a:lnTo>
                    <a:pt x="455" y="1418"/>
                  </a:lnTo>
                  <a:lnTo>
                    <a:pt x="458" y="1390"/>
                  </a:lnTo>
                  <a:lnTo>
                    <a:pt x="458" y="1362"/>
                  </a:lnTo>
                  <a:lnTo>
                    <a:pt x="459" y="1333"/>
                  </a:lnTo>
                  <a:lnTo>
                    <a:pt x="459" y="1303"/>
                  </a:lnTo>
                  <a:lnTo>
                    <a:pt x="457" y="1243"/>
                  </a:lnTo>
                  <a:lnTo>
                    <a:pt x="452" y="1183"/>
                  </a:lnTo>
                  <a:lnTo>
                    <a:pt x="446" y="1120"/>
                  </a:lnTo>
                  <a:lnTo>
                    <a:pt x="438" y="1056"/>
                  </a:lnTo>
                  <a:lnTo>
                    <a:pt x="429" y="991"/>
                  </a:lnTo>
                  <a:lnTo>
                    <a:pt x="418" y="926"/>
                  </a:lnTo>
                  <a:lnTo>
                    <a:pt x="405" y="860"/>
                  </a:lnTo>
                  <a:lnTo>
                    <a:pt x="391" y="795"/>
                  </a:lnTo>
                  <a:lnTo>
                    <a:pt x="376" y="731"/>
                  </a:lnTo>
                  <a:lnTo>
                    <a:pt x="359" y="668"/>
                  </a:lnTo>
                  <a:lnTo>
                    <a:pt x="342" y="605"/>
                  </a:lnTo>
                  <a:lnTo>
                    <a:pt x="324" y="544"/>
                  </a:lnTo>
                  <a:lnTo>
                    <a:pt x="305" y="484"/>
                  </a:lnTo>
                  <a:lnTo>
                    <a:pt x="285" y="427"/>
                  </a:lnTo>
                  <a:lnTo>
                    <a:pt x="264" y="372"/>
                  </a:lnTo>
                  <a:lnTo>
                    <a:pt x="243" y="319"/>
                  </a:lnTo>
                  <a:lnTo>
                    <a:pt x="222" y="269"/>
                  </a:lnTo>
                  <a:lnTo>
                    <a:pt x="199" y="224"/>
                  </a:lnTo>
                  <a:lnTo>
                    <a:pt x="178" y="180"/>
                  </a:lnTo>
                  <a:lnTo>
                    <a:pt x="155" y="141"/>
                  </a:lnTo>
                  <a:lnTo>
                    <a:pt x="144" y="123"/>
                  </a:lnTo>
                  <a:lnTo>
                    <a:pt x="133" y="106"/>
                  </a:lnTo>
                  <a:lnTo>
                    <a:pt x="121" y="90"/>
                  </a:lnTo>
                  <a:lnTo>
                    <a:pt x="110" y="75"/>
                  </a:lnTo>
                  <a:lnTo>
                    <a:pt x="99" y="61"/>
                  </a:lnTo>
                  <a:lnTo>
                    <a:pt x="88" y="48"/>
                  </a:lnTo>
                  <a:lnTo>
                    <a:pt x="76" y="37"/>
                  </a:lnTo>
                  <a:lnTo>
                    <a:pt x="65" y="27"/>
                  </a:lnTo>
                  <a:lnTo>
                    <a:pt x="53" y="18"/>
                  </a:lnTo>
                  <a:lnTo>
                    <a:pt x="41" y="10"/>
                  </a:lnTo>
                  <a:lnTo>
                    <a:pt x="28" y="4"/>
                  </a:lnTo>
                  <a:lnTo>
                    <a:pt x="15" y="0"/>
                  </a:lnTo>
                  <a:lnTo>
                    <a:pt x="0" y="47"/>
                  </a:lnTo>
                  <a:lnTo>
                    <a:pt x="7" y="49"/>
                  </a:lnTo>
                  <a:lnTo>
                    <a:pt x="13" y="53"/>
                  </a:lnTo>
                  <a:lnTo>
                    <a:pt x="22" y="58"/>
                  </a:lnTo>
                  <a:lnTo>
                    <a:pt x="30" y="64"/>
                  </a:lnTo>
                  <a:lnTo>
                    <a:pt x="39" y="73"/>
                  </a:lnTo>
                  <a:lnTo>
                    <a:pt x="48" y="82"/>
                  </a:lnTo>
                  <a:lnTo>
                    <a:pt x="58" y="93"/>
                  </a:lnTo>
                  <a:lnTo>
                    <a:pt x="68" y="105"/>
                  </a:lnTo>
                  <a:lnTo>
                    <a:pt x="78" y="118"/>
                  </a:lnTo>
                  <a:lnTo>
                    <a:pt x="88" y="133"/>
                  </a:lnTo>
                  <a:lnTo>
                    <a:pt x="99" y="149"/>
                  </a:lnTo>
                  <a:lnTo>
                    <a:pt x="109" y="166"/>
                  </a:lnTo>
                  <a:lnTo>
                    <a:pt x="131" y="203"/>
                  </a:lnTo>
                  <a:lnTo>
                    <a:pt x="151" y="245"/>
                  </a:lnTo>
                  <a:lnTo>
                    <a:pt x="172" y="289"/>
                  </a:lnTo>
                  <a:lnTo>
                    <a:pt x="194" y="338"/>
                  </a:lnTo>
                  <a:lnTo>
                    <a:pt x="214" y="389"/>
                  </a:lnTo>
                  <a:lnTo>
                    <a:pt x="234" y="444"/>
                  </a:lnTo>
                  <a:lnTo>
                    <a:pt x="254" y="499"/>
                  </a:lnTo>
                  <a:lnTo>
                    <a:pt x="273" y="558"/>
                  </a:lnTo>
                  <a:lnTo>
                    <a:pt x="291" y="618"/>
                  </a:lnTo>
                  <a:lnTo>
                    <a:pt x="308" y="680"/>
                  </a:lnTo>
                  <a:lnTo>
                    <a:pt x="324" y="743"/>
                  </a:lnTo>
                  <a:lnTo>
                    <a:pt x="339" y="806"/>
                  </a:lnTo>
                  <a:lnTo>
                    <a:pt x="353" y="870"/>
                  </a:lnTo>
                  <a:lnTo>
                    <a:pt x="366" y="934"/>
                  </a:lnTo>
                  <a:lnTo>
                    <a:pt x="376" y="998"/>
                  </a:lnTo>
                  <a:lnTo>
                    <a:pt x="386" y="1062"/>
                  </a:lnTo>
                  <a:lnTo>
                    <a:pt x="394" y="1125"/>
                  </a:lnTo>
                  <a:lnTo>
                    <a:pt x="400" y="1186"/>
                  </a:lnTo>
                  <a:lnTo>
                    <a:pt x="403" y="1246"/>
                  </a:lnTo>
                  <a:lnTo>
                    <a:pt x="405" y="1304"/>
                  </a:lnTo>
                  <a:lnTo>
                    <a:pt x="405" y="1333"/>
                  </a:lnTo>
                  <a:lnTo>
                    <a:pt x="405" y="1361"/>
                  </a:lnTo>
                  <a:lnTo>
                    <a:pt x="404" y="1388"/>
                  </a:lnTo>
                  <a:lnTo>
                    <a:pt x="403" y="1415"/>
                  </a:lnTo>
                  <a:lnTo>
                    <a:pt x="401" y="1440"/>
                  </a:lnTo>
                  <a:lnTo>
                    <a:pt x="398" y="1465"/>
                  </a:lnTo>
                  <a:lnTo>
                    <a:pt x="395" y="1490"/>
                  </a:lnTo>
                  <a:lnTo>
                    <a:pt x="391" y="1513"/>
                  </a:lnTo>
                  <a:lnTo>
                    <a:pt x="387" y="1536"/>
                  </a:lnTo>
                  <a:lnTo>
                    <a:pt x="382" y="1558"/>
                  </a:lnTo>
                  <a:lnTo>
                    <a:pt x="376" y="1579"/>
                  </a:lnTo>
                  <a:lnTo>
                    <a:pt x="370" y="1598"/>
                  </a:lnTo>
                  <a:lnTo>
                    <a:pt x="378" y="1587"/>
                  </a:lnTo>
                  <a:lnTo>
                    <a:pt x="412" y="1625"/>
                  </a:lnTo>
                  <a:lnTo>
                    <a:pt x="418" y="1620"/>
                  </a:lnTo>
                  <a:lnTo>
                    <a:pt x="420" y="1613"/>
                  </a:lnTo>
                  <a:lnTo>
                    <a:pt x="412" y="1625"/>
                  </a:lnTo>
                  <a:close/>
                </a:path>
              </a:pathLst>
            </a:custGeom>
            <a:solidFill>
              <a:srgbClr val="ED93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37" name="Freeform 34"/>
            <p:cNvSpPr>
              <a:spLocks/>
            </p:cNvSpPr>
            <p:nvPr/>
          </p:nvSpPr>
          <p:spPr bwMode="auto">
            <a:xfrm>
              <a:off x="800" y="1093"/>
              <a:ext cx="157" cy="105"/>
            </a:xfrm>
            <a:custGeom>
              <a:avLst/>
              <a:gdLst>
                <a:gd name="T0" fmla="*/ 0 w 1093"/>
                <a:gd name="T1" fmla="*/ 2 h 732"/>
                <a:gd name="T2" fmla="*/ 0 w 1093"/>
                <a:gd name="T3" fmla="*/ 2 h 732"/>
                <a:gd name="T4" fmla="*/ 0 w 1093"/>
                <a:gd name="T5" fmla="*/ 2 h 732"/>
                <a:gd name="T6" fmla="*/ 0 w 1093"/>
                <a:gd name="T7" fmla="*/ 2 h 732"/>
                <a:gd name="T8" fmla="*/ 0 w 1093"/>
                <a:gd name="T9" fmla="*/ 2 h 732"/>
                <a:gd name="T10" fmla="*/ 1 w 1093"/>
                <a:gd name="T11" fmla="*/ 2 h 732"/>
                <a:gd name="T12" fmla="*/ 1 w 1093"/>
                <a:gd name="T13" fmla="*/ 2 h 732"/>
                <a:gd name="T14" fmla="*/ 1 w 1093"/>
                <a:gd name="T15" fmla="*/ 2 h 732"/>
                <a:gd name="T16" fmla="*/ 1 w 1093"/>
                <a:gd name="T17" fmla="*/ 1 h 732"/>
                <a:gd name="T18" fmla="*/ 1 w 1093"/>
                <a:gd name="T19" fmla="*/ 1 h 732"/>
                <a:gd name="T20" fmla="*/ 1 w 1093"/>
                <a:gd name="T21" fmla="*/ 1 h 732"/>
                <a:gd name="T22" fmla="*/ 2 w 1093"/>
                <a:gd name="T23" fmla="*/ 1 h 732"/>
                <a:gd name="T24" fmla="*/ 2 w 1093"/>
                <a:gd name="T25" fmla="*/ 1 h 732"/>
                <a:gd name="T26" fmla="*/ 2 w 1093"/>
                <a:gd name="T27" fmla="*/ 1 h 732"/>
                <a:gd name="T28" fmla="*/ 2 w 1093"/>
                <a:gd name="T29" fmla="*/ 1 h 732"/>
                <a:gd name="T30" fmla="*/ 2 w 1093"/>
                <a:gd name="T31" fmla="*/ 1 h 732"/>
                <a:gd name="T32" fmla="*/ 2 w 1093"/>
                <a:gd name="T33" fmla="*/ 1 h 732"/>
                <a:gd name="T34" fmla="*/ 3 w 1093"/>
                <a:gd name="T35" fmla="*/ 1 h 732"/>
                <a:gd name="T36" fmla="*/ 3 w 1093"/>
                <a:gd name="T37" fmla="*/ 1 h 732"/>
                <a:gd name="T38" fmla="*/ 3 w 1093"/>
                <a:gd name="T39" fmla="*/ 0 h 732"/>
                <a:gd name="T40" fmla="*/ 3 w 1093"/>
                <a:gd name="T41" fmla="*/ 0 h 732"/>
                <a:gd name="T42" fmla="*/ 3 w 1093"/>
                <a:gd name="T43" fmla="*/ 0 h 732"/>
                <a:gd name="T44" fmla="*/ 3 w 1093"/>
                <a:gd name="T45" fmla="*/ 0 h 732"/>
                <a:gd name="T46" fmla="*/ 3 w 1093"/>
                <a:gd name="T47" fmla="*/ 0 h 732"/>
                <a:gd name="T48" fmla="*/ 3 w 1093"/>
                <a:gd name="T49" fmla="*/ 0 h 732"/>
                <a:gd name="T50" fmla="*/ 3 w 1093"/>
                <a:gd name="T51" fmla="*/ 0 h 732"/>
                <a:gd name="T52" fmla="*/ 3 w 1093"/>
                <a:gd name="T53" fmla="*/ 0 h 732"/>
                <a:gd name="T54" fmla="*/ 3 w 1093"/>
                <a:gd name="T55" fmla="*/ 0 h 732"/>
                <a:gd name="T56" fmla="*/ 3 w 1093"/>
                <a:gd name="T57" fmla="*/ 0 h 732"/>
                <a:gd name="T58" fmla="*/ 3 w 1093"/>
                <a:gd name="T59" fmla="*/ 0 h 732"/>
                <a:gd name="T60" fmla="*/ 2 w 1093"/>
                <a:gd name="T61" fmla="*/ 0 h 732"/>
                <a:gd name="T62" fmla="*/ 2 w 1093"/>
                <a:gd name="T63" fmla="*/ 1 h 732"/>
                <a:gd name="T64" fmla="*/ 2 w 1093"/>
                <a:gd name="T65" fmla="*/ 1 h 732"/>
                <a:gd name="T66" fmla="*/ 2 w 1093"/>
                <a:gd name="T67" fmla="*/ 1 h 732"/>
                <a:gd name="T68" fmla="*/ 2 w 1093"/>
                <a:gd name="T69" fmla="*/ 1 h 732"/>
                <a:gd name="T70" fmla="*/ 2 w 1093"/>
                <a:gd name="T71" fmla="*/ 1 h 732"/>
                <a:gd name="T72" fmla="*/ 2 w 1093"/>
                <a:gd name="T73" fmla="*/ 1 h 732"/>
                <a:gd name="T74" fmla="*/ 1 w 1093"/>
                <a:gd name="T75" fmla="*/ 1 h 732"/>
                <a:gd name="T76" fmla="*/ 1 w 1093"/>
                <a:gd name="T77" fmla="*/ 1 h 732"/>
                <a:gd name="T78" fmla="*/ 1 w 1093"/>
                <a:gd name="T79" fmla="*/ 1 h 732"/>
                <a:gd name="T80" fmla="*/ 1 w 1093"/>
                <a:gd name="T81" fmla="*/ 1 h 732"/>
                <a:gd name="T82" fmla="*/ 1 w 1093"/>
                <a:gd name="T83" fmla="*/ 2 h 732"/>
                <a:gd name="T84" fmla="*/ 0 w 1093"/>
                <a:gd name="T85" fmla="*/ 2 h 732"/>
                <a:gd name="T86" fmla="*/ 0 w 1093"/>
                <a:gd name="T87" fmla="*/ 2 h 732"/>
                <a:gd name="T88" fmla="*/ 0 w 1093"/>
                <a:gd name="T89" fmla="*/ 2 h 732"/>
                <a:gd name="T90" fmla="*/ 0 w 1093"/>
                <a:gd name="T91" fmla="*/ 2 h 732"/>
                <a:gd name="T92" fmla="*/ 0 w 1093"/>
                <a:gd name="T93" fmla="*/ 2 h 732"/>
                <a:gd name="T94" fmla="*/ 0 w 1093"/>
                <a:gd name="T95" fmla="*/ 2 h 732"/>
                <a:gd name="T96" fmla="*/ 0 w 1093"/>
                <a:gd name="T97" fmla="*/ 2 h 732"/>
                <a:gd name="T98" fmla="*/ 0 w 1093"/>
                <a:gd name="T99" fmla="*/ 2 h 732"/>
                <a:gd name="T100" fmla="*/ 0 w 1093"/>
                <a:gd name="T101" fmla="*/ 2 h 732"/>
                <a:gd name="T102" fmla="*/ 0 w 1093"/>
                <a:gd name="T103" fmla="*/ 2 h 7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93"/>
                <a:gd name="T157" fmla="*/ 0 h 732"/>
                <a:gd name="T158" fmla="*/ 1093 w 1093"/>
                <a:gd name="T159" fmla="*/ 732 h 7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93" h="732">
                  <a:moveTo>
                    <a:pt x="1" y="721"/>
                  </a:moveTo>
                  <a:lnTo>
                    <a:pt x="33" y="721"/>
                  </a:lnTo>
                  <a:lnTo>
                    <a:pt x="74" y="690"/>
                  </a:lnTo>
                  <a:lnTo>
                    <a:pt x="113" y="662"/>
                  </a:lnTo>
                  <a:lnTo>
                    <a:pt x="152" y="636"/>
                  </a:lnTo>
                  <a:lnTo>
                    <a:pt x="189" y="610"/>
                  </a:lnTo>
                  <a:lnTo>
                    <a:pt x="258" y="565"/>
                  </a:lnTo>
                  <a:lnTo>
                    <a:pt x="325" y="523"/>
                  </a:lnTo>
                  <a:lnTo>
                    <a:pt x="388" y="486"/>
                  </a:lnTo>
                  <a:lnTo>
                    <a:pt x="447" y="451"/>
                  </a:lnTo>
                  <a:lnTo>
                    <a:pt x="506" y="419"/>
                  </a:lnTo>
                  <a:lnTo>
                    <a:pt x="564" y="386"/>
                  </a:lnTo>
                  <a:lnTo>
                    <a:pt x="622" y="354"/>
                  </a:lnTo>
                  <a:lnTo>
                    <a:pt x="680" y="320"/>
                  </a:lnTo>
                  <a:lnTo>
                    <a:pt x="741" y="285"/>
                  </a:lnTo>
                  <a:lnTo>
                    <a:pt x="803" y="246"/>
                  </a:lnTo>
                  <a:lnTo>
                    <a:pt x="836" y="225"/>
                  </a:lnTo>
                  <a:lnTo>
                    <a:pt x="869" y="203"/>
                  </a:lnTo>
                  <a:lnTo>
                    <a:pt x="904" y="179"/>
                  </a:lnTo>
                  <a:lnTo>
                    <a:pt x="939" y="154"/>
                  </a:lnTo>
                  <a:lnTo>
                    <a:pt x="975" y="128"/>
                  </a:lnTo>
                  <a:lnTo>
                    <a:pt x="1013" y="100"/>
                  </a:lnTo>
                  <a:lnTo>
                    <a:pt x="1052" y="70"/>
                  </a:lnTo>
                  <a:lnTo>
                    <a:pt x="1093" y="38"/>
                  </a:lnTo>
                  <a:lnTo>
                    <a:pt x="1059" y="0"/>
                  </a:lnTo>
                  <a:lnTo>
                    <a:pt x="1019" y="31"/>
                  </a:lnTo>
                  <a:lnTo>
                    <a:pt x="981" y="61"/>
                  </a:lnTo>
                  <a:lnTo>
                    <a:pt x="943" y="88"/>
                  </a:lnTo>
                  <a:lnTo>
                    <a:pt x="907" y="115"/>
                  </a:lnTo>
                  <a:lnTo>
                    <a:pt x="873" y="139"/>
                  </a:lnTo>
                  <a:lnTo>
                    <a:pt x="838" y="162"/>
                  </a:lnTo>
                  <a:lnTo>
                    <a:pt x="805" y="183"/>
                  </a:lnTo>
                  <a:lnTo>
                    <a:pt x="774" y="204"/>
                  </a:lnTo>
                  <a:lnTo>
                    <a:pt x="712" y="242"/>
                  </a:lnTo>
                  <a:lnTo>
                    <a:pt x="653" y="278"/>
                  </a:lnTo>
                  <a:lnTo>
                    <a:pt x="595" y="311"/>
                  </a:lnTo>
                  <a:lnTo>
                    <a:pt x="537" y="343"/>
                  </a:lnTo>
                  <a:lnTo>
                    <a:pt x="480" y="375"/>
                  </a:lnTo>
                  <a:lnTo>
                    <a:pt x="421" y="408"/>
                  </a:lnTo>
                  <a:lnTo>
                    <a:pt x="360" y="443"/>
                  </a:lnTo>
                  <a:lnTo>
                    <a:pt x="296" y="480"/>
                  </a:lnTo>
                  <a:lnTo>
                    <a:pt x="230" y="522"/>
                  </a:lnTo>
                  <a:lnTo>
                    <a:pt x="158" y="569"/>
                  </a:lnTo>
                  <a:lnTo>
                    <a:pt x="121" y="594"/>
                  </a:lnTo>
                  <a:lnTo>
                    <a:pt x="82" y="621"/>
                  </a:lnTo>
                  <a:lnTo>
                    <a:pt x="42" y="650"/>
                  </a:lnTo>
                  <a:lnTo>
                    <a:pt x="0" y="680"/>
                  </a:lnTo>
                  <a:lnTo>
                    <a:pt x="32" y="680"/>
                  </a:lnTo>
                  <a:lnTo>
                    <a:pt x="1" y="721"/>
                  </a:lnTo>
                  <a:lnTo>
                    <a:pt x="17" y="732"/>
                  </a:lnTo>
                  <a:lnTo>
                    <a:pt x="33" y="720"/>
                  </a:lnTo>
                  <a:lnTo>
                    <a:pt x="1" y="721"/>
                  </a:lnTo>
                  <a:close/>
                </a:path>
              </a:pathLst>
            </a:custGeom>
            <a:solidFill>
              <a:srgbClr val="ED93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38" name="Freeform 35"/>
            <p:cNvSpPr>
              <a:spLocks/>
            </p:cNvSpPr>
            <p:nvPr/>
          </p:nvSpPr>
          <p:spPr bwMode="auto">
            <a:xfrm>
              <a:off x="731" y="832"/>
              <a:ext cx="288" cy="266"/>
            </a:xfrm>
            <a:custGeom>
              <a:avLst/>
              <a:gdLst>
                <a:gd name="T0" fmla="*/ 4 w 2015"/>
                <a:gd name="T1" fmla="*/ 5 h 1858"/>
                <a:gd name="T2" fmla="*/ 4 w 2015"/>
                <a:gd name="T3" fmla="*/ 4 h 1858"/>
                <a:gd name="T4" fmla="*/ 4 w 2015"/>
                <a:gd name="T5" fmla="*/ 4 h 1858"/>
                <a:gd name="T6" fmla="*/ 4 w 2015"/>
                <a:gd name="T7" fmla="*/ 4 h 1858"/>
                <a:gd name="T8" fmla="*/ 4 w 2015"/>
                <a:gd name="T9" fmla="*/ 3 h 1858"/>
                <a:gd name="T10" fmla="*/ 4 w 2015"/>
                <a:gd name="T11" fmla="*/ 3 h 1858"/>
                <a:gd name="T12" fmla="*/ 4 w 2015"/>
                <a:gd name="T13" fmla="*/ 2 h 1858"/>
                <a:gd name="T14" fmla="*/ 3 w 2015"/>
                <a:gd name="T15" fmla="*/ 2 h 1858"/>
                <a:gd name="T16" fmla="*/ 3 w 2015"/>
                <a:gd name="T17" fmla="*/ 3 h 1858"/>
                <a:gd name="T18" fmla="*/ 3 w 2015"/>
                <a:gd name="T19" fmla="*/ 3 h 1858"/>
                <a:gd name="T20" fmla="*/ 3 w 2015"/>
                <a:gd name="T21" fmla="*/ 3 h 1858"/>
                <a:gd name="T22" fmla="*/ 3 w 2015"/>
                <a:gd name="T23" fmla="*/ 3 h 1858"/>
                <a:gd name="T24" fmla="*/ 3 w 2015"/>
                <a:gd name="T25" fmla="*/ 3 h 1858"/>
                <a:gd name="T26" fmla="*/ 3 w 2015"/>
                <a:gd name="T27" fmla="*/ 3 h 1858"/>
                <a:gd name="T28" fmla="*/ 2 w 2015"/>
                <a:gd name="T29" fmla="*/ 3 h 1858"/>
                <a:gd name="T30" fmla="*/ 2 w 2015"/>
                <a:gd name="T31" fmla="*/ 3 h 1858"/>
                <a:gd name="T32" fmla="*/ 2 w 2015"/>
                <a:gd name="T33" fmla="*/ 3 h 1858"/>
                <a:gd name="T34" fmla="*/ 2 w 2015"/>
                <a:gd name="T35" fmla="*/ 2 h 1858"/>
                <a:gd name="T36" fmla="*/ 1 w 2015"/>
                <a:gd name="T37" fmla="*/ 2 h 1858"/>
                <a:gd name="T38" fmla="*/ 1 w 2015"/>
                <a:gd name="T39" fmla="*/ 2 h 1858"/>
                <a:gd name="T40" fmla="*/ 1 w 2015"/>
                <a:gd name="T41" fmla="*/ 2 h 1858"/>
                <a:gd name="T42" fmla="*/ 2 w 2015"/>
                <a:gd name="T43" fmla="*/ 2 h 1858"/>
                <a:gd name="T44" fmla="*/ 2 w 2015"/>
                <a:gd name="T45" fmla="*/ 1 h 1858"/>
                <a:gd name="T46" fmla="*/ 2 w 2015"/>
                <a:gd name="T47" fmla="*/ 1 h 1858"/>
                <a:gd name="T48" fmla="*/ 2 w 2015"/>
                <a:gd name="T49" fmla="*/ 1 h 1858"/>
                <a:gd name="T50" fmla="*/ 2 w 2015"/>
                <a:gd name="T51" fmla="*/ 1 h 1858"/>
                <a:gd name="T52" fmla="*/ 1 w 2015"/>
                <a:gd name="T53" fmla="*/ 1 h 1858"/>
                <a:gd name="T54" fmla="*/ 1 w 2015"/>
                <a:gd name="T55" fmla="*/ 1 h 1858"/>
                <a:gd name="T56" fmla="*/ 1 w 2015"/>
                <a:gd name="T57" fmla="*/ 1 h 1858"/>
                <a:gd name="T58" fmla="*/ 1 w 2015"/>
                <a:gd name="T59" fmla="*/ 2 h 1858"/>
                <a:gd name="T60" fmla="*/ 0 w 2015"/>
                <a:gd name="T61" fmla="*/ 2 h 1858"/>
                <a:gd name="T62" fmla="*/ 0 w 2015"/>
                <a:gd name="T63" fmla="*/ 2 h 1858"/>
                <a:gd name="T64" fmla="*/ 0 w 2015"/>
                <a:gd name="T65" fmla="*/ 1 h 1858"/>
                <a:gd name="T66" fmla="*/ 1 w 2015"/>
                <a:gd name="T67" fmla="*/ 1 h 1858"/>
                <a:gd name="T68" fmla="*/ 1 w 2015"/>
                <a:gd name="T69" fmla="*/ 0 h 1858"/>
                <a:gd name="T70" fmla="*/ 2 w 2015"/>
                <a:gd name="T71" fmla="*/ 0 h 1858"/>
                <a:gd name="T72" fmla="*/ 3 w 2015"/>
                <a:gd name="T73" fmla="*/ 0 h 1858"/>
                <a:gd name="T74" fmla="*/ 4 w 2015"/>
                <a:gd name="T75" fmla="*/ 0 h 1858"/>
                <a:gd name="T76" fmla="*/ 4 w 2015"/>
                <a:gd name="T77" fmla="*/ 0 h 1858"/>
                <a:gd name="T78" fmla="*/ 4 w 2015"/>
                <a:gd name="T79" fmla="*/ 0 h 1858"/>
                <a:gd name="T80" fmla="*/ 4 w 2015"/>
                <a:gd name="T81" fmla="*/ 1 h 1858"/>
                <a:gd name="T82" fmla="*/ 5 w 2015"/>
                <a:gd name="T83" fmla="*/ 1 h 1858"/>
                <a:gd name="T84" fmla="*/ 5 w 2015"/>
                <a:gd name="T85" fmla="*/ 1 h 1858"/>
                <a:gd name="T86" fmla="*/ 5 w 2015"/>
                <a:gd name="T87" fmla="*/ 1 h 1858"/>
                <a:gd name="T88" fmla="*/ 6 w 2015"/>
                <a:gd name="T89" fmla="*/ 1 h 1858"/>
                <a:gd name="T90" fmla="*/ 6 w 2015"/>
                <a:gd name="T91" fmla="*/ 2 h 1858"/>
                <a:gd name="T92" fmla="*/ 6 w 2015"/>
                <a:gd name="T93" fmla="*/ 3 h 1858"/>
                <a:gd name="T94" fmla="*/ 6 w 2015"/>
                <a:gd name="T95" fmla="*/ 4 h 1858"/>
                <a:gd name="T96" fmla="*/ 5 w 2015"/>
                <a:gd name="T97" fmla="*/ 5 h 1858"/>
                <a:gd name="T98" fmla="*/ 5 w 2015"/>
                <a:gd name="T99" fmla="*/ 5 h 1858"/>
                <a:gd name="T100" fmla="*/ 4 w 2015"/>
                <a:gd name="T101" fmla="*/ 5 h 18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15"/>
                <a:gd name="T154" fmla="*/ 0 h 1858"/>
                <a:gd name="T155" fmla="*/ 2015 w 2015"/>
                <a:gd name="T156" fmla="*/ 1858 h 18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15" h="1858">
                  <a:moveTo>
                    <a:pt x="1511" y="1847"/>
                  </a:moveTo>
                  <a:lnTo>
                    <a:pt x="1505" y="1832"/>
                  </a:lnTo>
                  <a:lnTo>
                    <a:pt x="1499" y="1814"/>
                  </a:lnTo>
                  <a:lnTo>
                    <a:pt x="1493" y="1792"/>
                  </a:lnTo>
                  <a:lnTo>
                    <a:pt x="1487" y="1766"/>
                  </a:lnTo>
                  <a:lnTo>
                    <a:pt x="1475" y="1711"/>
                  </a:lnTo>
                  <a:lnTo>
                    <a:pt x="1464" y="1655"/>
                  </a:lnTo>
                  <a:lnTo>
                    <a:pt x="1456" y="1601"/>
                  </a:lnTo>
                  <a:lnTo>
                    <a:pt x="1451" y="1555"/>
                  </a:lnTo>
                  <a:lnTo>
                    <a:pt x="1448" y="1537"/>
                  </a:lnTo>
                  <a:lnTo>
                    <a:pt x="1447" y="1523"/>
                  </a:lnTo>
                  <a:lnTo>
                    <a:pt x="1447" y="1514"/>
                  </a:lnTo>
                  <a:lnTo>
                    <a:pt x="1447" y="1510"/>
                  </a:lnTo>
                  <a:lnTo>
                    <a:pt x="1448" y="1503"/>
                  </a:lnTo>
                  <a:lnTo>
                    <a:pt x="1448" y="1483"/>
                  </a:lnTo>
                  <a:lnTo>
                    <a:pt x="1448" y="1453"/>
                  </a:lnTo>
                  <a:lnTo>
                    <a:pt x="1447" y="1414"/>
                  </a:lnTo>
                  <a:lnTo>
                    <a:pt x="1445" y="1369"/>
                  </a:lnTo>
                  <a:lnTo>
                    <a:pt x="1442" y="1316"/>
                  </a:lnTo>
                  <a:lnTo>
                    <a:pt x="1439" y="1260"/>
                  </a:lnTo>
                  <a:lnTo>
                    <a:pt x="1433" y="1203"/>
                  </a:lnTo>
                  <a:lnTo>
                    <a:pt x="1428" y="1143"/>
                  </a:lnTo>
                  <a:lnTo>
                    <a:pt x="1422" y="1085"/>
                  </a:lnTo>
                  <a:lnTo>
                    <a:pt x="1413" y="1028"/>
                  </a:lnTo>
                  <a:lnTo>
                    <a:pt x="1405" y="977"/>
                  </a:lnTo>
                  <a:lnTo>
                    <a:pt x="1399" y="952"/>
                  </a:lnTo>
                  <a:lnTo>
                    <a:pt x="1394" y="930"/>
                  </a:lnTo>
                  <a:lnTo>
                    <a:pt x="1389" y="910"/>
                  </a:lnTo>
                  <a:lnTo>
                    <a:pt x="1382" y="890"/>
                  </a:lnTo>
                  <a:lnTo>
                    <a:pt x="1376" y="874"/>
                  </a:lnTo>
                  <a:lnTo>
                    <a:pt x="1368" y="860"/>
                  </a:lnTo>
                  <a:lnTo>
                    <a:pt x="1362" y="849"/>
                  </a:lnTo>
                  <a:lnTo>
                    <a:pt x="1354" y="841"/>
                  </a:lnTo>
                  <a:lnTo>
                    <a:pt x="1320" y="837"/>
                  </a:lnTo>
                  <a:lnTo>
                    <a:pt x="1288" y="835"/>
                  </a:lnTo>
                  <a:lnTo>
                    <a:pt x="1257" y="835"/>
                  </a:lnTo>
                  <a:lnTo>
                    <a:pt x="1229" y="836"/>
                  </a:lnTo>
                  <a:lnTo>
                    <a:pt x="1203" y="840"/>
                  </a:lnTo>
                  <a:lnTo>
                    <a:pt x="1178" y="845"/>
                  </a:lnTo>
                  <a:lnTo>
                    <a:pt x="1156" y="851"/>
                  </a:lnTo>
                  <a:lnTo>
                    <a:pt x="1134" y="859"/>
                  </a:lnTo>
                  <a:lnTo>
                    <a:pt x="1115" y="868"/>
                  </a:lnTo>
                  <a:lnTo>
                    <a:pt x="1097" y="877"/>
                  </a:lnTo>
                  <a:lnTo>
                    <a:pt x="1081" y="888"/>
                  </a:lnTo>
                  <a:lnTo>
                    <a:pt x="1065" y="899"/>
                  </a:lnTo>
                  <a:lnTo>
                    <a:pt x="1051" y="911"/>
                  </a:lnTo>
                  <a:lnTo>
                    <a:pt x="1039" y="923"/>
                  </a:lnTo>
                  <a:lnTo>
                    <a:pt x="1028" y="935"/>
                  </a:lnTo>
                  <a:lnTo>
                    <a:pt x="1018" y="947"/>
                  </a:lnTo>
                  <a:lnTo>
                    <a:pt x="1008" y="959"/>
                  </a:lnTo>
                  <a:lnTo>
                    <a:pt x="1001" y="971"/>
                  </a:lnTo>
                  <a:lnTo>
                    <a:pt x="993" y="983"/>
                  </a:lnTo>
                  <a:lnTo>
                    <a:pt x="987" y="993"/>
                  </a:lnTo>
                  <a:lnTo>
                    <a:pt x="977" y="1012"/>
                  </a:lnTo>
                  <a:lnTo>
                    <a:pt x="971" y="1026"/>
                  </a:lnTo>
                  <a:lnTo>
                    <a:pt x="968" y="1031"/>
                  </a:lnTo>
                  <a:lnTo>
                    <a:pt x="966" y="1035"/>
                  </a:lnTo>
                  <a:lnTo>
                    <a:pt x="965" y="1037"/>
                  </a:lnTo>
                  <a:lnTo>
                    <a:pt x="963" y="1037"/>
                  </a:lnTo>
                  <a:lnTo>
                    <a:pt x="962" y="1031"/>
                  </a:lnTo>
                  <a:lnTo>
                    <a:pt x="961" y="1017"/>
                  </a:lnTo>
                  <a:lnTo>
                    <a:pt x="961" y="1013"/>
                  </a:lnTo>
                  <a:lnTo>
                    <a:pt x="958" y="1009"/>
                  </a:lnTo>
                  <a:lnTo>
                    <a:pt x="954" y="1007"/>
                  </a:lnTo>
                  <a:lnTo>
                    <a:pt x="948" y="1004"/>
                  </a:lnTo>
                  <a:lnTo>
                    <a:pt x="940" y="1002"/>
                  </a:lnTo>
                  <a:lnTo>
                    <a:pt x="930" y="1001"/>
                  </a:lnTo>
                  <a:lnTo>
                    <a:pt x="920" y="999"/>
                  </a:lnTo>
                  <a:lnTo>
                    <a:pt x="908" y="998"/>
                  </a:lnTo>
                  <a:lnTo>
                    <a:pt x="881" y="997"/>
                  </a:lnTo>
                  <a:lnTo>
                    <a:pt x="850" y="997"/>
                  </a:lnTo>
                  <a:lnTo>
                    <a:pt x="819" y="997"/>
                  </a:lnTo>
                  <a:lnTo>
                    <a:pt x="786" y="997"/>
                  </a:lnTo>
                  <a:lnTo>
                    <a:pt x="754" y="997"/>
                  </a:lnTo>
                  <a:lnTo>
                    <a:pt x="724" y="997"/>
                  </a:lnTo>
                  <a:lnTo>
                    <a:pt x="696" y="996"/>
                  </a:lnTo>
                  <a:lnTo>
                    <a:pt x="674" y="994"/>
                  </a:lnTo>
                  <a:lnTo>
                    <a:pt x="664" y="993"/>
                  </a:lnTo>
                  <a:lnTo>
                    <a:pt x="656" y="992"/>
                  </a:lnTo>
                  <a:lnTo>
                    <a:pt x="649" y="990"/>
                  </a:lnTo>
                  <a:lnTo>
                    <a:pt x="645" y="987"/>
                  </a:lnTo>
                  <a:lnTo>
                    <a:pt x="643" y="985"/>
                  </a:lnTo>
                  <a:lnTo>
                    <a:pt x="642" y="981"/>
                  </a:lnTo>
                  <a:lnTo>
                    <a:pt x="644" y="978"/>
                  </a:lnTo>
                  <a:lnTo>
                    <a:pt x="648" y="972"/>
                  </a:lnTo>
                  <a:lnTo>
                    <a:pt x="627" y="948"/>
                  </a:lnTo>
                  <a:lnTo>
                    <a:pt x="605" y="925"/>
                  </a:lnTo>
                  <a:lnTo>
                    <a:pt x="580" y="901"/>
                  </a:lnTo>
                  <a:lnTo>
                    <a:pt x="555" y="878"/>
                  </a:lnTo>
                  <a:lnTo>
                    <a:pt x="532" y="855"/>
                  </a:lnTo>
                  <a:lnTo>
                    <a:pt x="511" y="832"/>
                  </a:lnTo>
                  <a:lnTo>
                    <a:pt x="500" y="819"/>
                  </a:lnTo>
                  <a:lnTo>
                    <a:pt x="490" y="807"/>
                  </a:lnTo>
                  <a:lnTo>
                    <a:pt x="482" y="794"/>
                  </a:lnTo>
                  <a:lnTo>
                    <a:pt x="474" y="782"/>
                  </a:lnTo>
                  <a:lnTo>
                    <a:pt x="468" y="769"/>
                  </a:lnTo>
                  <a:lnTo>
                    <a:pt x="461" y="756"/>
                  </a:lnTo>
                  <a:lnTo>
                    <a:pt x="457" y="741"/>
                  </a:lnTo>
                  <a:lnTo>
                    <a:pt x="455" y="727"/>
                  </a:lnTo>
                  <a:lnTo>
                    <a:pt x="453" y="713"/>
                  </a:lnTo>
                  <a:lnTo>
                    <a:pt x="453" y="698"/>
                  </a:lnTo>
                  <a:lnTo>
                    <a:pt x="455" y="683"/>
                  </a:lnTo>
                  <a:lnTo>
                    <a:pt x="458" y="666"/>
                  </a:lnTo>
                  <a:lnTo>
                    <a:pt x="465" y="649"/>
                  </a:lnTo>
                  <a:lnTo>
                    <a:pt x="472" y="632"/>
                  </a:lnTo>
                  <a:lnTo>
                    <a:pt x="482" y="615"/>
                  </a:lnTo>
                  <a:lnTo>
                    <a:pt x="493" y="596"/>
                  </a:lnTo>
                  <a:lnTo>
                    <a:pt x="507" y="577"/>
                  </a:lnTo>
                  <a:lnTo>
                    <a:pt x="524" y="557"/>
                  </a:lnTo>
                  <a:lnTo>
                    <a:pt x="544" y="537"/>
                  </a:lnTo>
                  <a:lnTo>
                    <a:pt x="565" y="514"/>
                  </a:lnTo>
                  <a:lnTo>
                    <a:pt x="566" y="506"/>
                  </a:lnTo>
                  <a:lnTo>
                    <a:pt x="566" y="497"/>
                  </a:lnTo>
                  <a:lnTo>
                    <a:pt x="565" y="488"/>
                  </a:lnTo>
                  <a:lnTo>
                    <a:pt x="564" y="479"/>
                  </a:lnTo>
                  <a:lnTo>
                    <a:pt x="559" y="460"/>
                  </a:lnTo>
                  <a:lnTo>
                    <a:pt x="552" y="441"/>
                  </a:lnTo>
                  <a:lnTo>
                    <a:pt x="549" y="431"/>
                  </a:lnTo>
                  <a:lnTo>
                    <a:pt x="547" y="422"/>
                  </a:lnTo>
                  <a:lnTo>
                    <a:pt x="545" y="412"/>
                  </a:lnTo>
                  <a:lnTo>
                    <a:pt x="545" y="402"/>
                  </a:lnTo>
                  <a:lnTo>
                    <a:pt x="545" y="392"/>
                  </a:lnTo>
                  <a:lnTo>
                    <a:pt x="546" y="382"/>
                  </a:lnTo>
                  <a:lnTo>
                    <a:pt x="548" y="372"/>
                  </a:lnTo>
                  <a:lnTo>
                    <a:pt x="553" y="362"/>
                  </a:lnTo>
                  <a:lnTo>
                    <a:pt x="552" y="356"/>
                  </a:lnTo>
                  <a:lnTo>
                    <a:pt x="550" y="352"/>
                  </a:lnTo>
                  <a:lnTo>
                    <a:pt x="546" y="349"/>
                  </a:lnTo>
                  <a:lnTo>
                    <a:pt x="539" y="347"/>
                  </a:lnTo>
                  <a:lnTo>
                    <a:pt x="532" y="347"/>
                  </a:lnTo>
                  <a:lnTo>
                    <a:pt x="522" y="348"/>
                  </a:lnTo>
                  <a:lnTo>
                    <a:pt x="511" y="349"/>
                  </a:lnTo>
                  <a:lnTo>
                    <a:pt x="498" y="352"/>
                  </a:lnTo>
                  <a:lnTo>
                    <a:pt x="484" y="356"/>
                  </a:lnTo>
                  <a:lnTo>
                    <a:pt x="469" y="361"/>
                  </a:lnTo>
                  <a:lnTo>
                    <a:pt x="453" y="367"/>
                  </a:lnTo>
                  <a:lnTo>
                    <a:pt x="436" y="374"/>
                  </a:lnTo>
                  <a:lnTo>
                    <a:pt x="418" y="382"/>
                  </a:lnTo>
                  <a:lnTo>
                    <a:pt x="399" y="392"/>
                  </a:lnTo>
                  <a:lnTo>
                    <a:pt x="380" y="401"/>
                  </a:lnTo>
                  <a:lnTo>
                    <a:pt x="361" y="412"/>
                  </a:lnTo>
                  <a:lnTo>
                    <a:pt x="341" y="423"/>
                  </a:lnTo>
                  <a:lnTo>
                    <a:pt x="320" y="435"/>
                  </a:lnTo>
                  <a:lnTo>
                    <a:pt x="300" y="447"/>
                  </a:lnTo>
                  <a:lnTo>
                    <a:pt x="280" y="462"/>
                  </a:lnTo>
                  <a:lnTo>
                    <a:pt x="261" y="476"/>
                  </a:lnTo>
                  <a:lnTo>
                    <a:pt x="240" y="490"/>
                  </a:lnTo>
                  <a:lnTo>
                    <a:pt x="221" y="505"/>
                  </a:lnTo>
                  <a:lnTo>
                    <a:pt x="203" y="521"/>
                  </a:lnTo>
                  <a:lnTo>
                    <a:pt x="185" y="538"/>
                  </a:lnTo>
                  <a:lnTo>
                    <a:pt x="168" y="554"/>
                  </a:lnTo>
                  <a:lnTo>
                    <a:pt x="152" y="571"/>
                  </a:lnTo>
                  <a:lnTo>
                    <a:pt x="136" y="589"/>
                  </a:lnTo>
                  <a:lnTo>
                    <a:pt x="122" y="607"/>
                  </a:lnTo>
                  <a:lnTo>
                    <a:pt x="109" y="625"/>
                  </a:lnTo>
                  <a:lnTo>
                    <a:pt x="97" y="644"/>
                  </a:lnTo>
                  <a:lnTo>
                    <a:pt x="87" y="662"/>
                  </a:lnTo>
                  <a:lnTo>
                    <a:pt x="52" y="625"/>
                  </a:lnTo>
                  <a:lnTo>
                    <a:pt x="26" y="587"/>
                  </a:lnTo>
                  <a:lnTo>
                    <a:pt x="8" y="551"/>
                  </a:lnTo>
                  <a:lnTo>
                    <a:pt x="0" y="515"/>
                  </a:lnTo>
                  <a:lnTo>
                    <a:pt x="0" y="481"/>
                  </a:lnTo>
                  <a:lnTo>
                    <a:pt x="6" y="447"/>
                  </a:lnTo>
                  <a:lnTo>
                    <a:pt x="21" y="415"/>
                  </a:lnTo>
                  <a:lnTo>
                    <a:pt x="42" y="384"/>
                  </a:lnTo>
                  <a:lnTo>
                    <a:pt x="68" y="352"/>
                  </a:lnTo>
                  <a:lnTo>
                    <a:pt x="100" y="323"/>
                  </a:lnTo>
                  <a:lnTo>
                    <a:pt x="138" y="295"/>
                  </a:lnTo>
                  <a:lnTo>
                    <a:pt x="180" y="268"/>
                  </a:lnTo>
                  <a:lnTo>
                    <a:pt x="226" y="242"/>
                  </a:lnTo>
                  <a:lnTo>
                    <a:pt x="277" y="217"/>
                  </a:lnTo>
                  <a:lnTo>
                    <a:pt x="330" y="193"/>
                  </a:lnTo>
                  <a:lnTo>
                    <a:pt x="386" y="171"/>
                  </a:lnTo>
                  <a:lnTo>
                    <a:pt x="444" y="149"/>
                  </a:lnTo>
                  <a:lnTo>
                    <a:pt x="504" y="130"/>
                  </a:lnTo>
                  <a:lnTo>
                    <a:pt x="566" y="111"/>
                  </a:lnTo>
                  <a:lnTo>
                    <a:pt x="628" y="94"/>
                  </a:lnTo>
                  <a:lnTo>
                    <a:pt x="690" y="78"/>
                  </a:lnTo>
                  <a:lnTo>
                    <a:pt x="752" y="63"/>
                  </a:lnTo>
                  <a:lnTo>
                    <a:pt x="814" y="51"/>
                  </a:lnTo>
                  <a:lnTo>
                    <a:pt x="875" y="39"/>
                  </a:lnTo>
                  <a:lnTo>
                    <a:pt x="934" y="29"/>
                  </a:lnTo>
                  <a:lnTo>
                    <a:pt x="990" y="21"/>
                  </a:lnTo>
                  <a:lnTo>
                    <a:pt x="1045" y="14"/>
                  </a:lnTo>
                  <a:lnTo>
                    <a:pt x="1096" y="7"/>
                  </a:lnTo>
                  <a:lnTo>
                    <a:pt x="1143" y="3"/>
                  </a:lnTo>
                  <a:lnTo>
                    <a:pt x="1187" y="1"/>
                  </a:lnTo>
                  <a:lnTo>
                    <a:pt x="1226" y="0"/>
                  </a:lnTo>
                  <a:lnTo>
                    <a:pt x="1260" y="1"/>
                  </a:lnTo>
                  <a:lnTo>
                    <a:pt x="1285" y="8"/>
                  </a:lnTo>
                  <a:lnTo>
                    <a:pt x="1308" y="17"/>
                  </a:lnTo>
                  <a:lnTo>
                    <a:pt x="1330" y="24"/>
                  </a:lnTo>
                  <a:lnTo>
                    <a:pt x="1349" y="32"/>
                  </a:lnTo>
                  <a:lnTo>
                    <a:pt x="1367" y="40"/>
                  </a:lnTo>
                  <a:lnTo>
                    <a:pt x="1384" y="49"/>
                  </a:lnTo>
                  <a:lnTo>
                    <a:pt x="1399" y="57"/>
                  </a:lnTo>
                  <a:lnTo>
                    <a:pt x="1414" y="65"/>
                  </a:lnTo>
                  <a:lnTo>
                    <a:pt x="1427" y="74"/>
                  </a:lnTo>
                  <a:lnTo>
                    <a:pt x="1439" y="82"/>
                  </a:lnTo>
                  <a:lnTo>
                    <a:pt x="1450" y="92"/>
                  </a:lnTo>
                  <a:lnTo>
                    <a:pt x="1460" y="100"/>
                  </a:lnTo>
                  <a:lnTo>
                    <a:pt x="1477" y="117"/>
                  </a:lnTo>
                  <a:lnTo>
                    <a:pt x="1492" y="134"/>
                  </a:lnTo>
                  <a:lnTo>
                    <a:pt x="1518" y="166"/>
                  </a:lnTo>
                  <a:lnTo>
                    <a:pt x="1539" y="193"/>
                  </a:lnTo>
                  <a:lnTo>
                    <a:pt x="1546" y="199"/>
                  </a:lnTo>
                  <a:lnTo>
                    <a:pt x="1552" y="204"/>
                  </a:lnTo>
                  <a:lnTo>
                    <a:pt x="1558" y="209"/>
                  </a:lnTo>
                  <a:lnTo>
                    <a:pt x="1565" y="214"/>
                  </a:lnTo>
                  <a:lnTo>
                    <a:pt x="1572" y="218"/>
                  </a:lnTo>
                  <a:lnTo>
                    <a:pt x="1580" y="222"/>
                  </a:lnTo>
                  <a:lnTo>
                    <a:pt x="1588" y="225"/>
                  </a:lnTo>
                  <a:lnTo>
                    <a:pt x="1598" y="227"/>
                  </a:lnTo>
                  <a:lnTo>
                    <a:pt x="1641" y="224"/>
                  </a:lnTo>
                  <a:lnTo>
                    <a:pt x="1680" y="225"/>
                  </a:lnTo>
                  <a:lnTo>
                    <a:pt x="1719" y="230"/>
                  </a:lnTo>
                  <a:lnTo>
                    <a:pt x="1754" y="241"/>
                  </a:lnTo>
                  <a:lnTo>
                    <a:pt x="1787" y="255"/>
                  </a:lnTo>
                  <a:lnTo>
                    <a:pt x="1818" y="272"/>
                  </a:lnTo>
                  <a:lnTo>
                    <a:pt x="1847" y="294"/>
                  </a:lnTo>
                  <a:lnTo>
                    <a:pt x="1874" y="320"/>
                  </a:lnTo>
                  <a:lnTo>
                    <a:pt x="1897" y="349"/>
                  </a:lnTo>
                  <a:lnTo>
                    <a:pt x="1920" y="382"/>
                  </a:lnTo>
                  <a:lnTo>
                    <a:pt x="1940" y="419"/>
                  </a:lnTo>
                  <a:lnTo>
                    <a:pt x="1957" y="459"/>
                  </a:lnTo>
                  <a:lnTo>
                    <a:pt x="1972" y="502"/>
                  </a:lnTo>
                  <a:lnTo>
                    <a:pt x="1985" y="549"/>
                  </a:lnTo>
                  <a:lnTo>
                    <a:pt x="1995" y="598"/>
                  </a:lnTo>
                  <a:lnTo>
                    <a:pt x="2004" y="650"/>
                  </a:lnTo>
                  <a:lnTo>
                    <a:pt x="2009" y="706"/>
                  </a:lnTo>
                  <a:lnTo>
                    <a:pt x="2014" y="764"/>
                  </a:lnTo>
                  <a:lnTo>
                    <a:pt x="2015" y="824"/>
                  </a:lnTo>
                  <a:lnTo>
                    <a:pt x="2014" y="888"/>
                  </a:lnTo>
                  <a:lnTo>
                    <a:pt x="2011" y="954"/>
                  </a:lnTo>
                  <a:lnTo>
                    <a:pt x="2005" y="1022"/>
                  </a:lnTo>
                  <a:lnTo>
                    <a:pt x="1998" y="1092"/>
                  </a:lnTo>
                  <a:lnTo>
                    <a:pt x="1988" y="1164"/>
                  </a:lnTo>
                  <a:lnTo>
                    <a:pt x="1975" y="1239"/>
                  </a:lnTo>
                  <a:lnTo>
                    <a:pt x="1961" y="1315"/>
                  </a:lnTo>
                  <a:lnTo>
                    <a:pt x="1944" y="1393"/>
                  </a:lnTo>
                  <a:lnTo>
                    <a:pt x="1925" y="1473"/>
                  </a:lnTo>
                  <a:lnTo>
                    <a:pt x="1904" y="1554"/>
                  </a:lnTo>
                  <a:lnTo>
                    <a:pt x="1879" y="1637"/>
                  </a:lnTo>
                  <a:lnTo>
                    <a:pt x="1853" y="1722"/>
                  </a:lnTo>
                  <a:lnTo>
                    <a:pt x="1824" y="1807"/>
                  </a:lnTo>
                  <a:lnTo>
                    <a:pt x="1791" y="1817"/>
                  </a:lnTo>
                  <a:lnTo>
                    <a:pt x="1750" y="1828"/>
                  </a:lnTo>
                  <a:lnTo>
                    <a:pt x="1703" y="1839"/>
                  </a:lnTo>
                  <a:lnTo>
                    <a:pt x="1654" y="1848"/>
                  </a:lnTo>
                  <a:lnTo>
                    <a:pt x="1630" y="1852"/>
                  </a:lnTo>
                  <a:lnTo>
                    <a:pt x="1607" y="1855"/>
                  </a:lnTo>
                  <a:lnTo>
                    <a:pt x="1585" y="1857"/>
                  </a:lnTo>
                  <a:lnTo>
                    <a:pt x="1565" y="1858"/>
                  </a:lnTo>
                  <a:lnTo>
                    <a:pt x="1547" y="1858"/>
                  </a:lnTo>
                  <a:lnTo>
                    <a:pt x="1532" y="1856"/>
                  </a:lnTo>
                  <a:lnTo>
                    <a:pt x="1525" y="1854"/>
                  </a:lnTo>
                  <a:lnTo>
                    <a:pt x="1520" y="1852"/>
                  </a:lnTo>
                  <a:lnTo>
                    <a:pt x="1515" y="1850"/>
                  </a:lnTo>
                  <a:lnTo>
                    <a:pt x="1511" y="1847"/>
                  </a:lnTo>
                  <a:close/>
                </a:path>
              </a:pathLst>
            </a:custGeom>
            <a:solidFill>
              <a:srgbClr val="70625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39" name="Freeform 36"/>
            <p:cNvSpPr>
              <a:spLocks/>
            </p:cNvSpPr>
            <p:nvPr/>
          </p:nvSpPr>
          <p:spPr bwMode="auto">
            <a:xfrm>
              <a:off x="934" y="1045"/>
              <a:ext cx="17" cy="53"/>
            </a:xfrm>
            <a:custGeom>
              <a:avLst/>
              <a:gdLst>
                <a:gd name="T0" fmla="*/ 0 w 115"/>
                <a:gd name="T1" fmla="*/ 0 h 368"/>
                <a:gd name="T2" fmla="*/ 0 w 115"/>
                <a:gd name="T3" fmla="*/ 0 h 368"/>
                <a:gd name="T4" fmla="*/ 0 w 115"/>
                <a:gd name="T5" fmla="*/ 0 h 368"/>
                <a:gd name="T6" fmla="*/ 0 w 115"/>
                <a:gd name="T7" fmla="*/ 0 h 368"/>
                <a:gd name="T8" fmla="*/ 0 w 115"/>
                <a:gd name="T9" fmla="*/ 0 h 368"/>
                <a:gd name="T10" fmla="*/ 0 w 115"/>
                <a:gd name="T11" fmla="*/ 0 h 368"/>
                <a:gd name="T12" fmla="*/ 0 w 115"/>
                <a:gd name="T13" fmla="*/ 0 h 368"/>
                <a:gd name="T14" fmla="*/ 0 w 115"/>
                <a:gd name="T15" fmla="*/ 0 h 368"/>
                <a:gd name="T16" fmla="*/ 0 w 115"/>
                <a:gd name="T17" fmla="*/ 1 h 368"/>
                <a:gd name="T18" fmla="*/ 0 w 115"/>
                <a:gd name="T19" fmla="*/ 1 h 368"/>
                <a:gd name="T20" fmla="*/ 0 w 115"/>
                <a:gd name="T21" fmla="*/ 1 h 368"/>
                <a:gd name="T22" fmla="*/ 0 w 115"/>
                <a:gd name="T23" fmla="*/ 1 h 368"/>
                <a:gd name="T24" fmla="*/ 0 w 115"/>
                <a:gd name="T25" fmla="*/ 1 h 368"/>
                <a:gd name="T26" fmla="*/ 0 w 115"/>
                <a:gd name="T27" fmla="*/ 1 h 368"/>
                <a:gd name="T28" fmla="*/ 0 w 115"/>
                <a:gd name="T29" fmla="*/ 1 h 368"/>
                <a:gd name="T30" fmla="*/ 0 w 115"/>
                <a:gd name="T31" fmla="*/ 1 h 368"/>
                <a:gd name="T32" fmla="*/ 0 w 115"/>
                <a:gd name="T33" fmla="*/ 1 h 368"/>
                <a:gd name="T34" fmla="*/ 0 w 115"/>
                <a:gd name="T35" fmla="*/ 1 h 368"/>
                <a:gd name="T36" fmla="*/ 0 w 115"/>
                <a:gd name="T37" fmla="*/ 1 h 368"/>
                <a:gd name="T38" fmla="*/ 0 w 115"/>
                <a:gd name="T39" fmla="*/ 1 h 368"/>
                <a:gd name="T40" fmla="*/ 0 w 115"/>
                <a:gd name="T41" fmla="*/ 0 h 368"/>
                <a:gd name="T42" fmla="*/ 0 w 115"/>
                <a:gd name="T43" fmla="*/ 0 h 368"/>
                <a:gd name="T44" fmla="*/ 0 w 115"/>
                <a:gd name="T45" fmla="*/ 0 h 368"/>
                <a:gd name="T46" fmla="*/ 0 w 115"/>
                <a:gd name="T47" fmla="*/ 0 h 368"/>
                <a:gd name="T48" fmla="*/ 0 w 115"/>
                <a:gd name="T49" fmla="*/ 0 h 368"/>
                <a:gd name="T50" fmla="*/ 0 w 115"/>
                <a:gd name="T51" fmla="*/ 0 h 368"/>
                <a:gd name="T52" fmla="*/ 0 w 115"/>
                <a:gd name="T53" fmla="*/ 0 h 368"/>
                <a:gd name="T54" fmla="*/ 0 w 115"/>
                <a:gd name="T55" fmla="*/ 0 h 368"/>
                <a:gd name="T56" fmla="*/ 0 w 115"/>
                <a:gd name="T57" fmla="*/ 0 h 3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5"/>
                <a:gd name="T88" fmla="*/ 0 h 368"/>
                <a:gd name="T89" fmla="*/ 115 w 115"/>
                <a:gd name="T90" fmla="*/ 368 h 3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5" h="368">
                  <a:moveTo>
                    <a:pt x="12" y="0"/>
                  </a:moveTo>
                  <a:lnTo>
                    <a:pt x="10" y="0"/>
                  </a:lnTo>
                  <a:lnTo>
                    <a:pt x="0" y="24"/>
                  </a:lnTo>
                  <a:lnTo>
                    <a:pt x="0" y="35"/>
                  </a:lnTo>
                  <a:lnTo>
                    <a:pt x="1" y="50"/>
                  </a:lnTo>
                  <a:lnTo>
                    <a:pt x="3" y="69"/>
                  </a:lnTo>
                  <a:lnTo>
                    <a:pt x="9" y="115"/>
                  </a:lnTo>
                  <a:lnTo>
                    <a:pt x="18" y="170"/>
                  </a:lnTo>
                  <a:lnTo>
                    <a:pt x="29" y="228"/>
                  </a:lnTo>
                  <a:lnTo>
                    <a:pt x="40" y="282"/>
                  </a:lnTo>
                  <a:lnTo>
                    <a:pt x="47" y="309"/>
                  </a:lnTo>
                  <a:lnTo>
                    <a:pt x="53" y="331"/>
                  </a:lnTo>
                  <a:lnTo>
                    <a:pt x="59" y="351"/>
                  </a:lnTo>
                  <a:lnTo>
                    <a:pt x="66" y="368"/>
                  </a:lnTo>
                  <a:lnTo>
                    <a:pt x="115" y="348"/>
                  </a:lnTo>
                  <a:lnTo>
                    <a:pt x="110" y="335"/>
                  </a:lnTo>
                  <a:lnTo>
                    <a:pt x="103" y="318"/>
                  </a:lnTo>
                  <a:lnTo>
                    <a:pt x="98" y="296"/>
                  </a:lnTo>
                  <a:lnTo>
                    <a:pt x="92" y="272"/>
                  </a:lnTo>
                  <a:lnTo>
                    <a:pt x="81" y="218"/>
                  </a:lnTo>
                  <a:lnTo>
                    <a:pt x="70" y="162"/>
                  </a:lnTo>
                  <a:lnTo>
                    <a:pt x="62" y="108"/>
                  </a:lnTo>
                  <a:lnTo>
                    <a:pt x="55" y="63"/>
                  </a:lnTo>
                  <a:lnTo>
                    <a:pt x="53" y="46"/>
                  </a:lnTo>
                  <a:lnTo>
                    <a:pt x="52" y="33"/>
                  </a:lnTo>
                  <a:lnTo>
                    <a:pt x="52" y="26"/>
                  </a:lnTo>
                  <a:lnTo>
                    <a:pt x="42" y="41"/>
                  </a:lnTo>
                  <a:lnTo>
                    <a:pt x="41" y="42"/>
                  </a:lnTo>
                  <a:lnTo>
                    <a:pt x="12" y="0"/>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40" name="Freeform 37"/>
            <p:cNvSpPr>
              <a:spLocks/>
            </p:cNvSpPr>
            <p:nvPr/>
          </p:nvSpPr>
          <p:spPr bwMode="auto">
            <a:xfrm>
              <a:off x="922" y="949"/>
              <a:ext cx="20" cy="102"/>
            </a:xfrm>
            <a:custGeom>
              <a:avLst/>
              <a:gdLst>
                <a:gd name="T0" fmla="*/ 0 w 140"/>
                <a:gd name="T1" fmla="*/ 0 h 716"/>
                <a:gd name="T2" fmla="*/ 0 w 140"/>
                <a:gd name="T3" fmla="*/ 0 h 716"/>
                <a:gd name="T4" fmla="*/ 0 w 140"/>
                <a:gd name="T5" fmla="*/ 0 h 716"/>
                <a:gd name="T6" fmla="*/ 0 w 140"/>
                <a:gd name="T7" fmla="*/ 0 h 716"/>
                <a:gd name="T8" fmla="*/ 0 w 140"/>
                <a:gd name="T9" fmla="*/ 0 h 716"/>
                <a:gd name="T10" fmla="*/ 0 w 140"/>
                <a:gd name="T11" fmla="*/ 0 h 716"/>
                <a:gd name="T12" fmla="*/ 0 w 140"/>
                <a:gd name="T13" fmla="*/ 0 h 716"/>
                <a:gd name="T14" fmla="*/ 0 w 140"/>
                <a:gd name="T15" fmla="*/ 0 h 716"/>
                <a:gd name="T16" fmla="*/ 0 w 140"/>
                <a:gd name="T17" fmla="*/ 0 h 716"/>
                <a:gd name="T18" fmla="*/ 0 w 140"/>
                <a:gd name="T19" fmla="*/ 0 h 716"/>
                <a:gd name="T20" fmla="*/ 0 w 140"/>
                <a:gd name="T21" fmla="*/ 1 h 716"/>
                <a:gd name="T22" fmla="*/ 0 w 140"/>
                <a:gd name="T23" fmla="*/ 1 h 716"/>
                <a:gd name="T24" fmla="*/ 0 w 140"/>
                <a:gd name="T25" fmla="*/ 1 h 716"/>
                <a:gd name="T26" fmla="*/ 0 w 140"/>
                <a:gd name="T27" fmla="*/ 1 h 716"/>
                <a:gd name="T28" fmla="*/ 0 w 140"/>
                <a:gd name="T29" fmla="*/ 1 h 716"/>
                <a:gd name="T30" fmla="*/ 0 w 140"/>
                <a:gd name="T31" fmla="*/ 1 h 716"/>
                <a:gd name="T32" fmla="*/ 0 w 140"/>
                <a:gd name="T33" fmla="*/ 2 h 716"/>
                <a:gd name="T34" fmla="*/ 0 w 140"/>
                <a:gd name="T35" fmla="*/ 2 h 716"/>
                <a:gd name="T36" fmla="*/ 0 w 140"/>
                <a:gd name="T37" fmla="*/ 2 h 716"/>
                <a:gd name="T38" fmla="*/ 0 w 140"/>
                <a:gd name="T39" fmla="*/ 2 h 716"/>
                <a:gd name="T40" fmla="*/ 0 w 140"/>
                <a:gd name="T41" fmla="*/ 2 h 716"/>
                <a:gd name="T42" fmla="*/ 0 w 140"/>
                <a:gd name="T43" fmla="*/ 2 h 716"/>
                <a:gd name="T44" fmla="*/ 0 w 140"/>
                <a:gd name="T45" fmla="*/ 2 h 716"/>
                <a:gd name="T46" fmla="*/ 0 w 140"/>
                <a:gd name="T47" fmla="*/ 2 h 716"/>
                <a:gd name="T48" fmla="*/ 0 w 140"/>
                <a:gd name="T49" fmla="*/ 2 h 716"/>
                <a:gd name="T50" fmla="*/ 0 w 140"/>
                <a:gd name="T51" fmla="*/ 2 h 716"/>
                <a:gd name="T52" fmla="*/ 0 w 140"/>
                <a:gd name="T53" fmla="*/ 2 h 716"/>
                <a:gd name="T54" fmla="*/ 0 w 140"/>
                <a:gd name="T55" fmla="*/ 2 h 716"/>
                <a:gd name="T56" fmla="*/ 0 w 140"/>
                <a:gd name="T57" fmla="*/ 1 h 716"/>
                <a:gd name="T58" fmla="*/ 0 w 140"/>
                <a:gd name="T59" fmla="*/ 1 h 716"/>
                <a:gd name="T60" fmla="*/ 0 w 140"/>
                <a:gd name="T61" fmla="*/ 1 h 716"/>
                <a:gd name="T62" fmla="*/ 0 w 140"/>
                <a:gd name="T63" fmla="*/ 1 h 716"/>
                <a:gd name="T64" fmla="*/ 0 w 140"/>
                <a:gd name="T65" fmla="*/ 1 h 716"/>
                <a:gd name="T66" fmla="*/ 0 w 140"/>
                <a:gd name="T67" fmla="*/ 1 h 716"/>
                <a:gd name="T68" fmla="*/ 0 w 140"/>
                <a:gd name="T69" fmla="*/ 0 h 716"/>
                <a:gd name="T70" fmla="*/ 0 w 140"/>
                <a:gd name="T71" fmla="*/ 0 h 716"/>
                <a:gd name="T72" fmla="*/ 0 w 140"/>
                <a:gd name="T73" fmla="*/ 0 h 716"/>
                <a:gd name="T74" fmla="*/ 0 w 140"/>
                <a:gd name="T75" fmla="*/ 0 h 716"/>
                <a:gd name="T76" fmla="*/ 0 w 140"/>
                <a:gd name="T77" fmla="*/ 0 h 716"/>
                <a:gd name="T78" fmla="*/ 0 w 140"/>
                <a:gd name="T79" fmla="*/ 0 h 716"/>
                <a:gd name="T80" fmla="*/ 0 w 140"/>
                <a:gd name="T81" fmla="*/ 0 h 716"/>
                <a:gd name="T82" fmla="*/ 0 w 140"/>
                <a:gd name="T83" fmla="*/ 0 h 716"/>
                <a:gd name="T84" fmla="*/ 0 w 140"/>
                <a:gd name="T85" fmla="*/ 0 h 716"/>
                <a:gd name="T86" fmla="*/ 0 w 140"/>
                <a:gd name="T87" fmla="*/ 0 h 716"/>
                <a:gd name="T88" fmla="*/ 0 w 140"/>
                <a:gd name="T89" fmla="*/ 0 h 716"/>
                <a:gd name="T90" fmla="*/ 0 w 140"/>
                <a:gd name="T91" fmla="*/ 0 h 716"/>
                <a:gd name="T92" fmla="*/ 0 w 140"/>
                <a:gd name="T93" fmla="*/ 0 h 716"/>
                <a:gd name="T94" fmla="*/ 0 w 140"/>
                <a:gd name="T95" fmla="*/ 0 h 7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0"/>
                <a:gd name="T145" fmla="*/ 0 h 716"/>
                <a:gd name="T146" fmla="*/ 140 w 140"/>
                <a:gd name="T147" fmla="*/ 716 h 7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0" h="716">
                  <a:moveTo>
                    <a:pt x="15" y="50"/>
                  </a:moveTo>
                  <a:lnTo>
                    <a:pt x="0" y="44"/>
                  </a:lnTo>
                  <a:lnTo>
                    <a:pt x="4" y="48"/>
                  </a:lnTo>
                  <a:lnTo>
                    <a:pt x="10" y="57"/>
                  </a:lnTo>
                  <a:lnTo>
                    <a:pt x="16" y="69"/>
                  </a:lnTo>
                  <a:lnTo>
                    <a:pt x="22" y="83"/>
                  </a:lnTo>
                  <a:lnTo>
                    <a:pt x="28" y="101"/>
                  </a:lnTo>
                  <a:lnTo>
                    <a:pt x="33" y="121"/>
                  </a:lnTo>
                  <a:lnTo>
                    <a:pt x="39" y="142"/>
                  </a:lnTo>
                  <a:lnTo>
                    <a:pt x="43" y="166"/>
                  </a:lnTo>
                  <a:lnTo>
                    <a:pt x="53" y="217"/>
                  </a:lnTo>
                  <a:lnTo>
                    <a:pt x="60" y="272"/>
                  </a:lnTo>
                  <a:lnTo>
                    <a:pt x="66" y="331"/>
                  </a:lnTo>
                  <a:lnTo>
                    <a:pt x="73" y="390"/>
                  </a:lnTo>
                  <a:lnTo>
                    <a:pt x="77" y="447"/>
                  </a:lnTo>
                  <a:lnTo>
                    <a:pt x="80" y="503"/>
                  </a:lnTo>
                  <a:lnTo>
                    <a:pt x="84" y="555"/>
                  </a:lnTo>
                  <a:lnTo>
                    <a:pt x="86" y="600"/>
                  </a:lnTo>
                  <a:lnTo>
                    <a:pt x="87" y="639"/>
                  </a:lnTo>
                  <a:lnTo>
                    <a:pt x="87" y="668"/>
                  </a:lnTo>
                  <a:lnTo>
                    <a:pt x="87" y="687"/>
                  </a:lnTo>
                  <a:lnTo>
                    <a:pt x="98" y="674"/>
                  </a:lnTo>
                  <a:lnTo>
                    <a:pt x="127" y="716"/>
                  </a:lnTo>
                  <a:lnTo>
                    <a:pt x="140" y="689"/>
                  </a:lnTo>
                  <a:lnTo>
                    <a:pt x="140" y="668"/>
                  </a:lnTo>
                  <a:lnTo>
                    <a:pt x="139" y="638"/>
                  </a:lnTo>
                  <a:lnTo>
                    <a:pt x="138" y="598"/>
                  </a:lnTo>
                  <a:lnTo>
                    <a:pt x="137" y="553"/>
                  </a:lnTo>
                  <a:lnTo>
                    <a:pt x="134" y="500"/>
                  </a:lnTo>
                  <a:lnTo>
                    <a:pt x="131" y="444"/>
                  </a:lnTo>
                  <a:lnTo>
                    <a:pt x="125" y="386"/>
                  </a:lnTo>
                  <a:lnTo>
                    <a:pt x="120" y="326"/>
                  </a:lnTo>
                  <a:lnTo>
                    <a:pt x="112" y="267"/>
                  </a:lnTo>
                  <a:lnTo>
                    <a:pt x="105" y="210"/>
                  </a:lnTo>
                  <a:lnTo>
                    <a:pt x="95" y="157"/>
                  </a:lnTo>
                  <a:lnTo>
                    <a:pt x="90" y="132"/>
                  </a:lnTo>
                  <a:lnTo>
                    <a:pt x="85" y="109"/>
                  </a:lnTo>
                  <a:lnTo>
                    <a:pt x="78" y="88"/>
                  </a:lnTo>
                  <a:lnTo>
                    <a:pt x="72" y="67"/>
                  </a:lnTo>
                  <a:lnTo>
                    <a:pt x="65" y="50"/>
                  </a:lnTo>
                  <a:lnTo>
                    <a:pt x="57" y="34"/>
                  </a:lnTo>
                  <a:lnTo>
                    <a:pt x="48" y="20"/>
                  </a:lnTo>
                  <a:lnTo>
                    <a:pt x="38" y="7"/>
                  </a:lnTo>
                  <a:lnTo>
                    <a:pt x="23" y="0"/>
                  </a:lnTo>
                  <a:lnTo>
                    <a:pt x="38" y="7"/>
                  </a:lnTo>
                  <a:lnTo>
                    <a:pt x="31" y="1"/>
                  </a:lnTo>
                  <a:lnTo>
                    <a:pt x="23" y="0"/>
                  </a:lnTo>
                  <a:lnTo>
                    <a:pt x="15" y="50"/>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41" name="Freeform 38"/>
            <p:cNvSpPr>
              <a:spLocks/>
            </p:cNvSpPr>
            <p:nvPr/>
          </p:nvSpPr>
          <p:spPr bwMode="auto">
            <a:xfrm>
              <a:off x="865" y="948"/>
              <a:ext cx="60" cy="35"/>
            </a:xfrm>
            <a:custGeom>
              <a:avLst/>
              <a:gdLst>
                <a:gd name="T0" fmla="*/ 0 w 423"/>
                <a:gd name="T1" fmla="*/ 1 h 248"/>
                <a:gd name="T2" fmla="*/ 0 w 423"/>
                <a:gd name="T3" fmla="*/ 1 h 248"/>
                <a:gd name="T4" fmla="*/ 0 w 423"/>
                <a:gd name="T5" fmla="*/ 1 h 248"/>
                <a:gd name="T6" fmla="*/ 0 w 423"/>
                <a:gd name="T7" fmla="*/ 1 h 248"/>
                <a:gd name="T8" fmla="*/ 0 w 423"/>
                <a:gd name="T9" fmla="*/ 1 h 248"/>
                <a:gd name="T10" fmla="*/ 0 w 423"/>
                <a:gd name="T11" fmla="*/ 1 h 248"/>
                <a:gd name="T12" fmla="*/ 0 w 423"/>
                <a:gd name="T13" fmla="*/ 0 h 248"/>
                <a:gd name="T14" fmla="*/ 0 w 423"/>
                <a:gd name="T15" fmla="*/ 0 h 248"/>
                <a:gd name="T16" fmla="*/ 0 w 423"/>
                <a:gd name="T17" fmla="*/ 0 h 248"/>
                <a:gd name="T18" fmla="*/ 1 w 423"/>
                <a:gd name="T19" fmla="*/ 0 h 248"/>
                <a:gd name="T20" fmla="*/ 1 w 423"/>
                <a:gd name="T21" fmla="*/ 0 h 248"/>
                <a:gd name="T22" fmla="*/ 1 w 423"/>
                <a:gd name="T23" fmla="*/ 0 h 248"/>
                <a:gd name="T24" fmla="*/ 1 w 423"/>
                <a:gd name="T25" fmla="*/ 0 h 248"/>
                <a:gd name="T26" fmla="*/ 1 w 423"/>
                <a:gd name="T27" fmla="*/ 0 h 248"/>
                <a:gd name="T28" fmla="*/ 1 w 423"/>
                <a:gd name="T29" fmla="*/ 0 h 248"/>
                <a:gd name="T30" fmla="*/ 1 w 423"/>
                <a:gd name="T31" fmla="*/ 0 h 248"/>
                <a:gd name="T32" fmla="*/ 1 w 423"/>
                <a:gd name="T33" fmla="*/ 0 h 248"/>
                <a:gd name="T34" fmla="*/ 1 w 423"/>
                <a:gd name="T35" fmla="*/ 0 h 248"/>
                <a:gd name="T36" fmla="*/ 1 w 423"/>
                <a:gd name="T37" fmla="*/ 0 h 248"/>
                <a:gd name="T38" fmla="*/ 0 w 423"/>
                <a:gd name="T39" fmla="*/ 0 h 248"/>
                <a:gd name="T40" fmla="*/ 0 w 423"/>
                <a:gd name="T41" fmla="*/ 0 h 248"/>
                <a:gd name="T42" fmla="*/ 0 w 423"/>
                <a:gd name="T43" fmla="*/ 0 h 248"/>
                <a:gd name="T44" fmla="*/ 0 w 423"/>
                <a:gd name="T45" fmla="*/ 0 h 248"/>
                <a:gd name="T46" fmla="*/ 0 w 423"/>
                <a:gd name="T47" fmla="*/ 0 h 248"/>
                <a:gd name="T48" fmla="*/ 0 w 423"/>
                <a:gd name="T49" fmla="*/ 0 h 248"/>
                <a:gd name="T50" fmla="*/ 0 w 423"/>
                <a:gd name="T51" fmla="*/ 1 h 248"/>
                <a:gd name="T52" fmla="*/ 0 w 423"/>
                <a:gd name="T53" fmla="*/ 1 h 248"/>
                <a:gd name="T54" fmla="*/ 0 w 423"/>
                <a:gd name="T55" fmla="*/ 1 h 248"/>
                <a:gd name="T56" fmla="*/ 0 w 423"/>
                <a:gd name="T57" fmla="*/ 1 h 248"/>
                <a:gd name="T58" fmla="*/ 0 w 423"/>
                <a:gd name="T59" fmla="*/ 1 h 248"/>
                <a:gd name="T60" fmla="*/ 0 w 423"/>
                <a:gd name="T61" fmla="*/ 1 h 248"/>
                <a:gd name="T62" fmla="*/ 0 w 423"/>
                <a:gd name="T63" fmla="*/ 1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3"/>
                <a:gd name="T97" fmla="*/ 0 h 248"/>
                <a:gd name="T98" fmla="*/ 423 w 423"/>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3" h="248">
                  <a:moveTo>
                    <a:pt x="1" y="203"/>
                  </a:moveTo>
                  <a:lnTo>
                    <a:pt x="0" y="208"/>
                  </a:lnTo>
                  <a:lnTo>
                    <a:pt x="1" y="225"/>
                  </a:lnTo>
                  <a:lnTo>
                    <a:pt x="4" y="238"/>
                  </a:lnTo>
                  <a:lnTo>
                    <a:pt x="47" y="248"/>
                  </a:lnTo>
                  <a:lnTo>
                    <a:pt x="54" y="239"/>
                  </a:lnTo>
                  <a:lnTo>
                    <a:pt x="57" y="233"/>
                  </a:lnTo>
                  <a:lnTo>
                    <a:pt x="59" y="227"/>
                  </a:lnTo>
                  <a:lnTo>
                    <a:pt x="67" y="213"/>
                  </a:lnTo>
                  <a:lnTo>
                    <a:pt x="75" y="195"/>
                  </a:lnTo>
                  <a:lnTo>
                    <a:pt x="82" y="186"/>
                  </a:lnTo>
                  <a:lnTo>
                    <a:pt x="88" y="176"/>
                  </a:lnTo>
                  <a:lnTo>
                    <a:pt x="96" y="164"/>
                  </a:lnTo>
                  <a:lnTo>
                    <a:pt x="104" y="153"/>
                  </a:lnTo>
                  <a:lnTo>
                    <a:pt x="113" y="142"/>
                  </a:lnTo>
                  <a:lnTo>
                    <a:pt x="124" y="131"/>
                  </a:lnTo>
                  <a:lnTo>
                    <a:pt x="135" y="120"/>
                  </a:lnTo>
                  <a:lnTo>
                    <a:pt x="147" y="110"/>
                  </a:lnTo>
                  <a:lnTo>
                    <a:pt x="161" y="100"/>
                  </a:lnTo>
                  <a:lnTo>
                    <a:pt x="176" y="89"/>
                  </a:lnTo>
                  <a:lnTo>
                    <a:pt x="192" y="81"/>
                  </a:lnTo>
                  <a:lnTo>
                    <a:pt x="210" y="73"/>
                  </a:lnTo>
                  <a:lnTo>
                    <a:pt x="229" y="66"/>
                  </a:lnTo>
                  <a:lnTo>
                    <a:pt x="251" y="60"/>
                  </a:lnTo>
                  <a:lnTo>
                    <a:pt x="273" y="55"/>
                  </a:lnTo>
                  <a:lnTo>
                    <a:pt x="298" y="52"/>
                  </a:lnTo>
                  <a:lnTo>
                    <a:pt x="323" y="50"/>
                  </a:lnTo>
                  <a:lnTo>
                    <a:pt x="352" y="50"/>
                  </a:lnTo>
                  <a:lnTo>
                    <a:pt x="382" y="52"/>
                  </a:lnTo>
                  <a:lnTo>
                    <a:pt x="415" y="56"/>
                  </a:lnTo>
                  <a:lnTo>
                    <a:pt x="423" y="6"/>
                  </a:lnTo>
                  <a:lnTo>
                    <a:pt x="387" y="2"/>
                  </a:lnTo>
                  <a:lnTo>
                    <a:pt x="353" y="0"/>
                  </a:lnTo>
                  <a:lnTo>
                    <a:pt x="322" y="0"/>
                  </a:lnTo>
                  <a:lnTo>
                    <a:pt x="291" y="2"/>
                  </a:lnTo>
                  <a:lnTo>
                    <a:pt x="263" y="6"/>
                  </a:lnTo>
                  <a:lnTo>
                    <a:pt x="237" y="11"/>
                  </a:lnTo>
                  <a:lnTo>
                    <a:pt x="212" y="18"/>
                  </a:lnTo>
                  <a:lnTo>
                    <a:pt x="189" y="27"/>
                  </a:lnTo>
                  <a:lnTo>
                    <a:pt x="167" y="37"/>
                  </a:lnTo>
                  <a:lnTo>
                    <a:pt x="148" y="47"/>
                  </a:lnTo>
                  <a:lnTo>
                    <a:pt x="130" y="59"/>
                  </a:lnTo>
                  <a:lnTo>
                    <a:pt x="114" y="71"/>
                  </a:lnTo>
                  <a:lnTo>
                    <a:pt x="98" y="83"/>
                  </a:lnTo>
                  <a:lnTo>
                    <a:pt x="85" y="97"/>
                  </a:lnTo>
                  <a:lnTo>
                    <a:pt x="72" y="110"/>
                  </a:lnTo>
                  <a:lnTo>
                    <a:pt x="62" y="123"/>
                  </a:lnTo>
                  <a:lnTo>
                    <a:pt x="52" y="136"/>
                  </a:lnTo>
                  <a:lnTo>
                    <a:pt x="43" y="149"/>
                  </a:lnTo>
                  <a:lnTo>
                    <a:pt x="36" y="161"/>
                  </a:lnTo>
                  <a:lnTo>
                    <a:pt x="28" y="173"/>
                  </a:lnTo>
                  <a:lnTo>
                    <a:pt x="19" y="192"/>
                  </a:lnTo>
                  <a:lnTo>
                    <a:pt x="11" y="207"/>
                  </a:lnTo>
                  <a:lnTo>
                    <a:pt x="9" y="211"/>
                  </a:lnTo>
                  <a:lnTo>
                    <a:pt x="8" y="213"/>
                  </a:lnTo>
                  <a:lnTo>
                    <a:pt x="12" y="209"/>
                  </a:lnTo>
                  <a:lnTo>
                    <a:pt x="53" y="218"/>
                  </a:lnTo>
                  <a:lnTo>
                    <a:pt x="53" y="220"/>
                  </a:lnTo>
                  <a:lnTo>
                    <a:pt x="53" y="207"/>
                  </a:lnTo>
                  <a:lnTo>
                    <a:pt x="52" y="212"/>
                  </a:lnTo>
                  <a:lnTo>
                    <a:pt x="1" y="203"/>
                  </a:lnTo>
                  <a:lnTo>
                    <a:pt x="0" y="205"/>
                  </a:lnTo>
                  <a:lnTo>
                    <a:pt x="0" y="208"/>
                  </a:lnTo>
                  <a:lnTo>
                    <a:pt x="1" y="203"/>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42" name="Freeform 39"/>
            <p:cNvSpPr>
              <a:spLocks/>
            </p:cNvSpPr>
            <p:nvPr/>
          </p:nvSpPr>
          <p:spPr bwMode="auto">
            <a:xfrm>
              <a:off x="819" y="969"/>
              <a:ext cx="53" cy="10"/>
            </a:xfrm>
            <a:custGeom>
              <a:avLst/>
              <a:gdLst>
                <a:gd name="T0" fmla="*/ 0 w 372"/>
                <a:gd name="T1" fmla="*/ 0 h 75"/>
                <a:gd name="T2" fmla="*/ 0 w 372"/>
                <a:gd name="T3" fmla="*/ 0 h 75"/>
                <a:gd name="T4" fmla="*/ 0 w 372"/>
                <a:gd name="T5" fmla="*/ 0 h 75"/>
                <a:gd name="T6" fmla="*/ 0 w 372"/>
                <a:gd name="T7" fmla="*/ 0 h 75"/>
                <a:gd name="T8" fmla="*/ 0 w 372"/>
                <a:gd name="T9" fmla="*/ 0 h 75"/>
                <a:gd name="T10" fmla="*/ 0 w 372"/>
                <a:gd name="T11" fmla="*/ 0 h 75"/>
                <a:gd name="T12" fmla="*/ 0 w 372"/>
                <a:gd name="T13" fmla="*/ 0 h 75"/>
                <a:gd name="T14" fmla="*/ 0 w 372"/>
                <a:gd name="T15" fmla="*/ 0 h 75"/>
                <a:gd name="T16" fmla="*/ 1 w 372"/>
                <a:gd name="T17" fmla="*/ 0 h 75"/>
                <a:gd name="T18" fmla="*/ 1 w 372"/>
                <a:gd name="T19" fmla="*/ 0 h 75"/>
                <a:gd name="T20" fmla="*/ 1 w 372"/>
                <a:gd name="T21" fmla="*/ 0 h 75"/>
                <a:gd name="T22" fmla="*/ 1 w 372"/>
                <a:gd name="T23" fmla="*/ 0 h 75"/>
                <a:gd name="T24" fmla="*/ 1 w 372"/>
                <a:gd name="T25" fmla="*/ 0 h 75"/>
                <a:gd name="T26" fmla="*/ 1 w 372"/>
                <a:gd name="T27" fmla="*/ 0 h 75"/>
                <a:gd name="T28" fmla="*/ 1 w 372"/>
                <a:gd name="T29" fmla="*/ 0 h 75"/>
                <a:gd name="T30" fmla="*/ 1 w 372"/>
                <a:gd name="T31" fmla="*/ 0 h 75"/>
                <a:gd name="T32" fmla="*/ 1 w 372"/>
                <a:gd name="T33" fmla="*/ 0 h 75"/>
                <a:gd name="T34" fmla="*/ 1 w 372"/>
                <a:gd name="T35" fmla="*/ 0 h 75"/>
                <a:gd name="T36" fmla="*/ 1 w 372"/>
                <a:gd name="T37" fmla="*/ 0 h 75"/>
                <a:gd name="T38" fmla="*/ 1 w 372"/>
                <a:gd name="T39" fmla="*/ 0 h 75"/>
                <a:gd name="T40" fmla="*/ 1 w 372"/>
                <a:gd name="T41" fmla="*/ 0 h 75"/>
                <a:gd name="T42" fmla="*/ 1 w 372"/>
                <a:gd name="T43" fmla="*/ 0 h 75"/>
                <a:gd name="T44" fmla="*/ 0 w 372"/>
                <a:gd name="T45" fmla="*/ 0 h 75"/>
                <a:gd name="T46" fmla="*/ 0 w 372"/>
                <a:gd name="T47" fmla="*/ 0 h 75"/>
                <a:gd name="T48" fmla="*/ 0 w 372"/>
                <a:gd name="T49" fmla="*/ 0 h 75"/>
                <a:gd name="T50" fmla="*/ 0 w 372"/>
                <a:gd name="T51" fmla="*/ 0 h 75"/>
                <a:gd name="T52" fmla="*/ 0 w 372"/>
                <a:gd name="T53" fmla="*/ 0 h 75"/>
                <a:gd name="T54" fmla="*/ 0 w 372"/>
                <a:gd name="T55" fmla="*/ 0 h 75"/>
                <a:gd name="T56" fmla="*/ 0 w 372"/>
                <a:gd name="T57" fmla="*/ 0 h 75"/>
                <a:gd name="T58" fmla="*/ 0 w 372"/>
                <a:gd name="T59" fmla="*/ 0 h 75"/>
                <a:gd name="T60" fmla="*/ 0 w 372"/>
                <a:gd name="T61" fmla="*/ 0 h 75"/>
                <a:gd name="T62" fmla="*/ 0 w 372"/>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2"/>
                <a:gd name="T97" fmla="*/ 0 h 75"/>
                <a:gd name="T98" fmla="*/ 372 w 372"/>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2" h="75">
                  <a:moveTo>
                    <a:pt x="11" y="34"/>
                  </a:moveTo>
                  <a:lnTo>
                    <a:pt x="15" y="0"/>
                  </a:lnTo>
                  <a:lnTo>
                    <a:pt x="7" y="8"/>
                  </a:lnTo>
                  <a:lnTo>
                    <a:pt x="1" y="19"/>
                  </a:lnTo>
                  <a:lnTo>
                    <a:pt x="0" y="32"/>
                  </a:lnTo>
                  <a:lnTo>
                    <a:pt x="2" y="41"/>
                  </a:lnTo>
                  <a:lnTo>
                    <a:pt x="8" y="48"/>
                  </a:lnTo>
                  <a:lnTo>
                    <a:pt x="15" y="54"/>
                  </a:lnTo>
                  <a:lnTo>
                    <a:pt x="24" y="59"/>
                  </a:lnTo>
                  <a:lnTo>
                    <a:pt x="33" y="62"/>
                  </a:lnTo>
                  <a:lnTo>
                    <a:pt x="44" y="64"/>
                  </a:lnTo>
                  <a:lnTo>
                    <a:pt x="55" y="65"/>
                  </a:lnTo>
                  <a:lnTo>
                    <a:pt x="79" y="67"/>
                  </a:lnTo>
                  <a:lnTo>
                    <a:pt x="107" y="68"/>
                  </a:lnTo>
                  <a:lnTo>
                    <a:pt x="138" y="68"/>
                  </a:lnTo>
                  <a:lnTo>
                    <a:pt x="170" y="68"/>
                  </a:lnTo>
                  <a:lnTo>
                    <a:pt x="203" y="67"/>
                  </a:lnTo>
                  <a:lnTo>
                    <a:pt x="234" y="67"/>
                  </a:lnTo>
                  <a:lnTo>
                    <a:pt x="264" y="68"/>
                  </a:lnTo>
                  <a:lnTo>
                    <a:pt x="291" y="69"/>
                  </a:lnTo>
                  <a:lnTo>
                    <a:pt x="302" y="70"/>
                  </a:lnTo>
                  <a:lnTo>
                    <a:pt x="311" y="71"/>
                  </a:lnTo>
                  <a:lnTo>
                    <a:pt x="319" y="72"/>
                  </a:lnTo>
                  <a:lnTo>
                    <a:pt x="324" y="74"/>
                  </a:lnTo>
                  <a:lnTo>
                    <a:pt x="326" y="75"/>
                  </a:lnTo>
                  <a:lnTo>
                    <a:pt x="322" y="71"/>
                  </a:lnTo>
                  <a:lnTo>
                    <a:pt x="320" y="67"/>
                  </a:lnTo>
                  <a:lnTo>
                    <a:pt x="319" y="62"/>
                  </a:lnTo>
                  <a:lnTo>
                    <a:pt x="320" y="58"/>
                  </a:lnTo>
                  <a:lnTo>
                    <a:pt x="371" y="67"/>
                  </a:lnTo>
                  <a:lnTo>
                    <a:pt x="372" y="59"/>
                  </a:lnTo>
                  <a:lnTo>
                    <a:pt x="370" y="50"/>
                  </a:lnTo>
                  <a:lnTo>
                    <a:pt x="366" y="43"/>
                  </a:lnTo>
                  <a:lnTo>
                    <a:pt x="359" y="36"/>
                  </a:lnTo>
                  <a:lnTo>
                    <a:pt x="351" y="31"/>
                  </a:lnTo>
                  <a:lnTo>
                    <a:pt x="340" y="27"/>
                  </a:lnTo>
                  <a:lnTo>
                    <a:pt x="329" y="24"/>
                  </a:lnTo>
                  <a:lnTo>
                    <a:pt x="319" y="21"/>
                  </a:lnTo>
                  <a:lnTo>
                    <a:pt x="307" y="20"/>
                  </a:lnTo>
                  <a:lnTo>
                    <a:pt x="293" y="19"/>
                  </a:lnTo>
                  <a:lnTo>
                    <a:pt x="265" y="17"/>
                  </a:lnTo>
                  <a:lnTo>
                    <a:pt x="235" y="17"/>
                  </a:lnTo>
                  <a:lnTo>
                    <a:pt x="203" y="17"/>
                  </a:lnTo>
                  <a:lnTo>
                    <a:pt x="170" y="17"/>
                  </a:lnTo>
                  <a:lnTo>
                    <a:pt x="138" y="17"/>
                  </a:lnTo>
                  <a:lnTo>
                    <a:pt x="108" y="17"/>
                  </a:lnTo>
                  <a:lnTo>
                    <a:pt x="83" y="16"/>
                  </a:lnTo>
                  <a:lnTo>
                    <a:pt x="60" y="15"/>
                  </a:lnTo>
                  <a:lnTo>
                    <a:pt x="53" y="14"/>
                  </a:lnTo>
                  <a:lnTo>
                    <a:pt x="47" y="13"/>
                  </a:lnTo>
                  <a:lnTo>
                    <a:pt x="44" y="12"/>
                  </a:lnTo>
                  <a:lnTo>
                    <a:pt x="43" y="11"/>
                  </a:lnTo>
                  <a:lnTo>
                    <a:pt x="47" y="15"/>
                  </a:lnTo>
                  <a:lnTo>
                    <a:pt x="50" y="19"/>
                  </a:lnTo>
                  <a:lnTo>
                    <a:pt x="53" y="26"/>
                  </a:lnTo>
                  <a:lnTo>
                    <a:pt x="52" y="35"/>
                  </a:lnTo>
                  <a:lnTo>
                    <a:pt x="49" y="38"/>
                  </a:lnTo>
                  <a:lnTo>
                    <a:pt x="54" y="4"/>
                  </a:lnTo>
                  <a:lnTo>
                    <a:pt x="49" y="38"/>
                  </a:lnTo>
                  <a:lnTo>
                    <a:pt x="68" y="23"/>
                  </a:lnTo>
                  <a:lnTo>
                    <a:pt x="54" y="4"/>
                  </a:lnTo>
                  <a:lnTo>
                    <a:pt x="11" y="34"/>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43" name="Freeform 40"/>
            <p:cNvSpPr>
              <a:spLocks/>
            </p:cNvSpPr>
            <p:nvPr/>
          </p:nvSpPr>
          <p:spPr bwMode="auto">
            <a:xfrm>
              <a:off x="792" y="903"/>
              <a:ext cx="35" cy="71"/>
            </a:xfrm>
            <a:custGeom>
              <a:avLst/>
              <a:gdLst>
                <a:gd name="T0" fmla="*/ 0 w 243"/>
                <a:gd name="T1" fmla="*/ 0 h 491"/>
                <a:gd name="T2" fmla="*/ 0 w 243"/>
                <a:gd name="T3" fmla="*/ 0 h 491"/>
                <a:gd name="T4" fmla="*/ 0 w 243"/>
                <a:gd name="T5" fmla="*/ 0 h 491"/>
                <a:gd name="T6" fmla="*/ 0 w 243"/>
                <a:gd name="T7" fmla="*/ 0 h 491"/>
                <a:gd name="T8" fmla="*/ 0 w 243"/>
                <a:gd name="T9" fmla="*/ 0 h 491"/>
                <a:gd name="T10" fmla="*/ 0 w 243"/>
                <a:gd name="T11" fmla="*/ 0 h 491"/>
                <a:gd name="T12" fmla="*/ 0 w 243"/>
                <a:gd name="T13" fmla="*/ 0 h 491"/>
                <a:gd name="T14" fmla="*/ 0 w 243"/>
                <a:gd name="T15" fmla="*/ 0 h 491"/>
                <a:gd name="T16" fmla="*/ 0 w 243"/>
                <a:gd name="T17" fmla="*/ 0 h 491"/>
                <a:gd name="T18" fmla="*/ 0 w 243"/>
                <a:gd name="T19" fmla="*/ 0 h 491"/>
                <a:gd name="T20" fmla="*/ 0 w 243"/>
                <a:gd name="T21" fmla="*/ 1 h 491"/>
                <a:gd name="T22" fmla="*/ 0 w 243"/>
                <a:gd name="T23" fmla="*/ 1 h 491"/>
                <a:gd name="T24" fmla="*/ 0 w 243"/>
                <a:gd name="T25" fmla="*/ 1 h 491"/>
                <a:gd name="T26" fmla="*/ 0 w 243"/>
                <a:gd name="T27" fmla="*/ 1 h 491"/>
                <a:gd name="T28" fmla="*/ 0 w 243"/>
                <a:gd name="T29" fmla="*/ 1 h 491"/>
                <a:gd name="T30" fmla="*/ 0 w 243"/>
                <a:gd name="T31" fmla="*/ 1 h 491"/>
                <a:gd name="T32" fmla="*/ 0 w 243"/>
                <a:gd name="T33" fmla="*/ 1 h 491"/>
                <a:gd name="T34" fmla="*/ 0 w 243"/>
                <a:gd name="T35" fmla="*/ 1 h 491"/>
                <a:gd name="T36" fmla="*/ 0 w 243"/>
                <a:gd name="T37" fmla="*/ 1 h 491"/>
                <a:gd name="T38" fmla="*/ 0 w 243"/>
                <a:gd name="T39" fmla="*/ 1 h 491"/>
                <a:gd name="T40" fmla="*/ 0 w 243"/>
                <a:gd name="T41" fmla="*/ 1 h 491"/>
                <a:gd name="T42" fmla="*/ 0 w 243"/>
                <a:gd name="T43" fmla="*/ 1 h 491"/>
                <a:gd name="T44" fmla="*/ 0 w 243"/>
                <a:gd name="T45" fmla="*/ 1 h 491"/>
                <a:gd name="T46" fmla="*/ 0 w 243"/>
                <a:gd name="T47" fmla="*/ 1 h 491"/>
                <a:gd name="T48" fmla="*/ 0 w 243"/>
                <a:gd name="T49" fmla="*/ 1 h 491"/>
                <a:gd name="T50" fmla="*/ 0 w 243"/>
                <a:gd name="T51" fmla="*/ 1 h 491"/>
                <a:gd name="T52" fmla="*/ 1 w 243"/>
                <a:gd name="T53" fmla="*/ 1 h 491"/>
                <a:gd name="T54" fmla="*/ 1 w 243"/>
                <a:gd name="T55" fmla="*/ 1 h 491"/>
                <a:gd name="T56" fmla="*/ 1 w 243"/>
                <a:gd name="T57" fmla="*/ 1 h 491"/>
                <a:gd name="T58" fmla="*/ 1 w 243"/>
                <a:gd name="T59" fmla="*/ 1 h 491"/>
                <a:gd name="T60" fmla="*/ 1 w 243"/>
                <a:gd name="T61" fmla="*/ 1 h 491"/>
                <a:gd name="T62" fmla="*/ 1 w 243"/>
                <a:gd name="T63" fmla="*/ 1 h 491"/>
                <a:gd name="T64" fmla="*/ 0 w 243"/>
                <a:gd name="T65" fmla="*/ 1 h 491"/>
                <a:gd name="T66" fmla="*/ 0 w 243"/>
                <a:gd name="T67" fmla="*/ 1 h 491"/>
                <a:gd name="T68" fmla="*/ 0 w 243"/>
                <a:gd name="T69" fmla="*/ 1 h 491"/>
                <a:gd name="T70" fmla="*/ 0 w 243"/>
                <a:gd name="T71" fmla="*/ 1 h 491"/>
                <a:gd name="T72" fmla="*/ 0 w 243"/>
                <a:gd name="T73" fmla="*/ 1 h 491"/>
                <a:gd name="T74" fmla="*/ 0 w 243"/>
                <a:gd name="T75" fmla="*/ 1 h 491"/>
                <a:gd name="T76" fmla="*/ 0 w 243"/>
                <a:gd name="T77" fmla="*/ 1 h 491"/>
                <a:gd name="T78" fmla="*/ 0 w 243"/>
                <a:gd name="T79" fmla="*/ 1 h 491"/>
                <a:gd name="T80" fmla="*/ 0 w 243"/>
                <a:gd name="T81" fmla="*/ 1 h 491"/>
                <a:gd name="T82" fmla="*/ 0 w 243"/>
                <a:gd name="T83" fmla="*/ 1 h 491"/>
                <a:gd name="T84" fmla="*/ 0 w 243"/>
                <a:gd name="T85" fmla="*/ 1 h 491"/>
                <a:gd name="T86" fmla="*/ 0 w 243"/>
                <a:gd name="T87" fmla="*/ 1 h 491"/>
                <a:gd name="T88" fmla="*/ 0 w 243"/>
                <a:gd name="T89" fmla="*/ 1 h 491"/>
                <a:gd name="T90" fmla="*/ 0 w 243"/>
                <a:gd name="T91" fmla="*/ 1 h 491"/>
                <a:gd name="T92" fmla="*/ 0 w 243"/>
                <a:gd name="T93" fmla="*/ 1 h 491"/>
                <a:gd name="T94" fmla="*/ 0 w 243"/>
                <a:gd name="T95" fmla="*/ 0 h 491"/>
                <a:gd name="T96" fmla="*/ 0 w 243"/>
                <a:gd name="T97" fmla="*/ 0 h 491"/>
                <a:gd name="T98" fmla="*/ 0 w 243"/>
                <a:gd name="T99" fmla="*/ 0 h 491"/>
                <a:gd name="T100" fmla="*/ 0 w 243"/>
                <a:gd name="T101" fmla="*/ 0 h 491"/>
                <a:gd name="T102" fmla="*/ 0 w 243"/>
                <a:gd name="T103" fmla="*/ 0 h 491"/>
                <a:gd name="T104" fmla="*/ 0 w 243"/>
                <a:gd name="T105" fmla="*/ 0 h 491"/>
                <a:gd name="T106" fmla="*/ 0 w 243"/>
                <a:gd name="T107" fmla="*/ 0 h 491"/>
                <a:gd name="T108" fmla="*/ 0 w 243"/>
                <a:gd name="T109" fmla="*/ 0 h 491"/>
                <a:gd name="T110" fmla="*/ 0 w 243"/>
                <a:gd name="T111" fmla="*/ 0 h 491"/>
                <a:gd name="T112" fmla="*/ 0 w 243"/>
                <a:gd name="T113" fmla="*/ 0 h 491"/>
                <a:gd name="T114" fmla="*/ 0 w 243"/>
                <a:gd name="T115" fmla="*/ 0 h 491"/>
                <a:gd name="T116" fmla="*/ 0 w 243"/>
                <a:gd name="T117" fmla="*/ 0 h 491"/>
                <a:gd name="T118" fmla="*/ 0 w 243"/>
                <a:gd name="T119" fmla="*/ 0 h 49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3"/>
                <a:gd name="T181" fmla="*/ 0 h 491"/>
                <a:gd name="T182" fmla="*/ 243 w 243"/>
                <a:gd name="T183" fmla="*/ 491 h 49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3" h="491">
                  <a:moveTo>
                    <a:pt x="112" y="12"/>
                  </a:moveTo>
                  <a:lnTo>
                    <a:pt x="120" y="0"/>
                  </a:lnTo>
                  <a:lnTo>
                    <a:pt x="96" y="22"/>
                  </a:lnTo>
                  <a:lnTo>
                    <a:pt x="77" y="44"/>
                  </a:lnTo>
                  <a:lnTo>
                    <a:pt x="59" y="65"/>
                  </a:lnTo>
                  <a:lnTo>
                    <a:pt x="44" y="85"/>
                  </a:lnTo>
                  <a:lnTo>
                    <a:pt x="31" y="105"/>
                  </a:lnTo>
                  <a:lnTo>
                    <a:pt x="20" y="125"/>
                  </a:lnTo>
                  <a:lnTo>
                    <a:pt x="12" y="144"/>
                  </a:lnTo>
                  <a:lnTo>
                    <a:pt x="7" y="162"/>
                  </a:lnTo>
                  <a:lnTo>
                    <a:pt x="2" y="181"/>
                  </a:lnTo>
                  <a:lnTo>
                    <a:pt x="0" y="199"/>
                  </a:lnTo>
                  <a:lnTo>
                    <a:pt x="0" y="217"/>
                  </a:lnTo>
                  <a:lnTo>
                    <a:pt x="1" y="234"/>
                  </a:lnTo>
                  <a:lnTo>
                    <a:pt x="4" y="250"/>
                  </a:lnTo>
                  <a:lnTo>
                    <a:pt x="10" y="267"/>
                  </a:lnTo>
                  <a:lnTo>
                    <a:pt x="16" y="282"/>
                  </a:lnTo>
                  <a:lnTo>
                    <a:pt x="24" y="296"/>
                  </a:lnTo>
                  <a:lnTo>
                    <a:pt x="32" y="310"/>
                  </a:lnTo>
                  <a:lnTo>
                    <a:pt x="42" y="324"/>
                  </a:lnTo>
                  <a:lnTo>
                    <a:pt x="51" y="338"/>
                  </a:lnTo>
                  <a:lnTo>
                    <a:pt x="63" y="351"/>
                  </a:lnTo>
                  <a:lnTo>
                    <a:pt x="86" y="375"/>
                  </a:lnTo>
                  <a:lnTo>
                    <a:pt x="109" y="398"/>
                  </a:lnTo>
                  <a:lnTo>
                    <a:pt x="134" y="422"/>
                  </a:lnTo>
                  <a:lnTo>
                    <a:pt x="158" y="445"/>
                  </a:lnTo>
                  <a:lnTo>
                    <a:pt x="180" y="468"/>
                  </a:lnTo>
                  <a:lnTo>
                    <a:pt x="200" y="491"/>
                  </a:lnTo>
                  <a:lnTo>
                    <a:pt x="243" y="461"/>
                  </a:lnTo>
                  <a:lnTo>
                    <a:pt x="220" y="435"/>
                  </a:lnTo>
                  <a:lnTo>
                    <a:pt x="196" y="411"/>
                  </a:lnTo>
                  <a:lnTo>
                    <a:pt x="172" y="387"/>
                  </a:lnTo>
                  <a:lnTo>
                    <a:pt x="148" y="364"/>
                  </a:lnTo>
                  <a:lnTo>
                    <a:pt x="124" y="341"/>
                  </a:lnTo>
                  <a:lnTo>
                    <a:pt x="103" y="318"/>
                  </a:lnTo>
                  <a:lnTo>
                    <a:pt x="94" y="307"/>
                  </a:lnTo>
                  <a:lnTo>
                    <a:pt x="86" y="296"/>
                  </a:lnTo>
                  <a:lnTo>
                    <a:pt x="77" y="284"/>
                  </a:lnTo>
                  <a:lnTo>
                    <a:pt x="71" y="273"/>
                  </a:lnTo>
                  <a:lnTo>
                    <a:pt x="64" y="262"/>
                  </a:lnTo>
                  <a:lnTo>
                    <a:pt x="60" y="250"/>
                  </a:lnTo>
                  <a:lnTo>
                    <a:pt x="56" y="238"/>
                  </a:lnTo>
                  <a:lnTo>
                    <a:pt x="54" y="227"/>
                  </a:lnTo>
                  <a:lnTo>
                    <a:pt x="53" y="215"/>
                  </a:lnTo>
                  <a:lnTo>
                    <a:pt x="53" y="202"/>
                  </a:lnTo>
                  <a:lnTo>
                    <a:pt x="55" y="190"/>
                  </a:lnTo>
                  <a:lnTo>
                    <a:pt x="57" y="175"/>
                  </a:lnTo>
                  <a:lnTo>
                    <a:pt x="62" y="161"/>
                  </a:lnTo>
                  <a:lnTo>
                    <a:pt x="69" y="146"/>
                  </a:lnTo>
                  <a:lnTo>
                    <a:pt x="77" y="130"/>
                  </a:lnTo>
                  <a:lnTo>
                    <a:pt x="89" y="113"/>
                  </a:lnTo>
                  <a:lnTo>
                    <a:pt x="102" y="95"/>
                  </a:lnTo>
                  <a:lnTo>
                    <a:pt x="118" y="76"/>
                  </a:lnTo>
                  <a:lnTo>
                    <a:pt x="136" y="56"/>
                  </a:lnTo>
                  <a:lnTo>
                    <a:pt x="157" y="36"/>
                  </a:lnTo>
                  <a:lnTo>
                    <a:pt x="164" y="23"/>
                  </a:lnTo>
                  <a:lnTo>
                    <a:pt x="157" y="36"/>
                  </a:lnTo>
                  <a:lnTo>
                    <a:pt x="163" y="30"/>
                  </a:lnTo>
                  <a:lnTo>
                    <a:pt x="164" y="23"/>
                  </a:lnTo>
                  <a:lnTo>
                    <a:pt x="112" y="12"/>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44" name="Freeform 41"/>
            <p:cNvSpPr>
              <a:spLocks/>
            </p:cNvSpPr>
            <p:nvPr/>
          </p:nvSpPr>
          <p:spPr bwMode="auto">
            <a:xfrm>
              <a:off x="805" y="883"/>
              <a:ext cx="11" cy="24"/>
            </a:xfrm>
            <a:custGeom>
              <a:avLst/>
              <a:gdLst>
                <a:gd name="T0" fmla="*/ 0 w 75"/>
                <a:gd name="T1" fmla="*/ 0 h 169"/>
                <a:gd name="T2" fmla="*/ 0 w 75"/>
                <a:gd name="T3" fmla="*/ 0 h 169"/>
                <a:gd name="T4" fmla="*/ 0 w 75"/>
                <a:gd name="T5" fmla="*/ 0 h 169"/>
                <a:gd name="T6" fmla="*/ 0 w 75"/>
                <a:gd name="T7" fmla="*/ 0 h 169"/>
                <a:gd name="T8" fmla="*/ 0 w 75"/>
                <a:gd name="T9" fmla="*/ 0 h 169"/>
                <a:gd name="T10" fmla="*/ 0 w 75"/>
                <a:gd name="T11" fmla="*/ 0 h 169"/>
                <a:gd name="T12" fmla="*/ 0 w 75"/>
                <a:gd name="T13" fmla="*/ 0 h 169"/>
                <a:gd name="T14" fmla="*/ 0 w 75"/>
                <a:gd name="T15" fmla="*/ 0 h 169"/>
                <a:gd name="T16" fmla="*/ 0 w 75"/>
                <a:gd name="T17" fmla="*/ 0 h 169"/>
                <a:gd name="T18" fmla="*/ 0 w 75"/>
                <a:gd name="T19" fmla="*/ 0 h 169"/>
                <a:gd name="T20" fmla="*/ 0 w 75"/>
                <a:gd name="T21" fmla="*/ 0 h 169"/>
                <a:gd name="T22" fmla="*/ 0 w 75"/>
                <a:gd name="T23" fmla="*/ 0 h 169"/>
                <a:gd name="T24" fmla="*/ 0 w 75"/>
                <a:gd name="T25" fmla="*/ 0 h 169"/>
                <a:gd name="T26" fmla="*/ 0 w 75"/>
                <a:gd name="T27" fmla="*/ 0 h 169"/>
                <a:gd name="T28" fmla="*/ 0 w 75"/>
                <a:gd name="T29" fmla="*/ 0 h 169"/>
                <a:gd name="T30" fmla="*/ 0 w 75"/>
                <a:gd name="T31" fmla="*/ 0 h 169"/>
                <a:gd name="T32" fmla="*/ 0 w 75"/>
                <a:gd name="T33" fmla="*/ 0 h 169"/>
                <a:gd name="T34" fmla="*/ 0 w 75"/>
                <a:gd name="T35" fmla="*/ 0 h 169"/>
                <a:gd name="T36" fmla="*/ 0 w 75"/>
                <a:gd name="T37" fmla="*/ 0 h 169"/>
                <a:gd name="T38" fmla="*/ 0 w 75"/>
                <a:gd name="T39" fmla="*/ 0 h 169"/>
                <a:gd name="T40" fmla="*/ 0 w 75"/>
                <a:gd name="T41" fmla="*/ 0 h 169"/>
                <a:gd name="T42" fmla="*/ 0 w 75"/>
                <a:gd name="T43" fmla="*/ 0 h 169"/>
                <a:gd name="T44" fmla="*/ 0 w 75"/>
                <a:gd name="T45" fmla="*/ 0 h 169"/>
                <a:gd name="T46" fmla="*/ 0 w 75"/>
                <a:gd name="T47" fmla="*/ 0 h 169"/>
                <a:gd name="T48" fmla="*/ 0 w 75"/>
                <a:gd name="T49" fmla="*/ 0 h 169"/>
                <a:gd name="T50" fmla="*/ 0 w 75"/>
                <a:gd name="T51" fmla="*/ 0 h 169"/>
                <a:gd name="T52" fmla="*/ 0 w 75"/>
                <a:gd name="T53" fmla="*/ 0 h 169"/>
                <a:gd name="T54" fmla="*/ 0 w 75"/>
                <a:gd name="T55" fmla="*/ 0 h 169"/>
                <a:gd name="T56" fmla="*/ 0 w 75"/>
                <a:gd name="T57" fmla="*/ 0 h 169"/>
                <a:gd name="T58" fmla="*/ 0 w 75"/>
                <a:gd name="T59" fmla="*/ 0 h 169"/>
                <a:gd name="T60" fmla="*/ 0 w 75"/>
                <a:gd name="T61" fmla="*/ 0 h 169"/>
                <a:gd name="T62" fmla="*/ 0 w 75"/>
                <a:gd name="T63" fmla="*/ 0 h 169"/>
                <a:gd name="T64" fmla="*/ 0 w 75"/>
                <a:gd name="T65" fmla="*/ 0 h 169"/>
                <a:gd name="T66" fmla="*/ 0 w 75"/>
                <a:gd name="T67" fmla="*/ 0 h 169"/>
                <a:gd name="T68" fmla="*/ 0 w 75"/>
                <a:gd name="T69" fmla="*/ 0 h 169"/>
                <a:gd name="T70" fmla="*/ 0 w 75"/>
                <a:gd name="T71" fmla="*/ 0 h 1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169"/>
                <a:gd name="T110" fmla="*/ 75 w 75"/>
                <a:gd name="T111" fmla="*/ 169 h 1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169">
                  <a:moveTo>
                    <a:pt x="9" y="7"/>
                  </a:moveTo>
                  <a:lnTo>
                    <a:pt x="11" y="0"/>
                  </a:lnTo>
                  <a:lnTo>
                    <a:pt x="5" y="13"/>
                  </a:lnTo>
                  <a:lnTo>
                    <a:pt x="1" y="26"/>
                  </a:lnTo>
                  <a:lnTo>
                    <a:pt x="0" y="40"/>
                  </a:lnTo>
                  <a:lnTo>
                    <a:pt x="0" y="52"/>
                  </a:lnTo>
                  <a:lnTo>
                    <a:pt x="1" y="64"/>
                  </a:lnTo>
                  <a:lnTo>
                    <a:pt x="3" y="75"/>
                  </a:lnTo>
                  <a:lnTo>
                    <a:pt x="5" y="86"/>
                  </a:lnTo>
                  <a:lnTo>
                    <a:pt x="9" y="97"/>
                  </a:lnTo>
                  <a:lnTo>
                    <a:pt x="15" y="116"/>
                  </a:lnTo>
                  <a:lnTo>
                    <a:pt x="20" y="134"/>
                  </a:lnTo>
                  <a:lnTo>
                    <a:pt x="21" y="140"/>
                  </a:lnTo>
                  <a:lnTo>
                    <a:pt x="22" y="147"/>
                  </a:lnTo>
                  <a:lnTo>
                    <a:pt x="22" y="153"/>
                  </a:lnTo>
                  <a:lnTo>
                    <a:pt x="21" y="158"/>
                  </a:lnTo>
                  <a:lnTo>
                    <a:pt x="73" y="169"/>
                  </a:lnTo>
                  <a:lnTo>
                    <a:pt x="75" y="156"/>
                  </a:lnTo>
                  <a:lnTo>
                    <a:pt x="75" y="145"/>
                  </a:lnTo>
                  <a:lnTo>
                    <a:pt x="74" y="133"/>
                  </a:lnTo>
                  <a:lnTo>
                    <a:pt x="72" y="122"/>
                  </a:lnTo>
                  <a:lnTo>
                    <a:pt x="66" y="102"/>
                  </a:lnTo>
                  <a:lnTo>
                    <a:pt x="60" y="83"/>
                  </a:lnTo>
                  <a:lnTo>
                    <a:pt x="57" y="74"/>
                  </a:lnTo>
                  <a:lnTo>
                    <a:pt x="54" y="66"/>
                  </a:lnTo>
                  <a:lnTo>
                    <a:pt x="53" y="58"/>
                  </a:lnTo>
                  <a:lnTo>
                    <a:pt x="52" y="50"/>
                  </a:lnTo>
                  <a:lnTo>
                    <a:pt x="52" y="43"/>
                  </a:lnTo>
                  <a:lnTo>
                    <a:pt x="53" y="36"/>
                  </a:lnTo>
                  <a:lnTo>
                    <a:pt x="56" y="29"/>
                  </a:lnTo>
                  <a:lnTo>
                    <a:pt x="59" y="22"/>
                  </a:lnTo>
                  <a:lnTo>
                    <a:pt x="61" y="14"/>
                  </a:lnTo>
                  <a:lnTo>
                    <a:pt x="59" y="22"/>
                  </a:lnTo>
                  <a:lnTo>
                    <a:pt x="60" y="18"/>
                  </a:lnTo>
                  <a:lnTo>
                    <a:pt x="61" y="14"/>
                  </a:lnTo>
                  <a:lnTo>
                    <a:pt x="9" y="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45" name="Freeform 42"/>
            <p:cNvSpPr>
              <a:spLocks/>
            </p:cNvSpPr>
            <p:nvPr/>
          </p:nvSpPr>
          <p:spPr bwMode="auto">
            <a:xfrm>
              <a:off x="740" y="878"/>
              <a:ext cx="74" cy="55"/>
            </a:xfrm>
            <a:custGeom>
              <a:avLst/>
              <a:gdLst>
                <a:gd name="T0" fmla="*/ 0 w 516"/>
                <a:gd name="T1" fmla="*/ 1 h 384"/>
                <a:gd name="T2" fmla="*/ 0 w 516"/>
                <a:gd name="T3" fmla="*/ 1 h 384"/>
                <a:gd name="T4" fmla="*/ 0 w 516"/>
                <a:gd name="T5" fmla="*/ 1 h 384"/>
                <a:gd name="T6" fmla="*/ 0 w 516"/>
                <a:gd name="T7" fmla="*/ 1 h 384"/>
                <a:gd name="T8" fmla="*/ 0 w 516"/>
                <a:gd name="T9" fmla="*/ 1 h 384"/>
                <a:gd name="T10" fmla="*/ 1 w 516"/>
                <a:gd name="T11" fmla="*/ 1 h 384"/>
                <a:gd name="T12" fmla="*/ 1 w 516"/>
                <a:gd name="T13" fmla="*/ 0 h 384"/>
                <a:gd name="T14" fmla="*/ 1 w 516"/>
                <a:gd name="T15" fmla="*/ 0 h 384"/>
                <a:gd name="T16" fmla="*/ 1 w 516"/>
                <a:gd name="T17" fmla="*/ 0 h 384"/>
                <a:gd name="T18" fmla="*/ 1 w 516"/>
                <a:gd name="T19" fmla="*/ 0 h 384"/>
                <a:gd name="T20" fmla="*/ 1 w 516"/>
                <a:gd name="T21" fmla="*/ 0 h 384"/>
                <a:gd name="T22" fmla="*/ 1 w 516"/>
                <a:gd name="T23" fmla="*/ 0 h 384"/>
                <a:gd name="T24" fmla="*/ 1 w 516"/>
                <a:gd name="T25" fmla="*/ 0 h 384"/>
                <a:gd name="T26" fmla="*/ 1 w 516"/>
                <a:gd name="T27" fmla="*/ 0 h 384"/>
                <a:gd name="T28" fmla="*/ 1 w 516"/>
                <a:gd name="T29" fmla="*/ 0 h 384"/>
                <a:gd name="T30" fmla="*/ 1 w 516"/>
                <a:gd name="T31" fmla="*/ 0 h 384"/>
                <a:gd name="T32" fmla="*/ 1 w 516"/>
                <a:gd name="T33" fmla="*/ 0 h 384"/>
                <a:gd name="T34" fmla="*/ 1 w 516"/>
                <a:gd name="T35" fmla="*/ 0 h 384"/>
                <a:gd name="T36" fmla="*/ 2 w 516"/>
                <a:gd name="T37" fmla="*/ 0 h 384"/>
                <a:gd name="T38" fmla="*/ 1 w 516"/>
                <a:gd name="T39" fmla="*/ 0 h 384"/>
                <a:gd name="T40" fmla="*/ 1 w 516"/>
                <a:gd name="T41" fmla="*/ 0 h 384"/>
                <a:gd name="T42" fmla="*/ 1 w 516"/>
                <a:gd name="T43" fmla="*/ 0 h 384"/>
                <a:gd name="T44" fmla="*/ 1 w 516"/>
                <a:gd name="T45" fmla="*/ 0 h 384"/>
                <a:gd name="T46" fmla="*/ 1 w 516"/>
                <a:gd name="T47" fmla="*/ 0 h 384"/>
                <a:gd name="T48" fmla="*/ 1 w 516"/>
                <a:gd name="T49" fmla="*/ 0 h 384"/>
                <a:gd name="T50" fmla="*/ 1 w 516"/>
                <a:gd name="T51" fmla="*/ 0 h 384"/>
                <a:gd name="T52" fmla="*/ 1 w 516"/>
                <a:gd name="T53" fmla="*/ 0 h 384"/>
                <a:gd name="T54" fmla="*/ 1 w 516"/>
                <a:gd name="T55" fmla="*/ 0 h 384"/>
                <a:gd name="T56" fmla="*/ 1 w 516"/>
                <a:gd name="T57" fmla="*/ 0 h 384"/>
                <a:gd name="T58" fmla="*/ 1 w 516"/>
                <a:gd name="T59" fmla="*/ 0 h 384"/>
                <a:gd name="T60" fmla="*/ 0 w 516"/>
                <a:gd name="T61" fmla="*/ 0 h 384"/>
                <a:gd name="T62" fmla="*/ 0 w 516"/>
                <a:gd name="T63" fmla="*/ 1 h 384"/>
                <a:gd name="T64" fmla="*/ 0 w 516"/>
                <a:gd name="T65" fmla="*/ 1 h 384"/>
                <a:gd name="T66" fmla="*/ 0 w 516"/>
                <a:gd name="T67" fmla="*/ 1 h 384"/>
                <a:gd name="T68" fmla="*/ 0 w 516"/>
                <a:gd name="T69" fmla="*/ 1 h 384"/>
                <a:gd name="T70" fmla="*/ 0 w 516"/>
                <a:gd name="T71" fmla="*/ 1 h 384"/>
                <a:gd name="T72" fmla="*/ 0 w 516"/>
                <a:gd name="T73" fmla="*/ 1 h 384"/>
                <a:gd name="T74" fmla="*/ 0 w 516"/>
                <a:gd name="T75" fmla="*/ 1 h 3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6"/>
                <a:gd name="T115" fmla="*/ 0 h 384"/>
                <a:gd name="T116" fmla="*/ 516 w 516"/>
                <a:gd name="T117" fmla="*/ 384 h 3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6" h="384">
                  <a:moveTo>
                    <a:pt x="5" y="359"/>
                  </a:moveTo>
                  <a:lnTo>
                    <a:pt x="48" y="350"/>
                  </a:lnTo>
                  <a:lnTo>
                    <a:pt x="57" y="333"/>
                  </a:lnTo>
                  <a:lnTo>
                    <a:pt x="67" y="316"/>
                  </a:lnTo>
                  <a:lnTo>
                    <a:pt x="79" y="300"/>
                  </a:lnTo>
                  <a:lnTo>
                    <a:pt x="93" y="282"/>
                  </a:lnTo>
                  <a:lnTo>
                    <a:pt x="107" y="266"/>
                  </a:lnTo>
                  <a:lnTo>
                    <a:pt x="123" y="249"/>
                  </a:lnTo>
                  <a:lnTo>
                    <a:pt x="139" y="233"/>
                  </a:lnTo>
                  <a:lnTo>
                    <a:pt x="157" y="218"/>
                  </a:lnTo>
                  <a:lnTo>
                    <a:pt x="175" y="202"/>
                  </a:lnTo>
                  <a:lnTo>
                    <a:pt x="193" y="187"/>
                  </a:lnTo>
                  <a:lnTo>
                    <a:pt x="213" y="173"/>
                  </a:lnTo>
                  <a:lnTo>
                    <a:pt x="232" y="160"/>
                  </a:lnTo>
                  <a:lnTo>
                    <a:pt x="251" y="147"/>
                  </a:lnTo>
                  <a:lnTo>
                    <a:pt x="271" y="134"/>
                  </a:lnTo>
                  <a:lnTo>
                    <a:pt x="291" y="122"/>
                  </a:lnTo>
                  <a:lnTo>
                    <a:pt x="310" y="111"/>
                  </a:lnTo>
                  <a:lnTo>
                    <a:pt x="329" y="101"/>
                  </a:lnTo>
                  <a:lnTo>
                    <a:pt x="347" y="92"/>
                  </a:lnTo>
                  <a:lnTo>
                    <a:pt x="365" y="83"/>
                  </a:lnTo>
                  <a:lnTo>
                    <a:pt x="382" y="76"/>
                  </a:lnTo>
                  <a:lnTo>
                    <a:pt x="400" y="69"/>
                  </a:lnTo>
                  <a:lnTo>
                    <a:pt x="414" y="63"/>
                  </a:lnTo>
                  <a:lnTo>
                    <a:pt x="428" y="58"/>
                  </a:lnTo>
                  <a:lnTo>
                    <a:pt x="441" y="54"/>
                  </a:lnTo>
                  <a:lnTo>
                    <a:pt x="452" y="52"/>
                  </a:lnTo>
                  <a:lnTo>
                    <a:pt x="461" y="50"/>
                  </a:lnTo>
                  <a:lnTo>
                    <a:pt x="468" y="50"/>
                  </a:lnTo>
                  <a:lnTo>
                    <a:pt x="471" y="50"/>
                  </a:lnTo>
                  <a:lnTo>
                    <a:pt x="469" y="48"/>
                  </a:lnTo>
                  <a:lnTo>
                    <a:pt x="464" y="43"/>
                  </a:lnTo>
                  <a:lnTo>
                    <a:pt x="463" y="40"/>
                  </a:lnTo>
                  <a:lnTo>
                    <a:pt x="463" y="37"/>
                  </a:lnTo>
                  <a:lnTo>
                    <a:pt x="463" y="36"/>
                  </a:lnTo>
                  <a:lnTo>
                    <a:pt x="515" y="43"/>
                  </a:lnTo>
                  <a:lnTo>
                    <a:pt x="516" y="36"/>
                  </a:lnTo>
                  <a:lnTo>
                    <a:pt x="515" y="29"/>
                  </a:lnTo>
                  <a:lnTo>
                    <a:pt x="512" y="21"/>
                  </a:lnTo>
                  <a:lnTo>
                    <a:pt x="504" y="12"/>
                  </a:lnTo>
                  <a:lnTo>
                    <a:pt x="494" y="5"/>
                  </a:lnTo>
                  <a:lnTo>
                    <a:pt x="480" y="1"/>
                  </a:lnTo>
                  <a:lnTo>
                    <a:pt x="468" y="0"/>
                  </a:lnTo>
                  <a:lnTo>
                    <a:pt x="455" y="1"/>
                  </a:lnTo>
                  <a:lnTo>
                    <a:pt x="441" y="3"/>
                  </a:lnTo>
                  <a:lnTo>
                    <a:pt x="427" y="6"/>
                  </a:lnTo>
                  <a:lnTo>
                    <a:pt x="412" y="11"/>
                  </a:lnTo>
                  <a:lnTo>
                    <a:pt x="396" y="16"/>
                  </a:lnTo>
                  <a:lnTo>
                    <a:pt x="379" y="22"/>
                  </a:lnTo>
                  <a:lnTo>
                    <a:pt x="361" y="29"/>
                  </a:lnTo>
                  <a:lnTo>
                    <a:pt x="343" y="38"/>
                  </a:lnTo>
                  <a:lnTo>
                    <a:pt x="324" y="47"/>
                  </a:lnTo>
                  <a:lnTo>
                    <a:pt x="303" y="57"/>
                  </a:lnTo>
                  <a:lnTo>
                    <a:pt x="283" y="68"/>
                  </a:lnTo>
                  <a:lnTo>
                    <a:pt x="263" y="80"/>
                  </a:lnTo>
                  <a:lnTo>
                    <a:pt x="242" y="92"/>
                  </a:lnTo>
                  <a:lnTo>
                    <a:pt x="221" y="105"/>
                  </a:lnTo>
                  <a:lnTo>
                    <a:pt x="201" y="119"/>
                  </a:lnTo>
                  <a:lnTo>
                    <a:pt x="181" y="133"/>
                  </a:lnTo>
                  <a:lnTo>
                    <a:pt x="160" y="149"/>
                  </a:lnTo>
                  <a:lnTo>
                    <a:pt x="140" y="164"/>
                  </a:lnTo>
                  <a:lnTo>
                    <a:pt x="121" y="180"/>
                  </a:lnTo>
                  <a:lnTo>
                    <a:pt x="103" y="197"/>
                  </a:lnTo>
                  <a:lnTo>
                    <a:pt x="84" y="215"/>
                  </a:lnTo>
                  <a:lnTo>
                    <a:pt x="67" y="233"/>
                  </a:lnTo>
                  <a:lnTo>
                    <a:pt x="51" y="251"/>
                  </a:lnTo>
                  <a:lnTo>
                    <a:pt x="36" y="270"/>
                  </a:lnTo>
                  <a:lnTo>
                    <a:pt x="22" y="290"/>
                  </a:lnTo>
                  <a:lnTo>
                    <a:pt x="11" y="310"/>
                  </a:lnTo>
                  <a:lnTo>
                    <a:pt x="0" y="330"/>
                  </a:lnTo>
                  <a:lnTo>
                    <a:pt x="43" y="323"/>
                  </a:lnTo>
                  <a:lnTo>
                    <a:pt x="5" y="359"/>
                  </a:lnTo>
                  <a:lnTo>
                    <a:pt x="32" y="384"/>
                  </a:lnTo>
                  <a:lnTo>
                    <a:pt x="48" y="350"/>
                  </a:lnTo>
                  <a:lnTo>
                    <a:pt x="5" y="359"/>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46" name="Freeform 43"/>
            <p:cNvSpPr>
              <a:spLocks/>
            </p:cNvSpPr>
            <p:nvPr/>
          </p:nvSpPr>
          <p:spPr bwMode="auto">
            <a:xfrm>
              <a:off x="727" y="829"/>
              <a:ext cx="185" cy="101"/>
            </a:xfrm>
            <a:custGeom>
              <a:avLst/>
              <a:gdLst>
                <a:gd name="T0" fmla="*/ 4 w 1296"/>
                <a:gd name="T1" fmla="*/ 0 h 706"/>
                <a:gd name="T2" fmla="*/ 4 w 1296"/>
                <a:gd name="T3" fmla="*/ 0 h 706"/>
                <a:gd name="T4" fmla="*/ 3 w 1296"/>
                <a:gd name="T5" fmla="*/ 0 h 706"/>
                <a:gd name="T6" fmla="*/ 3 w 1296"/>
                <a:gd name="T7" fmla="*/ 0 h 706"/>
                <a:gd name="T8" fmla="*/ 3 w 1296"/>
                <a:gd name="T9" fmla="*/ 0 h 706"/>
                <a:gd name="T10" fmla="*/ 2 w 1296"/>
                <a:gd name="T11" fmla="*/ 0 h 706"/>
                <a:gd name="T12" fmla="*/ 2 w 1296"/>
                <a:gd name="T13" fmla="*/ 0 h 706"/>
                <a:gd name="T14" fmla="*/ 2 w 1296"/>
                <a:gd name="T15" fmla="*/ 0 h 706"/>
                <a:gd name="T16" fmla="*/ 1 w 1296"/>
                <a:gd name="T17" fmla="*/ 1 h 706"/>
                <a:gd name="T18" fmla="*/ 1 w 1296"/>
                <a:gd name="T19" fmla="*/ 1 h 706"/>
                <a:gd name="T20" fmla="*/ 1 w 1296"/>
                <a:gd name="T21" fmla="*/ 1 h 706"/>
                <a:gd name="T22" fmla="*/ 1 w 1296"/>
                <a:gd name="T23" fmla="*/ 1 h 706"/>
                <a:gd name="T24" fmla="*/ 1 w 1296"/>
                <a:gd name="T25" fmla="*/ 1 h 706"/>
                <a:gd name="T26" fmla="*/ 0 w 1296"/>
                <a:gd name="T27" fmla="*/ 1 h 706"/>
                <a:gd name="T28" fmla="*/ 0 w 1296"/>
                <a:gd name="T29" fmla="*/ 1 h 706"/>
                <a:gd name="T30" fmla="*/ 0 w 1296"/>
                <a:gd name="T31" fmla="*/ 1 h 706"/>
                <a:gd name="T32" fmla="*/ 0 w 1296"/>
                <a:gd name="T33" fmla="*/ 1 h 706"/>
                <a:gd name="T34" fmla="*/ 0 w 1296"/>
                <a:gd name="T35" fmla="*/ 1 h 706"/>
                <a:gd name="T36" fmla="*/ 0 w 1296"/>
                <a:gd name="T37" fmla="*/ 1 h 706"/>
                <a:gd name="T38" fmla="*/ 0 w 1296"/>
                <a:gd name="T39" fmla="*/ 1 h 706"/>
                <a:gd name="T40" fmla="*/ 0 w 1296"/>
                <a:gd name="T41" fmla="*/ 2 h 706"/>
                <a:gd name="T42" fmla="*/ 0 w 1296"/>
                <a:gd name="T43" fmla="*/ 2 h 706"/>
                <a:gd name="T44" fmla="*/ 0 w 1296"/>
                <a:gd name="T45" fmla="*/ 2 h 706"/>
                <a:gd name="T46" fmla="*/ 0 w 1296"/>
                <a:gd name="T47" fmla="*/ 2 h 706"/>
                <a:gd name="T48" fmla="*/ 0 w 1296"/>
                <a:gd name="T49" fmla="*/ 2 h 706"/>
                <a:gd name="T50" fmla="*/ 0 w 1296"/>
                <a:gd name="T51" fmla="*/ 2 h 706"/>
                <a:gd name="T52" fmla="*/ 0 w 1296"/>
                <a:gd name="T53" fmla="*/ 2 h 706"/>
                <a:gd name="T54" fmla="*/ 0 w 1296"/>
                <a:gd name="T55" fmla="*/ 2 h 706"/>
                <a:gd name="T56" fmla="*/ 0 w 1296"/>
                <a:gd name="T57" fmla="*/ 2 h 706"/>
                <a:gd name="T58" fmla="*/ 0 w 1296"/>
                <a:gd name="T59" fmla="*/ 2 h 706"/>
                <a:gd name="T60" fmla="*/ 0 w 1296"/>
                <a:gd name="T61" fmla="*/ 1 h 706"/>
                <a:gd name="T62" fmla="*/ 0 w 1296"/>
                <a:gd name="T63" fmla="*/ 1 h 706"/>
                <a:gd name="T64" fmla="*/ 0 w 1296"/>
                <a:gd name="T65" fmla="*/ 1 h 706"/>
                <a:gd name="T66" fmla="*/ 0 w 1296"/>
                <a:gd name="T67" fmla="*/ 1 h 706"/>
                <a:gd name="T68" fmla="*/ 0 w 1296"/>
                <a:gd name="T69" fmla="*/ 1 h 706"/>
                <a:gd name="T70" fmla="*/ 0 w 1296"/>
                <a:gd name="T71" fmla="*/ 1 h 706"/>
                <a:gd name="T72" fmla="*/ 1 w 1296"/>
                <a:gd name="T73" fmla="*/ 1 h 706"/>
                <a:gd name="T74" fmla="*/ 1 w 1296"/>
                <a:gd name="T75" fmla="*/ 1 h 706"/>
                <a:gd name="T76" fmla="*/ 1 w 1296"/>
                <a:gd name="T77" fmla="*/ 1 h 706"/>
                <a:gd name="T78" fmla="*/ 1 w 1296"/>
                <a:gd name="T79" fmla="*/ 1 h 706"/>
                <a:gd name="T80" fmla="*/ 1 w 1296"/>
                <a:gd name="T81" fmla="*/ 1 h 706"/>
                <a:gd name="T82" fmla="*/ 1 w 1296"/>
                <a:gd name="T83" fmla="*/ 1 h 706"/>
                <a:gd name="T84" fmla="*/ 2 w 1296"/>
                <a:gd name="T85" fmla="*/ 0 h 706"/>
                <a:gd name="T86" fmla="*/ 2 w 1296"/>
                <a:gd name="T87" fmla="*/ 0 h 706"/>
                <a:gd name="T88" fmla="*/ 2 w 1296"/>
                <a:gd name="T89" fmla="*/ 0 h 706"/>
                <a:gd name="T90" fmla="*/ 3 w 1296"/>
                <a:gd name="T91" fmla="*/ 0 h 706"/>
                <a:gd name="T92" fmla="*/ 3 w 1296"/>
                <a:gd name="T93" fmla="*/ 0 h 706"/>
                <a:gd name="T94" fmla="*/ 3 w 1296"/>
                <a:gd name="T95" fmla="*/ 0 h 706"/>
                <a:gd name="T96" fmla="*/ 4 w 1296"/>
                <a:gd name="T97" fmla="*/ 0 h 706"/>
                <a:gd name="T98" fmla="*/ 4 w 1296"/>
                <a:gd name="T99" fmla="*/ 0 h 706"/>
                <a:gd name="T100" fmla="*/ 4 w 1296"/>
                <a:gd name="T101" fmla="*/ 0 h 706"/>
                <a:gd name="T102" fmla="*/ 4 w 1296"/>
                <a:gd name="T103" fmla="*/ 0 h 7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96"/>
                <a:gd name="T157" fmla="*/ 0 h 706"/>
                <a:gd name="T158" fmla="*/ 1296 w 1296"/>
                <a:gd name="T159" fmla="*/ 706 h 7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96" h="706">
                  <a:moveTo>
                    <a:pt x="1296" y="2"/>
                  </a:moveTo>
                  <a:lnTo>
                    <a:pt x="1289" y="1"/>
                  </a:lnTo>
                  <a:lnTo>
                    <a:pt x="1254" y="0"/>
                  </a:lnTo>
                  <a:lnTo>
                    <a:pt x="1214" y="1"/>
                  </a:lnTo>
                  <a:lnTo>
                    <a:pt x="1170" y="3"/>
                  </a:lnTo>
                  <a:lnTo>
                    <a:pt x="1121" y="7"/>
                  </a:lnTo>
                  <a:lnTo>
                    <a:pt x="1069" y="13"/>
                  </a:lnTo>
                  <a:lnTo>
                    <a:pt x="1014" y="20"/>
                  </a:lnTo>
                  <a:lnTo>
                    <a:pt x="957" y="29"/>
                  </a:lnTo>
                  <a:lnTo>
                    <a:pt x="897" y="40"/>
                  </a:lnTo>
                  <a:lnTo>
                    <a:pt x="837" y="51"/>
                  </a:lnTo>
                  <a:lnTo>
                    <a:pt x="775" y="64"/>
                  </a:lnTo>
                  <a:lnTo>
                    <a:pt x="712" y="79"/>
                  </a:lnTo>
                  <a:lnTo>
                    <a:pt x="649" y="94"/>
                  </a:lnTo>
                  <a:lnTo>
                    <a:pt x="586" y="113"/>
                  </a:lnTo>
                  <a:lnTo>
                    <a:pt x="524" y="131"/>
                  </a:lnTo>
                  <a:lnTo>
                    <a:pt x="464" y="151"/>
                  </a:lnTo>
                  <a:lnTo>
                    <a:pt x="404" y="172"/>
                  </a:lnTo>
                  <a:lnTo>
                    <a:pt x="375" y="183"/>
                  </a:lnTo>
                  <a:lnTo>
                    <a:pt x="347" y="196"/>
                  </a:lnTo>
                  <a:lnTo>
                    <a:pt x="320" y="207"/>
                  </a:lnTo>
                  <a:lnTo>
                    <a:pt x="293" y="219"/>
                  </a:lnTo>
                  <a:lnTo>
                    <a:pt x="267" y="232"/>
                  </a:lnTo>
                  <a:lnTo>
                    <a:pt x="242" y="244"/>
                  </a:lnTo>
                  <a:lnTo>
                    <a:pt x="218" y="257"/>
                  </a:lnTo>
                  <a:lnTo>
                    <a:pt x="195" y="272"/>
                  </a:lnTo>
                  <a:lnTo>
                    <a:pt x="172" y="286"/>
                  </a:lnTo>
                  <a:lnTo>
                    <a:pt x="151" y="300"/>
                  </a:lnTo>
                  <a:lnTo>
                    <a:pt x="130" y="314"/>
                  </a:lnTo>
                  <a:lnTo>
                    <a:pt x="111" y="329"/>
                  </a:lnTo>
                  <a:lnTo>
                    <a:pt x="93" y="345"/>
                  </a:lnTo>
                  <a:lnTo>
                    <a:pt x="77" y="361"/>
                  </a:lnTo>
                  <a:lnTo>
                    <a:pt x="62" y="377"/>
                  </a:lnTo>
                  <a:lnTo>
                    <a:pt x="48" y="393"/>
                  </a:lnTo>
                  <a:lnTo>
                    <a:pt x="35" y="411"/>
                  </a:lnTo>
                  <a:lnTo>
                    <a:pt x="26" y="428"/>
                  </a:lnTo>
                  <a:lnTo>
                    <a:pt x="16" y="446"/>
                  </a:lnTo>
                  <a:lnTo>
                    <a:pt x="10" y="465"/>
                  </a:lnTo>
                  <a:lnTo>
                    <a:pt x="4" y="484"/>
                  </a:lnTo>
                  <a:lnTo>
                    <a:pt x="1" y="504"/>
                  </a:lnTo>
                  <a:lnTo>
                    <a:pt x="0" y="523"/>
                  </a:lnTo>
                  <a:lnTo>
                    <a:pt x="2" y="543"/>
                  </a:lnTo>
                  <a:lnTo>
                    <a:pt x="5" y="564"/>
                  </a:lnTo>
                  <a:lnTo>
                    <a:pt x="12" y="584"/>
                  </a:lnTo>
                  <a:lnTo>
                    <a:pt x="20" y="604"/>
                  </a:lnTo>
                  <a:lnTo>
                    <a:pt x="31" y="624"/>
                  </a:lnTo>
                  <a:lnTo>
                    <a:pt x="44" y="645"/>
                  </a:lnTo>
                  <a:lnTo>
                    <a:pt x="59" y="665"/>
                  </a:lnTo>
                  <a:lnTo>
                    <a:pt x="77" y="685"/>
                  </a:lnTo>
                  <a:lnTo>
                    <a:pt x="97" y="706"/>
                  </a:lnTo>
                  <a:lnTo>
                    <a:pt x="135" y="670"/>
                  </a:lnTo>
                  <a:lnTo>
                    <a:pt x="117" y="652"/>
                  </a:lnTo>
                  <a:lnTo>
                    <a:pt x="101" y="634"/>
                  </a:lnTo>
                  <a:lnTo>
                    <a:pt x="88" y="616"/>
                  </a:lnTo>
                  <a:lnTo>
                    <a:pt x="77" y="600"/>
                  </a:lnTo>
                  <a:lnTo>
                    <a:pt x="68" y="584"/>
                  </a:lnTo>
                  <a:lnTo>
                    <a:pt x="62" y="568"/>
                  </a:lnTo>
                  <a:lnTo>
                    <a:pt x="58" y="552"/>
                  </a:lnTo>
                  <a:lnTo>
                    <a:pt x="55" y="537"/>
                  </a:lnTo>
                  <a:lnTo>
                    <a:pt x="54" y="523"/>
                  </a:lnTo>
                  <a:lnTo>
                    <a:pt x="54" y="508"/>
                  </a:lnTo>
                  <a:lnTo>
                    <a:pt x="57" y="494"/>
                  </a:lnTo>
                  <a:lnTo>
                    <a:pt x="60" y="479"/>
                  </a:lnTo>
                  <a:lnTo>
                    <a:pt x="65" y="465"/>
                  </a:lnTo>
                  <a:lnTo>
                    <a:pt x="73" y="451"/>
                  </a:lnTo>
                  <a:lnTo>
                    <a:pt x="81" y="437"/>
                  </a:lnTo>
                  <a:lnTo>
                    <a:pt x="91" y="423"/>
                  </a:lnTo>
                  <a:lnTo>
                    <a:pt x="103" y="409"/>
                  </a:lnTo>
                  <a:lnTo>
                    <a:pt x="115" y="394"/>
                  </a:lnTo>
                  <a:lnTo>
                    <a:pt x="130" y="381"/>
                  </a:lnTo>
                  <a:lnTo>
                    <a:pt x="145" y="367"/>
                  </a:lnTo>
                  <a:lnTo>
                    <a:pt x="164" y="354"/>
                  </a:lnTo>
                  <a:lnTo>
                    <a:pt x="182" y="341"/>
                  </a:lnTo>
                  <a:lnTo>
                    <a:pt x="202" y="326"/>
                  </a:lnTo>
                  <a:lnTo>
                    <a:pt x="222" y="314"/>
                  </a:lnTo>
                  <a:lnTo>
                    <a:pt x="245" y="301"/>
                  </a:lnTo>
                  <a:lnTo>
                    <a:pt x="267" y="289"/>
                  </a:lnTo>
                  <a:lnTo>
                    <a:pt x="292" y="277"/>
                  </a:lnTo>
                  <a:lnTo>
                    <a:pt x="316" y="265"/>
                  </a:lnTo>
                  <a:lnTo>
                    <a:pt x="342" y="252"/>
                  </a:lnTo>
                  <a:lnTo>
                    <a:pt x="369" y="241"/>
                  </a:lnTo>
                  <a:lnTo>
                    <a:pt x="396" y="230"/>
                  </a:lnTo>
                  <a:lnTo>
                    <a:pt x="423" y="219"/>
                  </a:lnTo>
                  <a:lnTo>
                    <a:pt x="481" y="198"/>
                  </a:lnTo>
                  <a:lnTo>
                    <a:pt x="541" y="178"/>
                  </a:lnTo>
                  <a:lnTo>
                    <a:pt x="602" y="160"/>
                  </a:lnTo>
                  <a:lnTo>
                    <a:pt x="662" y="143"/>
                  </a:lnTo>
                  <a:lnTo>
                    <a:pt x="724" y="128"/>
                  </a:lnTo>
                  <a:lnTo>
                    <a:pt x="786" y="114"/>
                  </a:lnTo>
                  <a:lnTo>
                    <a:pt x="847" y="100"/>
                  </a:lnTo>
                  <a:lnTo>
                    <a:pt x="907" y="88"/>
                  </a:lnTo>
                  <a:lnTo>
                    <a:pt x="966" y="78"/>
                  </a:lnTo>
                  <a:lnTo>
                    <a:pt x="1022" y="70"/>
                  </a:lnTo>
                  <a:lnTo>
                    <a:pt x="1076" y="63"/>
                  </a:lnTo>
                  <a:lnTo>
                    <a:pt x="1126" y="58"/>
                  </a:lnTo>
                  <a:lnTo>
                    <a:pt x="1173" y="54"/>
                  </a:lnTo>
                  <a:lnTo>
                    <a:pt x="1216" y="51"/>
                  </a:lnTo>
                  <a:lnTo>
                    <a:pt x="1254" y="51"/>
                  </a:lnTo>
                  <a:lnTo>
                    <a:pt x="1286" y="52"/>
                  </a:lnTo>
                  <a:lnTo>
                    <a:pt x="1281" y="51"/>
                  </a:lnTo>
                  <a:lnTo>
                    <a:pt x="1296" y="2"/>
                  </a:lnTo>
                  <a:lnTo>
                    <a:pt x="1293" y="1"/>
                  </a:lnTo>
                  <a:lnTo>
                    <a:pt x="1289" y="1"/>
                  </a:lnTo>
                  <a:lnTo>
                    <a:pt x="1296" y="2"/>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47" name="Freeform 44"/>
            <p:cNvSpPr>
              <a:spLocks/>
            </p:cNvSpPr>
            <p:nvPr/>
          </p:nvSpPr>
          <p:spPr bwMode="auto">
            <a:xfrm>
              <a:off x="910" y="829"/>
              <a:ext cx="50" cy="40"/>
            </a:xfrm>
            <a:custGeom>
              <a:avLst/>
              <a:gdLst>
                <a:gd name="T0" fmla="*/ 1 w 351"/>
                <a:gd name="T1" fmla="*/ 1 h 277"/>
                <a:gd name="T2" fmla="*/ 1 w 351"/>
                <a:gd name="T3" fmla="*/ 1 h 277"/>
                <a:gd name="T4" fmla="*/ 1 w 351"/>
                <a:gd name="T5" fmla="*/ 1 h 277"/>
                <a:gd name="T6" fmla="*/ 1 w 351"/>
                <a:gd name="T7" fmla="*/ 1 h 277"/>
                <a:gd name="T8" fmla="*/ 1 w 351"/>
                <a:gd name="T9" fmla="*/ 1 h 277"/>
                <a:gd name="T10" fmla="*/ 1 w 351"/>
                <a:gd name="T11" fmla="*/ 1 h 277"/>
                <a:gd name="T12" fmla="*/ 1 w 351"/>
                <a:gd name="T13" fmla="*/ 1 h 277"/>
                <a:gd name="T14" fmla="*/ 1 w 351"/>
                <a:gd name="T15" fmla="*/ 1 h 277"/>
                <a:gd name="T16" fmla="*/ 1 w 351"/>
                <a:gd name="T17" fmla="*/ 1 h 277"/>
                <a:gd name="T18" fmla="*/ 1 w 351"/>
                <a:gd name="T19" fmla="*/ 1 h 277"/>
                <a:gd name="T20" fmla="*/ 1 w 351"/>
                <a:gd name="T21" fmla="*/ 1 h 277"/>
                <a:gd name="T22" fmla="*/ 1 w 351"/>
                <a:gd name="T23" fmla="*/ 0 h 277"/>
                <a:gd name="T24" fmla="*/ 1 w 351"/>
                <a:gd name="T25" fmla="*/ 0 h 277"/>
                <a:gd name="T26" fmla="*/ 1 w 351"/>
                <a:gd name="T27" fmla="*/ 0 h 277"/>
                <a:gd name="T28" fmla="*/ 1 w 351"/>
                <a:gd name="T29" fmla="*/ 0 h 277"/>
                <a:gd name="T30" fmla="*/ 1 w 351"/>
                <a:gd name="T31" fmla="*/ 0 h 277"/>
                <a:gd name="T32" fmla="*/ 1 w 351"/>
                <a:gd name="T33" fmla="*/ 0 h 277"/>
                <a:gd name="T34" fmla="*/ 1 w 351"/>
                <a:gd name="T35" fmla="*/ 0 h 277"/>
                <a:gd name="T36" fmla="*/ 0 w 351"/>
                <a:gd name="T37" fmla="*/ 0 h 277"/>
                <a:gd name="T38" fmla="*/ 0 w 351"/>
                <a:gd name="T39" fmla="*/ 0 h 277"/>
                <a:gd name="T40" fmla="*/ 0 w 351"/>
                <a:gd name="T41" fmla="*/ 0 h 277"/>
                <a:gd name="T42" fmla="*/ 0 w 351"/>
                <a:gd name="T43" fmla="*/ 0 h 277"/>
                <a:gd name="T44" fmla="*/ 0 w 351"/>
                <a:gd name="T45" fmla="*/ 0 h 277"/>
                <a:gd name="T46" fmla="*/ 0 w 351"/>
                <a:gd name="T47" fmla="*/ 0 h 277"/>
                <a:gd name="T48" fmla="*/ 0 w 351"/>
                <a:gd name="T49" fmla="*/ 0 h 277"/>
                <a:gd name="T50" fmla="*/ 0 w 351"/>
                <a:gd name="T51" fmla="*/ 0 h 277"/>
                <a:gd name="T52" fmla="*/ 0 w 351"/>
                <a:gd name="T53" fmla="*/ 0 h 277"/>
                <a:gd name="T54" fmla="*/ 0 w 351"/>
                <a:gd name="T55" fmla="*/ 0 h 277"/>
                <a:gd name="T56" fmla="*/ 0 w 351"/>
                <a:gd name="T57" fmla="*/ 0 h 277"/>
                <a:gd name="T58" fmla="*/ 0 w 351"/>
                <a:gd name="T59" fmla="*/ 0 h 277"/>
                <a:gd name="T60" fmla="*/ 0 w 351"/>
                <a:gd name="T61" fmla="*/ 0 h 277"/>
                <a:gd name="T62" fmla="*/ 0 w 351"/>
                <a:gd name="T63" fmla="*/ 0 h 277"/>
                <a:gd name="T64" fmla="*/ 0 w 351"/>
                <a:gd name="T65" fmla="*/ 0 h 277"/>
                <a:gd name="T66" fmla="*/ 0 w 351"/>
                <a:gd name="T67" fmla="*/ 0 h 277"/>
                <a:gd name="T68" fmla="*/ 0 w 351"/>
                <a:gd name="T69" fmla="*/ 0 h 277"/>
                <a:gd name="T70" fmla="*/ 0 w 351"/>
                <a:gd name="T71" fmla="*/ 0 h 277"/>
                <a:gd name="T72" fmla="*/ 0 w 351"/>
                <a:gd name="T73" fmla="*/ 0 h 277"/>
                <a:gd name="T74" fmla="*/ 1 w 351"/>
                <a:gd name="T75" fmla="*/ 0 h 277"/>
                <a:gd name="T76" fmla="*/ 1 w 351"/>
                <a:gd name="T77" fmla="*/ 0 h 277"/>
                <a:gd name="T78" fmla="*/ 1 w 351"/>
                <a:gd name="T79" fmla="*/ 0 h 277"/>
                <a:gd name="T80" fmla="*/ 1 w 351"/>
                <a:gd name="T81" fmla="*/ 1 h 277"/>
                <a:gd name="T82" fmla="*/ 1 w 351"/>
                <a:gd name="T83" fmla="*/ 1 h 277"/>
                <a:gd name="T84" fmla="*/ 1 w 351"/>
                <a:gd name="T85" fmla="*/ 1 h 277"/>
                <a:gd name="T86" fmla="*/ 1 w 351"/>
                <a:gd name="T87" fmla="*/ 1 h 277"/>
                <a:gd name="T88" fmla="*/ 1 w 351"/>
                <a:gd name="T89" fmla="*/ 1 h 277"/>
                <a:gd name="T90" fmla="*/ 1 w 351"/>
                <a:gd name="T91" fmla="*/ 1 h 277"/>
                <a:gd name="T92" fmla="*/ 1 w 351"/>
                <a:gd name="T93" fmla="*/ 1 h 277"/>
                <a:gd name="T94" fmla="*/ 1 w 351"/>
                <a:gd name="T95" fmla="*/ 1 h 277"/>
                <a:gd name="T96" fmla="*/ 1 w 351"/>
                <a:gd name="T97" fmla="*/ 1 h 277"/>
                <a:gd name="T98" fmla="*/ 1 w 351"/>
                <a:gd name="T99" fmla="*/ 1 h 277"/>
                <a:gd name="T100" fmla="*/ 1 w 351"/>
                <a:gd name="T101" fmla="*/ 1 h 277"/>
                <a:gd name="T102" fmla="*/ 1 w 351"/>
                <a:gd name="T103" fmla="*/ 1 h 277"/>
                <a:gd name="T104" fmla="*/ 1 w 351"/>
                <a:gd name="T105" fmla="*/ 1 h 277"/>
                <a:gd name="T106" fmla="*/ 1 w 351"/>
                <a:gd name="T107" fmla="*/ 1 h 277"/>
                <a:gd name="T108" fmla="*/ 1 w 351"/>
                <a:gd name="T109" fmla="*/ 1 h 277"/>
                <a:gd name="T110" fmla="*/ 1 w 351"/>
                <a:gd name="T111" fmla="*/ 1 h 2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51"/>
                <a:gd name="T169" fmla="*/ 0 h 277"/>
                <a:gd name="T170" fmla="*/ 351 w 351"/>
                <a:gd name="T171" fmla="*/ 277 h 2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51" h="277">
                  <a:moveTo>
                    <a:pt x="342" y="226"/>
                  </a:moveTo>
                  <a:lnTo>
                    <a:pt x="351" y="226"/>
                  </a:lnTo>
                  <a:lnTo>
                    <a:pt x="344" y="224"/>
                  </a:lnTo>
                  <a:lnTo>
                    <a:pt x="338" y="222"/>
                  </a:lnTo>
                  <a:lnTo>
                    <a:pt x="332" y="219"/>
                  </a:lnTo>
                  <a:lnTo>
                    <a:pt x="327" y="216"/>
                  </a:lnTo>
                  <a:lnTo>
                    <a:pt x="321" y="213"/>
                  </a:lnTo>
                  <a:lnTo>
                    <a:pt x="316" y="209"/>
                  </a:lnTo>
                  <a:lnTo>
                    <a:pt x="312" y="204"/>
                  </a:lnTo>
                  <a:lnTo>
                    <a:pt x="308" y="200"/>
                  </a:lnTo>
                  <a:lnTo>
                    <a:pt x="285" y="173"/>
                  </a:lnTo>
                  <a:lnTo>
                    <a:pt x="261" y="142"/>
                  </a:lnTo>
                  <a:lnTo>
                    <a:pt x="245" y="124"/>
                  </a:lnTo>
                  <a:lnTo>
                    <a:pt x="225" y="105"/>
                  </a:lnTo>
                  <a:lnTo>
                    <a:pt x="215" y="95"/>
                  </a:lnTo>
                  <a:lnTo>
                    <a:pt x="203" y="86"/>
                  </a:lnTo>
                  <a:lnTo>
                    <a:pt x="189" y="77"/>
                  </a:lnTo>
                  <a:lnTo>
                    <a:pt x="175" y="68"/>
                  </a:lnTo>
                  <a:lnTo>
                    <a:pt x="160" y="59"/>
                  </a:lnTo>
                  <a:lnTo>
                    <a:pt x="144" y="50"/>
                  </a:lnTo>
                  <a:lnTo>
                    <a:pt x="126" y="41"/>
                  </a:lnTo>
                  <a:lnTo>
                    <a:pt x="107" y="32"/>
                  </a:lnTo>
                  <a:lnTo>
                    <a:pt x="86" y="23"/>
                  </a:lnTo>
                  <a:lnTo>
                    <a:pt x="64" y="15"/>
                  </a:lnTo>
                  <a:lnTo>
                    <a:pt x="41" y="8"/>
                  </a:lnTo>
                  <a:lnTo>
                    <a:pt x="15" y="0"/>
                  </a:lnTo>
                  <a:lnTo>
                    <a:pt x="0" y="49"/>
                  </a:lnTo>
                  <a:lnTo>
                    <a:pt x="23" y="56"/>
                  </a:lnTo>
                  <a:lnTo>
                    <a:pt x="46" y="63"/>
                  </a:lnTo>
                  <a:lnTo>
                    <a:pt x="66" y="70"/>
                  </a:lnTo>
                  <a:lnTo>
                    <a:pt x="85" y="78"/>
                  </a:lnTo>
                  <a:lnTo>
                    <a:pt x="102" y="86"/>
                  </a:lnTo>
                  <a:lnTo>
                    <a:pt x="119" y="93"/>
                  </a:lnTo>
                  <a:lnTo>
                    <a:pt x="133" y="101"/>
                  </a:lnTo>
                  <a:lnTo>
                    <a:pt x="146" y="109"/>
                  </a:lnTo>
                  <a:lnTo>
                    <a:pt x="158" y="118"/>
                  </a:lnTo>
                  <a:lnTo>
                    <a:pt x="170" y="126"/>
                  </a:lnTo>
                  <a:lnTo>
                    <a:pt x="179" y="134"/>
                  </a:lnTo>
                  <a:lnTo>
                    <a:pt x="189" y="141"/>
                  </a:lnTo>
                  <a:lnTo>
                    <a:pt x="205" y="157"/>
                  </a:lnTo>
                  <a:lnTo>
                    <a:pt x="219" y="172"/>
                  </a:lnTo>
                  <a:lnTo>
                    <a:pt x="244" y="204"/>
                  </a:lnTo>
                  <a:lnTo>
                    <a:pt x="266" y="231"/>
                  </a:lnTo>
                  <a:lnTo>
                    <a:pt x="273" y="239"/>
                  </a:lnTo>
                  <a:lnTo>
                    <a:pt x="281" y="245"/>
                  </a:lnTo>
                  <a:lnTo>
                    <a:pt x="288" y="252"/>
                  </a:lnTo>
                  <a:lnTo>
                    <a:pt x="297" y="257"/>
                  </a:lnTo>
                  <a:lnTo>
                    <a:pt x="307" y="264"/>
                  </a:lnTo>
                  <a:lnTo>
                    <a:pt x="316" y="268"/>
                  </a:lnTo>
                  <a:lnTo>
                    <a:pt x="327" y="272"/>
                  </a:lnTo>
                  <a:lnTo>
                    <a:pt x="339" y="275"/>
                  </a:lnTo>
                  <a:lnTo>
                    <a:pt x="348" y="276"/>
                  </a:lnTo>
                  <a:lnTo>
                    <a:pt x="339" y="275"/>
                  </a:lnTo>
                  <a:lnTo>
                    <a:pt x="344" y="277"/>
                  </a:lnTo>
                  <a:lnTo>
                    <a:pt x="348" y="276"/>
                  </a:lnTo>
                  <a:lnTo>
                    <a:pt x="342" y="226"/>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48" name="Freeform 45"/>
            <p:cNvSpPr>
              <a:spLocks/>
            </p:cNvSpPr>
            <p:nvPr/>
          </p:nvSpPr>
          <p:spPr bwMode="auto">
            <a:xfrm>
              <a:off x="959" y="861"/>
              <a:ext cx="64" cy="233"/>
            </a:xfrm>
            <a:custGeom>
              <a:avLst/>
              <a:gdLst>
                <a:gd name="T0" fmla="*/ 1 w 446"/>
                <a:gd name="T1" fmla="*/ 5 h 1632"/>
                <a:gd name="T2" fmla="*/ 1 w 446"/>
                <a:gd name="T3" fmla="*/ 4 h 1632"/>
                <a:gd name="T4" fmla="*/ 1 w 446"/>
                <a:gd name="T5" fmla="*/ 4 h 1632"/>
                <a:gd name="T6" fmla="*/ 1 w 446"/>
                <a:gd name="T7" fmla="*/ 3 h 1632"/>
                <a:gd name="T8" fmla="*/ 1 w 446"/>
                <a:gd name="T9" fmla="*/ 3 h 1632"/>
                <a:gd name="T10" fmla="*/ 1 w 446"/>
                <a:gd name="T11" fmla="*/ 2 h 1632"/>
                <a:gd name="T12" fmla="*/ 1 w 446"/>
                <a:gd name="T13" fmla="*/ 2 h 1632"/>
                <a:gd name="T14" fmla="*/ 1 w 446"/>
                <a:gd name="T15" fmla="*/ 2 h 1632"/>
                <a:gd name="T16" fmla="*/ 1 w 446"/>
                <a:gd name="T17" fmla="*/ 2 h 1632"/>
                <a:gd name="T18" fmla="*/ 1 w 446"/>
                <a:gd name="T19" fmla="*/ 2 h 1632"/>
                <a:gd name="T20" fmla="*/ 1 w 446"/>
                <a:gd name="T21" fmla="*/ 1 h 1632"/>
                <a:gd name="T22" fmla="*/ 1 w 446"/>
                <a:gd name="T23" fmla="*/ 1 h 1632"/>
                <a:gd name="T24" fmla="*/ 1 w 446"/>
                <a:gd name="T25" fmla="*/ 1 h 1632"/>
                <a:gd name="T26" fmla="*/ 1 w 446"/>
                <a:gd name="T27" fmla="*/ 1 h 1632"/>
                <a:gd name="T28" fmla="*/ 1 w 446"/>
                <a:gd name="T29" fmla="*/ 1 h 1632"/>
                <a:gd name="T30" fmla="*/ 1 w 446"/>
                <a:gd name="T31" fmla="*/ 1 h 1632"/>
                <a:gd name="T32" fmla="*/ 1 w 446"/>
                <a:gd name="T33" fmla="*/ 1 h 1632"/>
                <a:gd name="T34" fmla="*/ 1 w 446"/>
                <a:gd name="T35" fmla="*/ 0 h 1632"/>
                <a:gd name="T36" fmla="*/ 1 w 446"/>
                <a:gd name="T37" fmla="*/ 0 h 1632"/>
                <a:gd name="T38" fmla="*/ 1 w 446"/>
                <a:gd name="T39" fmla="*/ 0 h 1632"/>
                <a:gd name="T40" fmla="*/ 1 w 446"/>
                <a:gd name="T41" fmla="*/ 0 h 1632"/>
                <a:gd name="T42" fmla="*/ 1 w 446"/>
                <a:gd name="T43" fmla="*/ 0 h 1632"/>
                <a:gd name="T44" fmla="*/ 1 w 446"/>
                <a:gd name="T45" fmla="*/ 0 h 1632"/>
                <a:gd name="T46" fmla="*/ 0 w 446"/>
                <a:gd name="T47" fmla="*/ 0 h 1632"/>
                <a:gd name="T48" fmla="*/ 0 w 446"/>
                <a:gd name="T49" fmla="*/ 0 h 1632"/>
                <a:gd name="T50" fmla="*/ 0 w 446"/>
                <a:gd name="T51" fmla="*/ 0 h 1632"/>
                <a:gd name="T52" fmla="*/ 0 w 446"/>
                <a:gd name="T53" fmla="*/ 0 h 1632"/>
                <a:gd name="T54" fmla="*/ 0 w 446"/>
                <a:gd name="T55" fmla="*/ 0 h 1632"/>
                <a:gd name="T56" fmla="*/ 0 w 446"/>
                <a:gd name="T57" fmla="*/ 0 h 1632"/>
                <a:gd name="T58" fmla="*/ 0 w 446"/>
                <a:gd name="T59" fmla="*/ 0 h 1632"/>
                <a:gd name="T60" fmla="*/ 0 w 446"/>
                <a:gd name="T61" fmla="*/ 0 h 1632"/>
                <a:gd name="T62" fmla="*/ 0 w 446"/>
                <a:gd name="T63" fmla="*/ 0 h 1632"/>
                <a:gd name="T64" fmla="*/ 0 w 446"/>
                <a:gd name="T65" fmla="*/ 0 h 1632"/>
                <a:gd name="T66" fmla="*/ 1 w 446"/>
                <a:gd name="T67" fmla="*/ 0 h 1632"/>
                <a:gd name="T68" fmla="*/ 1 w 446"/>
                <a:gd name="T69" fmla="*/ 0 h 1632"/>
                <a:gd name="T70" fmla="*/ 1 w 446"/>
                <a:gd name="T71" fmla="*/ 0 h 1632"/>
                <a:gd name="T72" fmla="*/ 1 w 446"/>
                <a:gd name="T73" fmla="*/ 0 h 1632"/>
                <a:gd name="T74" fmla="*/ 1 w 446"/>
                <a:gd name="T75" fmla="*/ 1 h 1632"/>
                <a:gd name="T76" fmla="*/ 1 w 446"/>
                <a:gd name="T77" fmla="*/ 1 h 1632"/>
                <a:gd name="T78" fmla="*/ 1 w 446"/>
                <a:gd name="T79" fmla="*/ 1 h 1632"/>
                <a:gd name="T80" fmla="*/ 1 w 446"/>
                <a:gd name="T81" fmla="*/ 1 h 1632"/>
                <a:gd name="T82" fmla="*/ 1 w 446"/>
                <a:gd name="T83" fmla="*/ 1 h 1632"/>
                <a:gd name="T84" fmla="*/ 1 w 446"/>
                <a:gd name="T85" fmla="*/ 1 h 1632"/>
                <a:gd name="T86" fmla="*/ 1 w 446"/>
                <a:gd name="T87" fmla="*/ 1 h 1632"/>
                <a:gd name="T88" fmla="*/ 1 w 446"/>
                <a:gd name="T89" fmla="*/ 1 h 1632"/>
                <a:gd name="T90" fmla="*/ 1 w 446"/>
                <a:gd name="T91" fmla="*/ 2 h 1632"/>
                <a:gd name="T92" fmla="*/ 1 w 446"/>
                <a:gd name="T93" fmla="*/ 2 h 1632"/>
                <a:gd name="T94" fmla="*/ 1 w 446"/>
                <a:gd name="T95" fmla="*/ 2 h 1632"/>
                <a:gd name="T96" fmla="*/ 1 w 446"/>
                <a:gd name="T97" fmla="*/ 2 h 1632"/>
                <a:gd name="T98" fmla="*/ 1 w 446"/>
                <a:gd name="T99" fmla="*/ 2 h 1632"/>
                <a:gd name="T100" fmla="*/ 1 w 446"/>
                <a:gd name="T101" fmla="*/ 3 h 1632"/>
                <a:gd name="T102" fmla="*/ 1 w 446"/>
                <a:gd name="T103" fmla="*/ 3 h 1632"/>
                <a:gd name="T104" fmla="*/ 1 w 446"/>
                <a:gd name="T105" fmla="*/ 3 h 1632"/>
                <a:gd name="T106" fmla="*/ 1 w 446"/>
                <a:gd name="T107" fmla="*/ 4 h 1632"/>
                <a:gd name="T108" fmla="*/ 1 w 446"/>
                <a:gd name="T109" fmla="*/ 4 h 1632"/>
                <a:gd name="T110" fmla="*/ 1 w 446"/>
                <a:gd name="T111" fmla="*/ 5 h 1632"/>
                <a:gd name="T112" fmla="*/ 1 w 446"/>
                <a:gd name="T113" fmla="*/ 5 h 1632"/>
                <a:gd name="T114" fmla="*/ 1 w 446"/>
                <a:gd name="T115" fmla="*/ 5 h 1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46"/>
                <a:gd name="T175" fmla="*/ 0 h 1632"/>
                <a:gd name="T176" fmla="*/ 446 w 446"/>
                <a:gd name="T177" fmla="*/ 1632 h 1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46" h="1632">
                  <a:moveTo>
                    <a:pt x="238" y="1632"/>
                  </a:moveTo>
                  <a:lnTo>
                    <a:pt x="255" y="1616"/>
                  </a:lnTo>
                  <a:lnTo>
                    <a:pt x="283" y="1530"/>
                  </a:lnTo>
                  <a:lnTo>
                    <a:pt x="310" y="1446"/>
                  </a:lnTo>
                  <a:lnTo>
                    <a:pt x="333" y="1362"/>
                  </a:lnTo>
                  <a:lnTo>
                    <a:pt x="356" y="1280"/>
                  </a:lnTo>
                  <a:lnTo>
                    <a:pt x="375" y="1199"/>
                  </a:lnTo>
                  <a:lnTo>
                    <a:pt x="392" y="1121"/>
                  </a:lnTo>
                  <a:lnTo>
                    <a:pt x="407" y="1044"/>
                  </a:lnTo>
                  <a:lnTo>
                    <a:pt x="419" y="969"/>
                  </a:lnTo>
                  <a:lnTo>
                    <a:pt x="429" y="896"/>
                  </a:lnTo>
                  <a:lnTo>
                    <a:pt x="437" y="825"/>
                  </a:lnTo>
                  <a:lnTo>
                    <a:pt x="440" y="791"/>
                  </a:lnTo>
                  <a:lnTo>
                    <a:pt x="442" y="756"/>
                  </a:lnTo>
                  <a:lnTo>
                    <a:pt x="444" y="723"/>
                  </a:lnTo>
                  <a:lnTo>
                    <a:pt x="445" y="689"/>
                  </a:lnTo>
                  <a:lnTo>
                    <a:pt x="446" y="657"/>
                  </a:lnTo>
                  <a:lnTo>
                    <a:pt x="446" y="625"/>
                  </a:lnTo>
                  <a:lnTo>
                    <a:pt x="446" y="594"/>
                  </a:lnTo>
                  <a:lnTo>
                    <a:pt x="445" y="564"/>
                  </a:lnTo>
                  <a:lnTo>
                    <a:pt x="443" y="534"/>
                  </a:lnTo>
                  <a:lnTo>
                    <a:pt x="441" y="505"/>
                  </a:lnTo>
                  <a:lnTo>
                    <a:pt x="439" y="476"/>
                  </a:lnTo>
                  <a:lnTo>
                    <a:pt x="435" y="448"/>
                  </a:lnTo>
                  <a:lnTo>
                    <a:pt x="431" y="421"/>
                  </a:lnTo>
                  <a:lnTo>
                    <a:pt x="426" y="394"/>
                  </a:lnTo>
                  <a:lnTo>
                    <a:pt x="422" y="369"/>
                  </a:lnTo>
                  <a:lnTo>
                    <a:pt x="415" y="344"/>
                  </a:lnTo>
                  <a:lnTo>
                    <a:pt x="409" y="319"/>
                  </a:lnTo>
                  <a:lnTo>
                    <a:pt x="403" y="296"/>
                  </a:lnTo>
                  <a:lnTo>
                    <a:pt x="395" y="273"/>
                  </a:lnTo>
                  <a:lnTo>
                    <a:pt x="386" y="251"/>
                  </a:lnTo>
                  <a:lnTo>
                    <a:pt x="378" y="230"/>
                  </a:lnTo>
                  <a:lnTo>
                    <a:pt x="368" y="210"/>
                  </a:lnTo>
                  <a:lnTo>
                    <a:pt x="359" y="190"/>
                  </a:lnTo>
                  <a:lnTo>
                    <a:pt x="348" y="171"/>
                  </a:lnTo>
                  <a:lnTo>
                    <a:pt x="336" y="153"/>
                  </a:lnTo>
                  <a:lnTo>
                    <a:pt x="325" y="136"/>
                  </a:lnTo>
                  <a:lnTo>
                    <a:pt x="312" y="120"/>
                  </a:lnTo>
                  <a:lnTo>
                    <a:pt x="298" y="104"/>
                  </a:lnTo>
                  <a:lnTo>
                    <a:pt x="284" y="90"/>
                  </a:lnTo>
                  <a:lnTo>
                    <a:pt x="270" y="77"/>
                  </a:lnTo>
                  <a:lnTo>
                    <a:pt x="254" y="64"/>
                  </a:lnTo>
                  <a:lnTo>
                    <a:pt x="238" y="53"/>
                  </a:lnTo>
                  <a:lnTo>
                    <a:pt x="222" y="43"/>
                  </a:lnTo>
                  <a:lnTo>
                    <a:pt x="204" y="33"/>
                  </a:lnTo>
                  <a:lnTo>
                    <a:pt x="187" y="25"/>
                  </a:lnTo>
                  <a:lnTo>
                    <a:pt x="168" y="18"/>
                  </a:lnTo>
                  <a:lnTo>
                    <a:pt x="148" y="12"/>
                  </a:lnTo>
                  <a:lnTo>
                    <a:pt x="129" y="7"/>
                  </a:lnTo>
                  <a:lnTo>
                    <a:pt x="109" y="4"/>
                  </a:lnTo>
                  <a:lnTo>
                    <a:pt x="87" y="1"/>
                  </a:lnTo>
                  <a:lnTo>
                    <a:pt x="66" y="0"/>
                  </a:lnTo>
                  <a:lnTo>
                    <a:pt x="45" y="0"/>
                  </a:lnTo>
                  <a:lnTo>
                    <a:pt x="22" y="1"/>
                  </a:lnTo>
                  <a:lnTo>
                    <a:pt x="0" y="4"/>
                  </a:lnTo>
                  <a:lnTo>
                    <a:pt x="6" y="54"/>
                  </a:lnTo>
                  <a:lnTo>
                    <a:pt x="26" y="52"/>
                  </a:lnTo>
                  <a:lnTo>
                    <a:pt x="46" y="51"/>
                  </a:lnTo>
                  <a:lnTo>
                    <a:pt x="65" y="51"/>
                  </a:lnTo>
                  <a:lnTo>
                    <a:pt x="83" y="52"/>
                  </a:lnTo>
                  <a:lnTo>
                    <a:pt x="100" y="54"/>
                  </a:lnTo>
                  <a:lnTo>
                    <a:pt x="117" y="57"/>
                  </a:lnTo>
                  <a:lnTo>
                    <a:pt x="134" y="61"/>
                  </a:lnTo>
                  <a:lnTo>
                    <a:pt x="149" y="65"/>
                  </a:lnTo>
                  <a:lnTo>
                    <a:pt x="165" y="71"/>
                  </a:lnTo>
                  <a:lnTo>
                    <a:pt x="180" y="78"/>
                  </a:lnTo>
                  <a:lnTo>
                    <a:pt x="194" y="85"/>
                  </a:lnTo>
                  <a:lnTo>
                    <a:pt x="208" y="94"/>
                  </a:lnTo>
                  <a:lnTo>
                    <a:pt x="221" y="103"/>
                  </a:lnTo>
                  <a:lnTo>
                    <a:pt x="234" y="114"/>
                  </a:lnTo>
                  <a:lnTo>
                    <a:pt x="247" y="126"/>
                  </a:lnTo>
                  <a:lnTo>
                    <a:pt x="258" y="138"/>
                  </a:lnTo>
                  <a:lnTo>
                    <a:pt x="270" y="151"/>
                  </a:lnTo>
                  <a:lnTo>
                    <a:pt x="281" y="165"/>
                  </a:lnTo>
                  <a:lnTo>
                    <a:pt x="291" y="179"/>
                  </a:lnTo>
                  <a:lnTo>
                    <a:pt x="302" y="196"/>
                  </a:lnTo>
                  <a:lnTo>
                    <a:pt x="312" y="213"/>
                  </a:lnTo>
                  <a:lnTo>
                    <a:pt x="320" y="230"/>
                  </a:lnTo>
                  <a:lnTo>
                    <a:pt x="329" y="249"/>
                  </a:lnTo>
                  <a:lnTo>
                    <a:pt x="337" y="269"/>
                  </a:lnTo>
                  <a:lnTo>
                    <a:pt x="345" y="289"/>
                  </a:lnTo>
                  <a:lnTo>
                    <a:pt x="351" y="310"/>
                  </a:lnTo>
                  <a:lnTo>
                    <a:pt x="358" y="333"/>
                  </a:lnTo>
                  <a:lnTo>
                    <a:pt x="364" y="355"/>
                  </a:lnTo>
                  <a:lnTo>
                    <a:pt x="369" y="379"/>
                  </a:lnTo>
                  <a:lnTo>
                    <a:pt x="375" y="403"/>
                  </a:lnTo>
                  <a:lnTo>
                    <a:pt x="379" y="429"/>
                  </a:lnTo>
                  <a:lnTo>
                    <a:pt x="382" y="454"/>
                  </a:lnTo>
                  <a:lnTo>
                    <a:pt x="385" y="482"/>
                  </a:lnTo>
                  <a:lnTo>
                    <a:pt x="389" y="509"/>
                  </a:lnTo>
                  <a:lnTo>
                    <a:pt x="391" y="537"/>
                  </a:lnTo>
                  <a:lnTo>
                    <a:pt x="392" y="566"/>
                  </a:lnTo>
                  <a:lnTo>
                    <a:pt x="393" y="595"/>
                  </a:lnTo>
                  <a:lnTo>
                    <a:pt x="393" y="625"/>
                  </a:lnTo>
                  <a:lnTo>
                    <a:pt x="393" y="657"/>
                  </a:lnTo>
                  <a:lnTo>
                    <a:pt x="393" y="688"/>
                  </a:lnTo>
                  <a:lnTo>
                    <a:pt x="392" y="721"/>
                  </a:lnTo>
                  <a:lnTo>
                    <a:pt x="390" y="753"/>
                  </a:lnTo>
                  <a:lnTo>
                    <a:pt x="388" y="787"/>
                  </a:lnTo>
                  <a:lnTo>
                    <a:pt x="384" y="820"/>
                  </a:lnTo>
                  <a:lnTo>
                    <a:pt x="377" y="890"/>
                  </a:lnTo>
                  <a:lnTo>
                    <a:pt x="366" y="962"/>
                  </a:lnTo>
                  <a:lnTo>
                    <a:pt x="354" y="1036"/>
                  </a:lnTo>
                  <a:lnTo>
                    <a:pt x="339" y="1112"/>
                  </a:lnTo>
                  <a:lnTo>
                    <a:pt x="322" y="1189"/>
                  </a:lnTo>
                  <a:lnTo>
                    <a:pt x="304" y="1268"/>
                  </a:lnTo>
                  <a:lnTo>
                    <a:pt x="283" y="1349"/>
                  </a:lnTo>
                  <a:lnTo>
                    <a:pt x="258" y="1431"/>
                  </a:lnTo>
                  <a:lnTo>
                    <a:pt x="233" y="1515"/>
                  </a:lnTo>
                  <a:lnTo>
                    <a:pt x="204" y="1601"/>
                  </a:lnTo>
                  <a:lnTo>
                    <a:pt x="221" y="1584"/>
                  </a:lnTo>
                  <a:lnTo>
                    <a:pt x="238" y="1632"/>
                  </a:lnTo>
                  <a:lnTo>
                    <a:pt x="251" y="1628"/>
                  </a:lnTo>
                  <a:lnTo>
                    <a:pt x="255" y="1616"/>
                  </a:lnTo>
                  <a:lnTo>
                    <a:pt x="238" y="1632"/>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49" name="Freeform 46"/>
            <p:cNvSpPr>
              <a:spLocks/>
            </p:cNvSpPr>
            <p:nvPr/>
          </p:nvSpPr>
          <p:spPr bwMode="auto">
            <a:xfrm>
              <a:off x="944" y="1087"/>
              <a:ext cx="49" cy="15"/>
            </a:xfrm>
            <a:custGeom>
              <a:avLst/>
              <a:gdLst>
                <a:gd name="T0" fmla="*/ 0 w 346"/>
                <a:gd name="T1" fmla="*/ 0 h 101"/>
                <a:gd name="T2" fmla="*/ 0 w 346"/>
                <a:gd name="T3" fmla="*/ 0 h 101"/>
                <a:gd name="T4" fmla="*/ 0 w 346"/>
                <a:gd name="T5" fmla="*/ 0 h 101"/>
                <a:gd name="T6" fmla="*/ 0 w 346"/>
                <a:gd name="T7" fmla="*/ 0 h 101"/>
                <a:gd name="T8" fmla="*/ 0 w 346"/>
                <a:gd name="T9" fmla="*/ 0 h 101"/>
                <a:gd name="T10" fmla="*/ 0 w 346"/>
                <a:gd name="T11" fmla="*/ 0 h 101"/>
                <a:gd name="T12" fmla="*/ 0 w 346"/>
                <a:gd name="T13" fmla="*/ 0 h 101"/>
                <a:gd name="T14" fmla="*/ 0 w 346"/>
                <a:gd name="T15" fmla="*/ 0 h 101"/>
                <a:gd name="T16" fmla="*/ 0 w 346"/>
                <a:gd name="T17" fmla="*/ 0 h 101"/>
                <a:gd name="T18" fmla="*/ 0 w 346"/>
                <a:gd name="T19" fmla="*/ 0 h 101"/>
                <a:gd name="T20" fmla="*/ 0 w 346"/>
                <a:gd name="T21" fmla="*/ 0 h 101"/>
                <a:gd name="T22" fmla="*/ 0 w 346"/>
                <a:gd name="T23" fmla="*/ 0 h 101"/>
                <a:gd name="T24" fmla="*/ 1 w 346"/>
                <a:gd name="T25" fmla="*/ 0 h 101"/>
                <a:gd name="T26" fmla="*/ 1 w 346"/>
                <a:gd name="T27" fmla="*/ 0 h 101"/>
                <a:gd name="T28" fmla="*/ 1 w 346"/>
                <a:gd name="T29" fmla="*/ 0 h 101"/>
                <a:gd name="T30" fmla="*/ 1 w 346"/>
                <a:gd name="T31" fmla="*/ 0 h 101"/>
                <a:gd name="T32" fmla="*/ 1 w 346"/>
                <a:gd name="T33" fmla="*/ 0 h 101"/>
                <a:gd name="T34" fmla="*/ 1 w 346"/>
                <a:gd name="T35" fmla="*/ 0 h 101"/>
                <a:gd name="T36" fmla="*/ 1 w 346"/>
                <a:gd name="T37" fmla="*/ 0 h 101"/>
                <a:gd name="T38" fmla="*/ 1 w 346"/>
                <a:gd name="T39" fmla="*/ 0 h 101"/>
                <a:gd name="T40" fmla="*/ 0 w 346"/>
                <a:gd name="T41" fmla="*/ 0 h 101"/>
                <a:gd name="T42" fmla="*/ 0 w 346"/>
                <a:gd name="T43" fmla="*/ 0 h 101"/>
                <a:gd name="T44" fmla="*/ 0 w 346"/>
                <a:gd name="T45" fmla="*/ 0 h 101"/>
                <a:gd name="T46" fmla="*/ 0 w 346"/>
                <a:gd name="T47" fmla="*/ 0 h 101"/>
                <a:gd name="T48" fmla="*/ 0 w 346"/>
                <a:gd name="T49" fmla="*/ 0 h 101"/>
                <a:gd name="T50" fmla="*/ 0 w 346"/>
                <a:gd name="T51" fmla="*/ 0 h 101"/>
                <a:gd name="T52" fmla="*/ 0 w 346"/>
                <a:gd name="T53" fmla="*/ 0 h 101"/>
                <a:gd name="T54" fmla="*/ 0 w 346"/>
                <a:gd name="T55" fmla="*/ 0 h 101"/>
                <a:gd name="T56" fmla="*/ 0 w 346"/>
                <a:gd name="T57" fmla="*/ 0 h 101"/>
                <a:gd name="T58" fmla="*/ 0 w 346"/>
                <a:gd name="T59" fmla="*/ 0 h 101"/>
                <a:gd name="T60" fmla="*/ 0 w 346"/>
                <a:gd name="T61" fmla="*/ 0 h 101"/>
                <a:gd name="T62" fmla="*/ 0 w 346"/>
                <a:gd name="T63" fmla="*/ 0 h 101"/>
                <a:gd name="T64" fmla="*/ 0 w 346"/>
                <a:gd name="T65" fmla="*/ 0 h 101"/>
                <a:gd name="T66" fmla="*/ 0 w 346"/>
                <a:gd name="T67" fmla="*/ 0 h 101"/>
                <a:gd name="T68" fmla="*/ 0 w 346"/>
                <a:gd name="T69" fmla="*/ 0 h 101"/>
                <a:gd name="T70" fmla="*/ 0 w 346"/>
                <a:gd name="T71" fmla="*/ 0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6"/>
                <a:gd name="T109" fmla="*/ 0 h 101"/>
                <a:gd name="T110" fmla="*/ 346 w 346"/>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6" h="101">
                  <a:moveTo>
                    <a:pt x="0" y="74"/>
                  </a:moveTo>
                  <a:lnTo>
                    <a:pt x="5" y="83"/>
                  </a:lnTo>
                  <a:lnTo>
                    <a:pt x="14" y="89"/>
                  </a:lnTo>
                  <a:lnTo>
                    <a:pt x="22" y="93"/>
                  </a:lnTo>
                  <a:lnTo>
                    <a:pt x="31" y="96"/>
                  </a:lnTo>
                  <a:lnTo>
                    <a:pt x="40" y="98"/>
                  </a:lnTo>
                  <a:lnTo>
                    <a:pt x="59" y="100"/>
                  </a:lnTo>
                  <a:lnTo>
                    <a:pt x="78" y="101"/>
                  </a:lnTo>
                  <a:lnTo>
                    <a:pt x="100" y="100"/>
                  </a:lnTo>
                  <a:lnTo>
                    <a:pt x="123" y="98"/>
                  </a:lnTo>
                  <a:lnTo>
                    <a:pt x="147" y="95"/>
                  </a:lnTo>
                  <a:lnTo>
                    <a:pt x="172" y="91"/>
                  </a:lnTo>
                  <a:lnTo>
                    <a:pt x="222" y="80"/>
                  </a:lnTo>
                  <a:lnTo>
                    <a:pt x="269" y="69"/>
                  </a:lnTo>
                  <a:lnTo>
                    <a:pt x="312" y="58"/>
                  </a:lnTo>
                  <a:lnTo>
                    <a:pt x="346" y="48"/>
                  </a:lnTo>
                  <a:lnTo>
                    <a:pt x="329" y="0"/>
                  </a:lnTo>
                  <a:lnTo>
                    <a:pt x="297" y="10"/>
                  </a:lnTo>
                  <a:lnTo>
                    <a:pt x="256" y="21"/>
                  </a:lnTo>
                  <a:lnTo>
                    <a:pt x="210" y="32"/>
                  </a:lnTo>
                  <a:lnTo>
                    <a:pt x="162" y="41"/>
                  </a:lnTo>
                  <a:lnTo>
                    <a:pt x="139" y="45"/>
                  </a:lnTo>
                  <a:lnTo>
                    <a:pt x="116" y="48"/>
                  </a:lnTo>
                  <a:lnTo>
                    <a:pt x="96" y="49"/>
                  </a:lnTo>
                  <a:lnTo>
                    <a:pt x="78" y="50"/>
                  </a:lnTo>
                  <a:lnTo>
                    <a:pt x="62" y="50"/>
                  </a:lnTo>
                  <a:lnTo>
                    <a:pt x="49" y="48"/>
                  </a:lnTo>
                  <a:lnTo>
                    <a:pt x="46" y="48"/>
                  </a:lnTo>
                  <a:lnTo>
                    <a:pt x="44" y="47"/>
                  </a:lnTo>
                  <a:lnTo>
                    <a:pt x="43" y="46"/>
                  </a:lnTo>
                  <a:lnTo>
                    <a:pt x="43" y="47"/>
                  </a:lnTo>
                  <a:lnTo>
                    <a:pt x="49" y="54"/>
                  </a:lnTo>
                  <a:lnTo>
                    <a:pt x="0" y="74"/>
                  </a:lnTo>
                  <a:lnTo>
                    <a:pt x="2" y="78"/>
                  </a:lnTo>
                  <a:lnTo>
                    <a:pt x="5" y="83"/>
                  </a:lnTo>
                  <a:lnTo>
                    <a:pt x="0" y="74"/>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50" name="Freeform 47"/>
            <p:cNvSpPr>
              <a:spLocks/>
            </p:cNvSpPr>
            <p:nvPr/>
          </p:nvSpPr>
          <p:spPr bwMode="auto">
            <a:xfrm>
              <a:off x="575" y="1771"/>
              <a:ext cx="512" cy="1292"/>
            </a:xfrm>
            <a:custGeom>
              <a:avLst/>
              <a:gdLst>
                <a:gd name="T0" fmla="*/ 10 w 3581"/>
                <a:gd name="T1" fmla="*/ 1 h 9042"/>
                <a:gd name="T2" fmla="*/ 10 w 3581"/>
                <a:gd name="T3" fmla="*/ 2 h 9042"/>
                <a:gd name="T4" fmla="*/ 10 w 3581"/>
                <a:gd name="T5" fmla="*/ 3 h 9042"/>
                <a:gd name="T6" fmla="*/ 10 w 3581"/>
                <a:gd name="T7" fmla="*/ 4 h 9042"/>
                <a:gd name="T8" fmla="*/ 10 w 3581"/>
                <a:gd name="T9" fmla="*/ 4 h 9042"/>
                <a:gd name="T10" fmla="*/ 10 w 3581"/>
                <a:gd name="T11" fmla="*/ 5 h 9042"/>
                <a:gd name="T12" fmla="*/ 10 w 3581"/>
                <a:gd name="T13" fmla="*/ 6 h 9042"/>
                <a:gd name="T14" fmla="*/ 10 w 3581"/>
                <a:gd name="T15" fmla="*/ 6 h 9042"/>
                <a:gd name="T16" fmla="*/ 10 w 3581"/>
                <a:gd name="T17" fmla="*/ 7 h 9042"/>
                <a:gd name="T18" fmla="*/ 9 w 3581"/>
                <a:gd name="T19" fmla="*/ 9 h 9042"/>
                <a:gd name="T20" fmla="*/ 9 w 3581"/>
                <a:gd name="T21" fmla="*/ 11 h 9042"/>
                <a:gd name="T22" fmla="*/ 9 w 3581"/>
                <a:gd name="T23" fmla="*/ 13 h 9042"/>
                <a:gd name="T24" fmla="*/ 9 w 3581"/>
                <a:gd name="T25" fmla="*/ 15 h 9042"/>
                <a:gd name="T26" fmla="*/ 9 w 3581"/>
                <a:gd name="T27" fmla="*/ 18 h 9042"/>
                <a:gd name="T28" fmla="*/ 9 w 3581"/>
                <a:gd name="T29" fmla="*/ 22 h 9042"/>
                <a:gd name="T30" fmla="*/ 9 w 3581"/>
                <a:gd name="T31" fmla="*/ 24 h 9042"/>
                <a:gd name="T32" fmla="*/ 9 w 3581"/>
                <a:gd name="T33" fmla="*/ 24 h 9042"/>
                <a:gd name="T34" fmla="*/ 9 w 3581"/>
                <a:gd name="T35" fmla="*/ 24 h 9042"/>
                <a:gd name="T36" fmla="*/ 9 w 3581"/>
                <a:gd name="T37" fmla="*/ 25 h 9042"/>
                <a:gd name="T38" fmla="*/ 9 w 3581"/>
                <a:gd name="T39" fmla="*/ 25 h 9042"/>
                <a:gd name="T40" fmla="*/ 9 w 3581"/>
                <a:gd name="T41" fmla="*/ 25 h 9042"/>
                <a:gd name="T42" fmla="*/ 9 w 3581"/>
                <a:gd name="T43" fmla="*/ 26 h 9042"/>
                <a:gd name="T44" fmla="*/ 8 w 3581"/>
                <a:gd name="T45" fmla="*/ 26 h 9042"/>
                <a:gd name="T46" fmla="*/ 8 w 3581"/>
                <a:gd name="T47" fmla="*/ 26 h 9042"/>
                <a:gd name="T48" fmla="*/ 7 w 3581"/>
                <a:gd name="T49" fmla="*/ 26 h 9042"/>
                <a:gd name="T50" fmla="*/ 6 w 3581"/>
                <a:gd name="T51" fmla="*/ 26 h 9042"/>
                <a:gd name="T52" fmla="*/ 5 w 3581"/>
                <a:gd name="T53" fmla="*/ 26 h 9042"/>
                <a:gd name="T54" fmla="*/ 3 w 3581"/>
                <a:gd name="T55" fmla="*/ 26 h 9042"/>
                <a:gd name="T56" fmla="*/ 3 w 3581"/>
                <a:gd name="T57" fmla="*/ 25 h 9042"/>
                <a:gd name="T58" fmla="*/ 4 w 3581"/>
                <a:gd name="T59" fmla="*/ 24 h 9042"/>
                <a:gd name="T60" fmla="*/ 4 w 3581"/>
                <a:gd name="T61" fmla="*/ 23 h 9042"/>
                <a:gd name="T62" fmla="*/ 4 w 3581"/>
                <a:gd name="T63" fmla="*/ 22 h 9042"/>
                <a:gd name="T64" fmla="*/ 4 w 3581"/>
                <a:gd name="T65" fmla="*/ 20 h 9042"/>
                <a:gd name="T66" fmla="*/ 4 w 3581"/>
                <a:gd name="T67" fmla="*/ 17 h 9042"/>
                <a:gd name="T68" fmla="*/ 4 w 3581"/>
                <a:gd name="T69" fmla="*/ 15 h 9042"/>
                <a:gd name="T70" fmla="*/ 4 w 3581"/>
                <a:gd name="T71" fmla="*/ 13 h 9042"/>
                <a:gd name="T72" fmla="*/ 3 w 3581"/>
                <a:gd name="T73" fmla="*/ 11 h 9042"/>
                <a:gd name="T74" fmla="*/ 2 w 3581"/>
                <a:gd name="T75" fmla="*/ 9 h 9042"/>
                <a:gd name="T76" fmla="*/ 1 w 3581"/>
                <a:gd name="T77" fmla="*/ 9 h 9042"/>
                <a:gd name="T78" fmla="*/ 1 w 3581"/>
                <a:gd name="T79" fmla="*/ 8 h 9042"/>
                <a:gd name="T80" fmla="*/ 1 w 3581"/>
                <a:gd name="T81" fmla="*/ 7 h 9042"/>
                <a:gd name="T82" fmla="*/ 1 w 3581"/>
                <a:gd name="T83" fmla="*/ 6 h 9042"/>
                <a:gd name="T84" fmla="*/ 1 w 3581"/>
                <a:gd name="T85" fmla="*/ 6 h 9042"/>
                <a:gd name="T86" fmla="*/ 1 w 3581"/>
                <a:gd name="T87" fmla="*/ 5 h 9042"/>
                <a:gd name="T88" fmla="*/ 0 w 3581"/>
                <a:gd name="T89" fmla="*/ 4 h 9042"/>
                <a:gd name="T90" fmla="*/ 0 w 3581"/>
                <a:gd name="T91" fmla="*/ 3 h 9042"/>
                <a:gd name="T92" fmla="*/ 0 w 3581"/>
                <a:gd name="T93" fmla="*/ 3 h 9042"/>
                <a:gd name="T94" fmla="*/ 0 w 3581"/>
                <a:gd name="T95" fmla="*/ 3 h 9042"/>
                <a:gd name="T96" fmla="*/ 0 w 3581"/>
                <a:gd name="T97" fmla="*/ 2 h 9042"/>
                <a:gd name="T98" fmla="*/ 1 w 3581"/>
                <a:gd name="T99" fmla="*/ 2 h 9042"/>
                <a:gd name="T100" fmla="*/ 2 w 3581"/>
                <a:gd name="T101" fmla="*/ 2 h 9042"/>
                <a:gd name="T102" fmla="*/ 5 w 3581"/>
                <a:gd name="T103" fmla="*/ 1 h 9042"/>
                <a:gd name="T104" fmla="*/ 8 w 3581"/>
                <a:gd name="T105" fmla="*/ 0 h 90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581"/>
                <a:gd name="T160" fmla="*/ 0 h 9042"/>
                <a:gd name="T161" fmla="*/ 3581 w 3581"/>
                <a:gd name="T162" fmla="*/ 9042 h 90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581" h="9042">
                  <a:moveTo>
                    <a:pt x="3273" y="0"/>
                  </a:moveTo>
                  <a:lnTo>
                    <a:pt x="3280" y="66"/>
                  </a:lnTo>
                  <a:lnTo>
                    <a:pt x="3287" y="131"/>
                  </a:lnTo>
                  <a:lnTo>
                    <a:pt x="3296" y="194"/>
                  </a:lnTo>
                  <a:lnTo>
                    <a:pt x="3307" y="255"/>
                  </a:lnTo>
                  <a:lnTo>
                    <a:pt x="3318" y="314"/>
                  </a:lnTo>
                  <a:lnTo>
                    <a:pt x="3331" y="373"/>
                  </a:lnTo>
                  <a:lnTo>
                    <a:pt x="3344" y="431"/>
                  </a:lnTo>
                  <a:lnTo>
                    <a:pt x="3358" y="487"/>
                  </a:lnTo>
                  <a:lnTo>
                    <a:pt x="3388" y="596"/>
                  </a:lnTo>
                  <a:lnTo>
                    <a:pt x="3419" y="703"/>
                  </a:lnTo>
                  <a:lnTo>
                    <a:pt x="3450" y="806"/>
                  </a:lnTo>
                  <a:lnTo>
                    <a:pt x="3481" y="908"/>
                  </a:lnTo>
                  <a:lnTo>
                    <a:pt x="3495" y="960"/>
                  </a:lnTo>
                  <a:lnTo>
                    <a:pt x="3508" y="1011"/>
                  </a:lnTo>
                  <a:lnTo>
                    <a:pt x="3521" y="1061"/>
                  </a:lnTo>
                  <a:lnTo>
                    <a:pt x="3534" y="1112"/>
                  </a:lnTo>
                  <a:lnTo>
                    <a:pt x="3545" y="1164"/>
                  </a:lnTo>
                  <a:lnTo>
                    <a:pt x="3554" y="1215"/>
                  </a:lnTo>
                  <a:lnTo>
                    <a:pt x="3563" y="1268"/>
                  </a:lnTo>
                  <a:lnTo>
                    <a:pt x="3570" y="1321"/>
                  </a:lnTo>
                  <a:lnTo>
                    <a:pt x="3576" y="1375"/>
                  </a:lnTo>
                  <a:lnTo>
                    <a:pt x="3579" y="1428"/>
                  </a:lnTo>
                  <a:lnTo>
                    <a:pt x="3581" y="1484"/>
                  </a:lnTo>
                  <a:lnTo>
                    <a:pt x="3581" y="1540"/>
                  </a:lnTo>
                  <a:lnTo>
                    <a:pt x="3579" y="1598"/>
                  </a:lnTo>
                  <a:lnTo>
                    <a:pt x="3575" y="1655"/>
                  </a:lnTo>
                  <a:lnTo>
                    <a:pt x="3567" y="1716"/>
                  </a:lnTo>
                  <a:lnTo>
                    <a:pt x="3559" y="1777"/>
                  </a:lnTo>
                  <a:lnTo>
                    <a:pt x="3556" y="1812"/>
                  </a:lnTo>
                  <a:lnTo>
                    <a:pt x="3554" y="1847"/>
                  </a:lnTo>
                  <a:lnTo>
                    <a:pt x="3551" y="1882"/>
                  </a:lnTo>
                  <a:lnTo>
                    <a:pt x="3547" y="1918"/>
                  </a:lnTo>
                  <a:lnTo>
                    <a:pt x="3542" y="1953"/>
                  </a:lnTo>
                  <a:lnTo>
                    <a:pt x="3536" y="1990"/>
                  </a:lnTo>
                  <a:lnTo>
                    <a:pt x="3531" y="2026"/>
                  </a:lnTo>
                  <a:lnTo>
                    <a:pt x="3523" y="2063"/>
                  </a:lnTo>
                  <a:lnTo>
                    <a:pt x="3516" y="2100"/>
                  </a:lnTo>
                  <a:lnTo>
                    <a:pt x="3508" y="2138"/>
                  </a:lnTo>
                  <a:lnTo>
                    <a:pt x="3500" y="2175"/>
                  </a:lnTo>
                  <a:lnTo>
                    <a:pt x="3490" y="2214"/>
                  </a:lnTo>
                  <a:lnTo>
                    <a:pt x="3470" y="2291"/>
                  </a:lnTo>
                  <a:lnTo>
                    <a:pt x="3448" y="2369"/>
                  </a:lnTo>
                  <a:lnTo>
                    <a:pt x="3423" y="2447"/>
                  </a:lnTo>
                  <a:lnTo>
                    <a:pt x="3396" y="2527"/>
                  </a:lnTo>
                  <a:lnTo>
                    <a:pt x="3368" y="2608"/>
                  </a:lnTo>
                  <a:lnTo>
                    <a:pt x="3339" y="2690"/>
                  </a:lnTo>
                  <a:lnTo>
                    <a:pt x="3307" y="2772"/>
                  </a:lnTo>
                  <a:lnTo>
                    <a:pt x="3273" y="2856"/>
                  </a:lnTo>
                  <a:lnTo>
                    <a:pt x="3239" y="2940"/>
                  </a:lnTo>
                  <a:lnTo>
                    <a:pt x="3204" y="3024"/>
                  </a:lnTo>
                  <a:lnTo>
                    <a:pt x="3214" y="3184"/>
                  </a:lnTo>
                  <a:lnTo>
                    <a:pt x="3221" y="3344"/>
                  </a:lnTo>
                  <a:lnTo>
                    <a:pt x="3227" y="3504"/>
                  </a:lnTo>
                  <a:lnTo>
                    <a:pt x="3233" y="3665"/>
                  </a:lnTo>
                  <a:lnTo>
                    <a:pt x="3237" y="3825"/>
                  </a:lnTo>
                  <a:lnTo>
                    <a:pt x="3240" y="3985"/>
                  </a:lnTo>
                  <a:lnTo>
                    <a:pt x="3243" y="4145"/>
                  </a:lnTo>
                  <a:lnTo>
                    <a:pt x="3245" y="4305"/>
                  </a:lnTo>
                  <a:lnTo>
                    <a:pt x="3246" y="4465"/>
                  </a:lnTo>
                  <a:lnTo>
                    <a:pt x="3245" y="4625"/>
                  </a:lnTo>
                  <a:lnTo>
                    <a:pt x="3243" y="4784"/>
                  </a:lnTo>
                  <a:lnTo>
                    <a:pt x="3242" y="4944"/>
                  </a:lnTo>
                  <a:lnTo>
                    <a:pt x="3239" y="5103"/>
                  </a:lnTo>
                  <a:lnTo>
                    <a:pt x="3236" y="5262"/>
                  </a:lnTo>
                  <a:lnTo>
                    <a:pt x="3233" y="5420"/>
                  </a:lnTo>
                  <a:lnTo>
                    <a:pt x="3227" y="5579"/>
                  </a:lnTo>
                  <a:lnTo>
                    <a:pt x="3222" y="5738"/>
                  </a:lnTo>
                  <a:lnTo>
                    <a:pt x="3217" y="5896"/>
                  </a:lnTo>
                  <a:lnTo>
                    <a:pt x="3210" y="6053"/>
                  </a:lnTo>
                  <a:lnTo>
                    <a:pt x="3203" y="6211"/>
                  </a:lnTo>
                  <a:lnTo>
                    <a:pt x="3188" y="6525"/>
                  </a:lnTo>
                  <a:lnTo>
                    <a:pt x="3171" y="6837"/>
                  </a:lnTo>
                  <a:lnTo>
                    <a:pt x="3153" y="7149"/>
                  </a:lnTo>
                  <a:lnTo>
                    <a:pt x="3133" y="7458"/>
                  </a:lnTo>
                  <a:lnTo>
                    <a:pt x="3114" y="7765"/>
                  </a:lnTo>
                  <a:lnTo>
                    <a:pt x="3093" y="8071"/>
                  </a:lnTo>
                  <a:lnTo>
                    <a:pt x="3093" y="8078"/>
                  </a:lnTo>
                  <a:lnTo>
                    <a:pt x="3091" y="8085"/>
                  </a:lnTo>
                  <a:lnTo>
                    <a:pt x="3089" y="8093"/>
                  </a:lnTo>
                  <a:lnTo>
                    <a:pt x="3086" y="8101"/>
                  </a:lnTo>
                  <a:lnTo>
                    <a:pt x="3080" y="8119"/>
                  </a:lnTo>
                  <a:lnTo>
                    <a:pt x="3071" y="8136"/>
                  </a:lnTo>
                  <a:lnTo>
                    <a:pt x="3050" y="8173"/>
                  </a:lnTo>
                  <a:lnTo>
                    <a:pt x="3026" y="8213"/>
                  </a:lnTo>
                  <a:lnTo>
                    <a:pt x="3001" y="8252"/>
                  </a:lnTo>
                  <a:lnTo>
                    <a:pt x="2980" y="8293"/>
                  </a:lnTo>
                  <a:lnTo>
                    <a:pt x="2970" y="8312"/>
                  </a:lnTo>
                  <a:lnTo>
                    <a:pt x="2963" y="8332"/>
                  </a:lnTo>
                  <a:lnTo>
                    <a:pt x="2959" y="8341"/>
                  </a:lnTo>
                  <a:lnTo>
                    <a:pt x="2956" y="8350"/>
                  </a:lnTo>
                  <a:lnTo>
                    <a:pt x="2955" y="8359"/>
                  </a:lnTo>
                  <a:lnTo>
                    <a:pt x="2953" y="8368"/>
                  </a:lnTo>
                  <a:lnTo>
                    <a:pt x="2965" y="8386"/>
                  </a:lnTo>
                  <a:lnTo>
                    <a:pt x="2974" y="8404"/>
                  </a:lnTo>
                  <a:lnTo>
                    <a:pt x="2983" y="8422"/>
                  </a:lnTo>
                  <a:lnTo>
                    <a:pt x="2991" y="8440"/>
                  </a:lnTo>
                  <a:lnTo>
                    <a:pt x="2999" y="8457"/>
                  </a:lnTo>
                  <a:lnTo>
                    <a:pt x="3005" y="8476"/>
                  </a:lnTo>
                  <a:lnTo>
                    <a:pt x="3012" y="8494"/>
                  </a:lnTo>
                  <a:lnTo>
                    <a:pt x="3017" y="8512"/>
                  </a:lnTo>
                  <a:lnTo>
                    <a:pt x="3026" y="8548"/>
                  </a:lnTo>
                  <a:lnTo>
                    <a:pt x="3033" y="8585"/>
                  </a:lnTo>
                  <a:lnTo>
                    <a:pt x="3038" y="8621"/>
                  </a:lnTo>
                  <a:lnTo>
                    <a:pt x="3043" y="8659"/>
                  </a:lnTo>
                  <a:lnTo>
                    <a:pt x="3048" y="8732"/>
                  </a:lnTo>
                  <a:lnTo>
                    <a:pt x="3053" y="8805"/>
                  </a:lnTo>
                  <a:lnTo>
                    <a:pt x="3057" y="8841"/>
                  </a:lnTo>
                  <a:lnTo>
                    <a:pt x="3062" y="8878"/>
                  </a:lnTo>
                  <a:lnTo>
                    <a:pt x="3067" y="8914"/>
                  </a:lnTo>
                  <a:lnTo>
                    <a:pt x="3076" y="8951"/>
                  </a:lnTo>
                  <a:lnTo>
                    <a:pt x="3029" y="8964"/>
                  </a:lnTo>
                  <a:lnTo>
                    <a:pt x="2981" y="8976"/>
                  </a:lnTo>
                  <a:lnTo>
                    <a:pt x="2933" y="8987"/>
                  </a:lnTo>
                  <a:lnTo>
                    <a:pt x="2883" y="8998"/>
                  </a:lnTo>
                  <a:lnTo>
                    <a:pt x="2833" y="9007"/>
                  </a:lnTo>
                  <a:lnTo>
                    <a:pt x="2782" y="9015"/>
                  </a:lnTo>
                  <a:lnTo>
                    <a:pt x="2731" y="9022"/>
                  </a:lnTo>
                  <a:lnTo>
                    <a:pt x="2677" y="9028"/>
                  </a:lnTo>
                  <a:lnTo>
                    <a:pt x="2624" y="9033"/>
                  </a:lnTo>
                  <a:lnTo>
                    <a:pt x="2568" y="9036"/>
                  </a:lnTo>
                  <a:lnTo>
                    <a:pt x="2513" y="9039"/>
                  </a:lnTo>
                  <a:lnTo>
                    <a:pt x="2455" y="9041"/>
                  </a:lnTo>
                  <a:lnTo>
                    <a:pt x="2396" y="9042"/>
                  </a:lnTo>
                  <a:lnTo>
                    <a:pt x="2338" y="9042"/>
                  </a:lnTo>
                  <a:lnTo>
                    <a:pt x="2276" y="9041"/>
                  </a:lnTo>
                  <a:lnTo>
                    <a:pt x="2214" y="9039"/>
                  </a:lnTo>
                  <a:lnTo>
                    <a:pt x="2151" y="9036"/>
                  </a:lnTo>
                  <a:lnTo>
                    <a:pt x="2085" y="9033"/>
                  </a:lnTo>
                  <a:lnTo>
                    <a:pt x="2019" y="9028"/>
                  </a:lnTo>
                  <a:lnTo>
                    <a:pt x="1952" y="9022"/>
                  </a:lnTo>
                  <a:lnTo>
                    <a:pt x="1883" y="9016"/>
                  </a:lnTo>
                  <a:lnTo>
                    <a:pt x="1812" y="9009"/>
                  </a:lnTo>
                  <a:lnTo>
                    <a:pt x="1739" y="9001"/>
                  </a:lnTo>
                  <a:lnTo>
                    <a:pt x="1666" y="8991"/>
                  </a:lnTo>
                  <a:lnTo>
                    <a:pt x="1590" y="8981"/>
                  </a:lnTo>
                  <a:lnTo>
                    <a:pt x="1513" y="8971"/>
                  </a:lnTo>
                  <a:lnTo>
                    <a:pt x="1434" y="8959"/>
                  </a:lnTo>
                  <a:lnTo>
                    <a:pt x="1354" y="8947"/>
                  </a:lnTo>
                  <a:lnTo>
                    <a:pt x="1187" y="8920"/>
                  </a:lnTo>
                  <a:lnTo>
                    <a:pt x="1013" y="8890"/>
                  </a:lnTo>
                  <a:lnTo>
                    <a:pt x="1046" y="8847"/>
                  </a:lnTo>
                  <a:lnTo>
                    <a:pt x="1079" y="8799"/>
                  </a:lnTo>
                  <a:lnTo>
                    <a:pt x="1112" y="8747"/>
                  </a:lnTo>
                  <a:lnTo>
                    <a:pt x="1146" y="8692"/>
                  </a:lnTo>
                  <a:lnTo>
                    <a:pt x="1181" y="8634"/>
                  </a:lnTo>
                  <a:lnTo>
                    <a:pt x="1215" y="8574"/>
                  </a:lnTo>
                  <a:lnTo>
                    <a:pt x="1249" y="8511"/>
                  </a:lnTo>
                  <a:lnTo>
                    <a:pt x="1281" y="8446"/>
                  </a:lnTo>
                  <a:lnTo>
                    <a:pt x="1313" y="8381"/>
                  </a:lnTo>
                  <a:lnTo>
                    <a:pt x="1344" y="8315"/>
                  </a:lnTo>
                  <a:lnTo>
                    <a:pt x="1374" y="8249"/>
                  </a:lnTo>
                  <a:lnTo>
                    <a:pt x="1402" y="8184"/>
                  </a:lnTo>
                  <a:lnTo>
                    <a:pt x="1429" y="8119"/>
                  </a:lnTo>
                  <a:lnTo>
                    <a:pt x="1453" y="8056"/>
                  </a:lnTo>
                  <a:lnTo>
                    <a:pt x="1474" y="7994"/>
                  </a:lnTo>
                  <a:lnTo>
                    <a:pt x="1494" y="7935"/>
                  </a:lnTo>
                  <a:lnTo>
                    <a:pt x="1476" y="7784"/>
                  </a:lnTo>
                  <a:lnTo>
                    <a:pt x="1461" y="7634"/>
                  </a:lnTo>
                  <a:lnTo>
                    <a:pt x="1450" y="7486"/>
                  </a:lnTo>
                  <a:lnTo>
                    <a:pt x="1441" y="7340"/>
                  </a:lnTo>
                  <a:lnTo>
                    <a:pt x="1435" y="7194"/>
                  </a:lnTo>
                  <a:lnTo>
                    <a:pt x="1431" y="7050"/>
                  </a:lnTo>
                  <a:lnTo>
                    <a:pt x="1429" y="6907"/>
                  </a:lnTo>
                  <a:lnTo>
                    <a:pt x="1429" y="6765"/>
                  </a:lnTo>
                  <a:lnTo>
                    <a:pt x="1429" y="6484"/>
                  </a:lnTo>
                  <a:lnTo>
                    <a:pt x="1430" y="6204"/>
                  </a:lnTo>
                  <a:lnTo>
                    <a:pt x="1430" y="6065"/>
                  </a:lnTo>
                  <a:lnTo>
                    <a:pt x="1427" y="5927"/>
                  </a:lnTo>
                  <a:lnTo>
                    <a:pt x="1425" y="5788"/>
                  </a:lnTo>
                  <a:lnTo>
                    <a:pt x="1420" y="5650"/>
                  </a:lnTo>
                  <a:lnTo>
                    <a:pt x="1412" y="5511"/>
                  </a:lnTo>
                  <a:lnTo>
                    <a:pt x="1403" y="5374"/>
                  </a:lnTo>
                  <a:lnTo>
                    <a:pt x="1390" y="5235"/>
                  </a:lnTo>
                  <a:lnTo>
                    <a:pt x="1374" y="5096"/>
                  </a:lnTo>
                  <a:lnTo>
                    <a:pt x="1354" y="4957"/>
                  </a:lnTo>
                  <a:lnTo>
                    <a:pt x="1330" y="4817"/>
                  </a:lnTo>
                  <a:lnTo>
                    <a:pt x="1300" y="4676"/>
                  </a:lnTo>
                  <a:lnTo>
                    <a:pt x="1266" y="4535"/>
                  </a:lnTo>
                  <a:lnTo>
                    <a:pt x="1227" y="4393"/>
                  </a:lnTo>
                  <a:lnTo>
                    <a:pt x="1182" y="4249"/>
                  </a:lnTo>
                  <a:lnTo>
                    <a:pt x="1129" y="4105"/>
                  </a:lnTo>
                  <a:lnTo>
                    <a:pt x="1072" y="3961"/>
                  </a:lnTo>
                  <a:lnTo>
                    <a:pt x="1007" y="3814"/>
                  </a:lnTo>
                  <a:lnTo>
                    <a:pt x="933" y="3666"/>
                  </a:lnTo>
                  <a:lnTo>
                    <a:pt x="853" y="3517"/>
                  </a:lnTo>
                  <a:lnTo>
                    <a:pt x="764" y="3364"/>
                  </a:lnTo>
                  <a:lnTo>
                    <a:pt x="725" y="3321"/>
                  </a:lnTo>
                  <a:lnTo>
                    <a:pt x="687" y="3274"/>
                  </a:lnTo>
                  <a:lnTo>
                    <a:pt x="652" y="3228"/>
                  </a:lnTo>
                  <a:lnTo>
                    <a:pt x="617" y="3180"/>
                  </a:lnTo>
                  <a:lnTo>
                    <a:pt x="584" y="3130"/>
                  </a:lnTo>
                  <a:lnTo>
                    <a:pt x="551" y="3081"/>
                  </a:lnTo>
                  <a:lnTo>
                    <a:pt x="522" y="3029"/>
                  </a:lnTo>
                  <a:lnTo>
                    <a:pt x="493" y="2977"/>
                  </a:lnTo>
                  <a:lnTo>
                    <a:pt x="465" y="2926"/>
                  </a:lnTo>
                  <a:lnTo>
                    <a:pt x="438" y="2873"/>
                  </a:lnTo>
                  <a:lnTo>
                    <a:pt x="414" y="2819"/>
                  </a:lnTo>
                  <a:lnTo>
                    <a:pt x="390" y="2765"/>
                  </a:lnTo>
                  <a:lnTo>
                    <a:pt x="368" y="2712"/>
                  </a:lnTo>
                  <a:lnTo>
                    <a:pt x="347" y="2657"/>
                  </a:lnTo>
                  <a:lnTo>
                    <a:pt x="328" y="2603"/>
                  </a:lnTo>
                  <a:lnTo>
                    <a:pt x="311" y="2548"/>
                  </a:lnTo>
                  <a:lnTo>
                    <a:pt x="294" y="2495"/>
                  </a:lnTo>
                  <a:lnTo>
                    <a:pt x="279" y="2441"/>
                  </a:lnTo>
                  <a:lnTo>
                    <a:pt x="266" y="2387"/>
                  </a:lnTo>
                  <a:lnTo>
                    <a:pt x="253" y="2335"/>
                  </a:lnTo>
                  <a:lnTo>
                    <a:pt x="244" y="2282"/>
                  </a:lnTo>
                  <a:lnTo>
                    <a:pt x="234" y="2230"/>
                  </a:lnTo>
                  <a:lnTo>
                    <a:pt x="227" y="2178"/>
                  </a:lnTo>
                  <a:lnTo>
                    <a:pt x="220" y="2128"/>
                  </a:lnTo>
                  <a:lnTo>
                    <a:pt x="215" y="2079"/>
                  </a:lnTo>
                  <a:lnTo>
                    <a:pt x="212" y="2030"/>
                  </a:lnTo>
                  <a:lnTo>
                    <a:pt x="210" y="1983"/>
                  </a:lnTo>
                  <a:lnTo>
                    <a:pt x="210" y="1936"/>
                  </a:lnTo>
                  <a:lnTo>
                    <a:pt x="211" y="1892"/>
                  </a:lnTo>
                  <a:lnTo>
                    <a:pt x="213" y="1848"/>
                  </a:lnTo>
                  <a:lnTo>
                    <a:pt x="217" y="1806"/>
                  </a:lnTo>
                  <a:lnTo>
                    <a:pt x="222" y="1766"/>
                  </a:lnTo>
                  <a:lnTo>
                    <a:pt x="187" y="1691"/>
                  </a:lnTo>
                  <a:lnTo>
                    <a:pt x="156" y="1621"/>
                  </a:lnTo>
                  <a:lnTo>
                    <a:pt x="128" y="1556"/>
                  </a:lnTo>
                  <a:lnTo>
                    <a:pt x="103" y="1494"/>
                  </a:lnTo>
                  <a:lnTo>
                    <a:pt x="81" y="1436"/>
                  </a:lnTo>
                  <a:lnTo>
                    <a:pt x="62" y="1383"/>
                  </a:lnTo>
                  <a:lnTo>
                    <a:pt x="46" y="1333"/>
                  </a:lnTo>
                  <a:lnTo>
                    <a:pt x="33" y="1286"/>
                  </a:lnTo>
                  <a:lnTo>
                    <a:pt x="23" y="1243"/>
                  </a:lnTo>
                  <a:lnTo>
                    <a:pt x="14" y="1202"/>
                  </a:lnTo>
                  <a:lnTo>
                    <a:pt x="8" y="1165"/>
                  </a:lnTo>
                  <a:lnTo>
                    <a:pt x="3" y="1129"/>
                  </a:lnTo>
                  <a:lnTo>
                    <a:pt x="1" y="1097"/>
                  </a:lnTo>
                  <a:lnTo>
                    <a:pt x="0" y="1066"/>
                  </a:lnTo>
                  <a:lnTo>
                    <a:pt x="1" y="1038"/>
                  </a:lnTo>
                  <a:lnTo>
                    <a:pt x="5" y="1012"/>
                  </a:lnTo>
                  <a:lnTo>
                    <a:pt x="8" y="986"/>
                  </a:lnTo>
                  <a:lnTo>
                    <a:pt x="13" y="963"/>
                  </a:lnTo>
                  <a:lnTo>
                    <a:pt x="19" y="940"/>
                  </a:lnTo>
                  <a:lnTo>
                    <a:pt x="26" y="918"/>
                  </a:lnTo>
                  <a:lnTo>
                    <a:pt x="33" y="898"/>
                  </a:lnTo>
                  <a:lnTo>
                    <a:pt x="42" y="878"/>
                  </a:lnTo>
                  <a:lnTo>
                    <a:pt x="50" y="859"/>
                  </a:lnTo>
                  <a:lnTo>
                    <a:pt x="59" y="839"/>
                  </a:lnTo>
                  <a:lnTo>
                    <a:pt x="77" y="801"/>
                  </a:lnTo>
                  <a:lnTo>
                    <a:pt x="94" y="761"/>
                  </a:lnTo>
                  <a:lnTo>
                    <a:pt x="102" y="740"/>
                  </a:lnTo>
                  <a:lnTo>
                    <a:pt x="109" y="719"/>
                  </a:lnTo>
                  <a:lnTo>
                    <a:pt x="116" y="695"/>
                  </a:lnTo>
                  <a:lnTo>
                    <a:pt x="122" y="671"/>
                  </a:lnTo>
                  <a:lnTo>
                    <a:pt x="238" y="653"/>
                  </a:lnTo>
                  <a:lnTo>
                    <a:pt x="353" y="635"/>
                  </a:lnTo>
                  <a:lnTo>
                    <a:pt x="467" y="615"/>
                  </a:lnTo>
                  <a:lnTo>
                    <a:pt x="579" y="596"/>
                  </a:lnTo>
                  <a:lnTo>
                    <a:pt x="689" y="577"/>
                  </a:lnTo>
                  <a:lnTo>
                    <a:pt x="799" y="557"/>
                  </a:lnTo>
                  <a:lnTo>
                    <a:pt x="907" y="536"/>
                  </a:lnTo>
                  <a:lnTo>
                    <a:pt x="1014" y="516"/>
                  </a:lnTo>
                  <a:lnTo>
                    <a:pt x="1223" y="474"/>
                  </a:lnTo>
                  <a:lnTo>
                    <a:pt x="1429" y="431"/>
                  </a:lnTo>
                  <a:lnTo>
                    <a:pt x="1628" y="387"/>
                  </a:lnTo>
                  <a:lnTo>
                    <a:pt x="1825" y="344"/>
                  </a:lnTo>
                  <a:lnTo>
                    <a:pt x="2017" y="299"/>
                  </a:lnTo>
                  <a:lnTo>
                    <a:pt x="2205" y="256"/>
                  </a:lnTo>
                  <a:lnTo>
                    <a:pt x="2391" y="211"/>
                  </a:lnTo>
                  <a:lnTo>
                    <a:pt x="2573" y="167"/>
                  </a:lnTo>
                  <a:lnTo>
                    <a:pt x="2927" y="81"/>
                  </a:lnTo>
                  <a:lnTo>
                    <a:pt x="3273" y="0"/>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51" name="Freeform 48"/>
            <p:cNvSpPr>
              <a:spLocks/>
            </p:cNvSpPr>
            <p:nvPr/>
          </p:nvSpPr>
          <p:spPr bwMode="auto">
            <a:xfrm>
              <a:off x="1039" y="1771"/>
              <a:ext cx="52" cy="255"/>
            </a:xfrm>
            <a:custGeom>
              <a:avLst/>
              <a:gdLst>
                <a:gd name="T0" fmla="*/ 1 w 361"/>
                <a:gd name="T1" fmla="*/ 5 h 1783"/>
                <a:gd name="T2" fmla="*/ 1 w 361"/>
                <a:gd name="T3" fmla="*/ 5 h 1783"/>
                <a:gd name="T4" fmla="*/ 1 w 361"/>
                <a:gd name="T5" fmla="*/ 5 h 1783"/>
                <a:gd name="T6" fmla="*/ 1 w 361"/>
                <a:gd name="T7" fmla="*/ 5 h 1783"/>
                <a:gd name="T8" fmla="*/ 1 w 361"/>
                <a:gd name="T9" fmla="*/ 5 h 1783"/>
                <a:gd name="T10" fmla="*/ 1 w 361"/>
                <a:gd name="T11" fmla="*/ 4 h 1783"/>
                <a:gd name="T12" fmla="*/ 1 w 361"/>
                <a:gd name="T13" fmla="*/ 4 h 1783"/>
                <a:gd name="T14" fmla="*/ 1 w 361"/>
                <a:gd name="T15" fmla="*/ 4 h 1783"/>
                <a:gd name="T16" fmla="*/ 1 w 361"/>
                <a:gd name="T17" fmla="*/ 3 h 1783"/>
                <a:gd name="T18" fmla="*/ 1 w 361"/>
                <a:gd name="T19" fmla="*/ 3 h 1783"/>
                <a:gd name="T20" fmla="*/ 1 w 361"/>
                <a:gd name="T21" fmla="*/ 3 h 1783"/>
                <a:gd name="T22" fmla="*/ 1 w 361"/>
                <a:gd name="T23" fmla="*/ 2 h 1783"/>
                <a:gd name="T24" fmla="*/ 0 w 361"/>
                <a:gd name="T25" fmla="*/ 1 h 1783"/>
                <a:gd name="T26" fmla="*/ 0 w 361"/>
                <a:gd name="T27" fmla="*/ 1 h 1783"/>
                <a:gd name="T28" fmla="*/ 0 w 361"/>
                <a:gd name="T29" fmla="*/ 1 h 1783"/>
                <a:gd name="T30" fmla="*/ 0 w 361"/>
                <a:gd name="T31" fmla="*/ 0 h 1783"/>
                <a:gd name="T32" fmla="*/ 0 w 361"/>
                <a:gd name="T33" fmla="*/ 0 h 1783"/>
                <a:gd name="T34" fmla="*/ 0 w 361"/>
                <a:gd name="T35" fmla="*/ 0 h 1783"/>
                <a:gd name="T36" fmla="*/ 0 w 361"/>
                <a:gd name="T37" fmla="*/ 1 h 1783"/>
                <a:gd name="T38" fmla="*/ 0 w 361"/>
                <a:gd name="T39" fmla="*/ 1 h 1783"/>
                <a:gd name="T40" fmla="*/ 0 w 361"/>
                <a:gd name="T41" fmla="*/ 1 h 1783"/>
                <a:gd name="T42" fmla="*/ 0 w 361"/>
                <a:gd name="T43" fmla="*/ 2 h 1783"/>
                <a:gd name="T44" fmla="*/ 1 w 361"/>
                <a:gd name="T45" fmla="*/ 2 h 1783"/>
                <a:gd name="T46" fmla="*/ 1 w 361"/>
                <a:gd name="T47" fmla="*/ 3 h 1783"/>
                <a:gd name="T48" fmla="*/ 1 w 361"/>
                <a:gd name="T49" fmla="*/ 3 h 1783"/>
                <a:gd name="T50" fmla="*/ 1 w 361"/>
                <a:gd name="T51" fmla="*/ 3 h 1783"/>
                <a:gd name="T52" fmla="*/ 1 w 361"/>
                <a:gd name="T53" fmla="*/ 4 h 1783"/>
                <a:gd name="T54" fmla="*/ 1 w 361"/>
                <a:gd name="T55" fmla="*/ 4 h 1783"/>
                <a:gd name="T56" fmla="*/ 1 w 361"/>
                <a:gd name="T57" fmla="*/ 4 h 1783"/>
                <a:gd name="T58" fmla="*/ 1 w 361"/>
                <a:gd name="T59" fmla="*/ 5 h 1783"/>
                <a:gd name="T60" fmla="*/ 1 w 361"/>
                <a:gd name="T61" fmla="*/ 5 h 1783"/>
                <a:gd name="T62" fmla="*/ 1 w 361"/>
                <a:gd name="T63" fmla="*/ 5 h 1783"/>
                <a:gd name="T64" fmla="*/ 1 w 361"/>
                <a:gd name="T65" fmla="*/ 5 h 1783"/>
                <a:gd name="T66" fmla="*/ 1 w 361"/>
                <a:gd name="T67" fmla="*/ 5 h 1783"/>
                <a:gd name="T68" fmla="*/ 1 w 361"/>
                <a:gd name="T69" fmla="*/ 5 h 1783"/>
                <a:gd name="T70" fmla="*/ 1 w 361"/>
                <a:gd name="T71" fmla="*/ 5 h 17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1"/>
                <a:gd name="T109" fmla="*/ 0 h 1783"/>
                <a:gd name="T110" fmla="*/ 361 w 361"/>
                <a:gd name="T111" fmla="*/ 1783 h 17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1" h="1783">
                  <a:moveTo>
                    <a:pt x="337" y="1780"/>
                  </a:moveTo>
                  <a:lnTo>
                    <a:pt x="337" y="1783"/>
                  </a:lnTo>
                  <a:lnTo>
                    <a:pt x="343" y="1752"/>
                  </a:lnTo>
                  <a:lnTo>
                    <a:pt x="347" y="1721"/>
                  </a:lnTo>
                  <a:lnTo>
                    <a:pt x="351" y="1690"/>
                  </a:lnTo>
                  <a:lnTo>
                    <a:pt x="354" y="1660"/>
                  </a:lnTo>
                  <a:lnTo>
                    <a:pt x="356" y="1630"/>
                  </a:lnTo>
                  <a:lnTo>
                    <a:pt x="359" y="1601"/>
                  </a:lnTo>
                  <a:lnTo>
                    <a:pt x="360" y="1571"/>
                  </a:lnTo>
                  <a:lnTo>
                    <a:pt x="361" y="1542"/>
                  </a:lnTo>
                  <a:lnTo>
                    <a:pt x="361" y="1485"/>
                  </a:lnTo>
                  <a:lnTo>
                    <a:pt x="359" y="1429"/>
                  </a:lnTo>
                  <a:lnTo>
                    <a:pt x="355" y="1375"/>
                  </a:lnTo>
                  <a:lnTo>
                    <a:pt x="349" y="1320"/>
                  </a:lnTo>
                  <a:lnTo>
                    <a:pt x="343" y="1266"/>
                  </a:lnTo>
                  <a:lnTo>
                    <a:pt x="334" y="1213"/>
                  </a:lnTo>
                  <a:lnTo>
                    <a:pt x="323" y="1161"/>
                  </a:lnTo>
                  <a:lnTo>
                    <a:pt x="313" y="1109"/>
                  </a:lnTo>
                  <a:lnTo>
                    <a:pt x="300" y="1057"/>
                  </a:lnTo>
                  <a:lnTo>
                    <a:pt x="287" y="1007"/>
                  </a:lnTo>
                  <a:lnTo>
                    <a:pt x="273" y="955"/>
                  </a:lnTo>
                  <a:lnTo>
                    <a:pt x="258" y="904"/>
                  </a:lnTo>
                  <a:lnTo>
                    <a:pt x="228" y="802"/>
                  </a:lnTo>
                  <a:lnTo>
                    <a:pt x="197" y="697"/>
                  </a:lnTo>
                  <a:lnTo>
                    <a:pt x="166" y="592"/>
                  </a:lnTo>
                  <a:lnTo>
                    <a:pt x="136" y="483"/>
                  </a:lnTo>
                  <a:lnTo>
                    <a:pt x="123" y="427"/>
                  </a:lnTo>
                  <a:lnTo>
                    <a:pt x="110" y="370"/>
                  </a:lnTo>
                  <a:lnTo>
                    <a:pt x="97" y="312"/>
                  </a:lnTo>
                  <a:lnTo>
                    <a:pt x="86" y="252"/>
                  </a:lnTo>
                  <a:lnTo>
                    <a:pt x="76" y="192"/>
                  </a:lnTo>
                  <a:lnTo>
                    <a:pt x="67" y="130"/>
                  </a:lnTo>
                  <a:lnTo>
                    <a:pt x="58" y="66"/>
                  </a:lnTo>
                  <a:lnTo>
                    <a:pt x="53" y="0"/>
                  </a:lnTo>
                  <a:lnTo>
                    <a:pt x="0" y="4"/>
                  </a:lnTo>
                  <a:lnTo>
                    <a:pt x="6" y="71"/>
                  </a:lnTo>
                  <a:lnTo>
                    <a:pt x="14" y="136"/>
                  </a:lnTo>
                  <a:lnTo>
                    <a:pt x="23" y="199"/>
                  </a:lnTo>
                  <a:lnTo>
                    <a:pt x="34" y="261"/>
                  </a:lnTo>
                  <a:lnTo>
                    <a:pt x="45" y="321"/>
                  </a:lnTo>
                  <a:lnTo>
                    <a:pt x="57" y="380"/>
                  </a:lnTo>
                  <a:lnTo>
                    <a:pt x="71" y="438"/>
                  </a:lnTo>
                  <a:lnTo>
                    <a:pt x="85" y="495"/>
                  </a:lnTo>
                  <a:lnTo>
                    <a:pt x="115" y="604"/>
                  </a:lnTo>
                  <a:lnTo>
                    <a:pt x="146" y="712"/>
                  </a:lnTo>
                  <a:lnTo>
                    <a:pt x="177" y="815"/>
                  </a:lnTo>
                  <a:lnTo>
                    <a:pt x="208" y="917"/>
                  </a:lnTo>
                  <a:lnTo>
                    <a:pt x="222" y="968"/>
                  </a:lnTo>
                  <a:lnTo>
                    <a:pt x="236" y="1019"/>
                  </a:lnTo>
                  <a:lnTo>
                    <a:pt x="249" y="1069"/>
                  </a:lnTo>
                  <a:lnTo>
                    <a:pt x="260" y="1120"/>
                  </a:lnTo>
                  <a:lnTo>
                    <a:pt x="272" y="1171"/>
                  </a:lnTo>
                  <a:lnTo>
                    <a:pt x="282" y="1222"/>
                  </a:lnTo>
                  <a:lnTo>
                    <a:pt x="290" y="1273"/>
                  </a:lnTo>
                  <a:lnTo>
                    <a:pt x="297" y="1325"/>
                  </a:lnTo>
                  <a:lnTo>
                    <a:pt x="302" y="1378"/>
                  </a:lnTo>
                  <a:lnTo>
                    <a:pt x="306" y="1431"/>
                  </a:lnTo>
                  <a:lnTo>
                    <a:pt x="308" y="1486"/>
                  </a:lnTo>
                  <a:lnTo>
                    <a:pt x="307" y="1542"/>
                  </a:lnTo>
                  <a:lnTo>
                    <a:pt x="307" y="1569"/>
                  </a:lnTo>
                  <a:lnTo>
                    <a:pt x="305" y="1598"/>
                  </a:lnTo>
                  <a:lnTo>
                    <a:pt x="304" y="1627"/>
                  </a:lnTo>
                  <a:lnTo>
                    <a:pt x="301" y="1655"/>
                  </a:lnTo>
                  <a:lnTo>
                    <a:pt x="298" y="1685"/>
                  </a:lnTo>
                  <a:lnTo>
                    <a:pt x="295" y="1715"/>
                  </a:lnTo>
                  <a:lnTo>
                    <a:pt x="290" y="1745"/>
                  </a:lnTo>
                  <a:lnTo>
                    <a:pt x="285" y="1775"/>
                  </a:lnTo>
                  <a:lnTo>
                    <a:pt x="285" y="1778"/>
                  </a:lnTo>
                  <a:lnTo>
                    <a:pt x="285" y="1775"/>
                  </a:lnTo>
                  <a:lnTo>
                    <a:pt x="285" y="1777"/>
                  </a:lnTo>
                  <a:lnTo>
                    <a:pt x="285" y="1778"/>
                  </a:lnTo>
                  <a:lnTo>
                    <a:pt x="337" y="178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52" name="Freeform 49"/>
            <p:cNvSpPr>
              <a:spLocks/>
            </p:cNvSpPr>
            <p:nvPr/>
          </p:nvSpPr>
          <p:spPr bwMode="auto">
            <a:xfrm>
              <a:off x="1029" y="2025"/>
              <a:ext cx="58" cy="180"/>
            </a:xfrm>
            <a:custGeom>
              <a:avLst/>
              <a:gdLst>
                <a:gd name="T0" fmla="*/ 0 w 407"/>
                <a:gd name="T1" fmla="*/ 4 h 1258"/>
                <a:gd name="T2" fmla="*/ 0 w 407"/>
                <a:gd name="T3" fmla="*/ 4 h 1258"/>
                <a:gd name="T4" fmla="*/ 0 w 407"/>
                <a:gd name="T5" fmla="*/ 3 h 1258"/>
                <a:gd name="T6" fmla="*/ 0 w 407"/>
                <a:gd name="T7" fmla="*/ 3 h 1258"/>
                <a:gd name="T8" fmla="*/ 0 w 407"/>
                <a:gd name="T9" fmla="*/ 3 h 1258"/>
                <a:gd name="T10" fmla="*/ 1 w 407"/>
                <a:gd name="T11" fmla="*/ 3 h 1258"/>
                <a:gd name="T12" fmla="*/ 1 w 407"/>
                <a:gd name="T13" fmla="*/ 2 h 1258"/>
                <a:gd name="T14" fmla="*/ 1 w 407"/>
                <a:gd name="T15" fmla="*/ 2 h 1258"/>
                <a:gd name="T16" fmla="*/ 1 w 407"/>
                <a:gd name="T17" fmla="*/ 2 h 1258"/>
                <a:gd name="T18" fmla="*/ 1 w 407"/>
                <a:gd name="T19" fmla="*/ 2 h 1258"/>
                <a:gd name="T20" fmla="*/ 1 w 407"/>
                <a:gd name="T21" fmla="*/ 2 h 1258"/>
                <a:gd name="T22" fmla="*/ 1 w 407"/>
                <a:gd name="T23" fmla="*/ 1 h 1258"/>
                <a:gd name="T24" fmla="*/ 1 w 407"/>
                <a:gd name="T25" fmla="*/ 1 h 1258"/>
                <a:gd name="T26" fmla="*/ 1 w 407"/>
                <a:gd name="T27" fmla="*/ 1 h 1258"/>
                <a:gd name="T28" fmla="*/ 1 w 407"/>
                <a:gd name="T29" fmla="*/ 1 h 1258"/>
                <a:gd name="T30" fmla="*/ 1 w 407"/>
                <a:gd name="T31" fmla="*/ 1 h 1258"/>
                <a:gd name="T32" fmla="*/ 1 w 407"/>
                <a:gd name="T33" fmla="*/ 1 h 1258"/>
                <a:gd name="T34" fmla="*/ 1 w 407"/>
                <a:gd name="T35" fmla="*/ 1 h 1258"/>
                <a:gd name="T36" fmla="*/ 1 w 407"/>
                <a:gd name="T37" fmla="*/ 1 h 1258"/>
                <a:gd name="T38" fmla="*/ 1 w 407"/>
                <a:gd name="T39" fmla="*/ 0 h 1258"/>
                <a:gd name="T40" fmla="*/ 1 w 407"/>
                <a:gd name="T41" fmla="*/ 0 h 1258"/>
                <a:gd name="T42" fmla="*/ 1 w 407"/>
                <a:gd name="T43" fmla="*/ 0 h 1258"/>
                <a:gd name="T44" fmla="*/ 1 w 407"/>
                <a:gd name="T45" fmla="*/ 0 h 1258"/>
                <a:gd name="T46" fmla="*/ 1 w 407"/>
                <a:gd name="T47" fmla="*/ 0 h 1258"/>
                <a:gd name="T48" fmla="*/ 1 w 407"/>
                <a:gd name="T49" fmla="*/ 0 h 1258"/>
                <a:gd name="T50" fmla="*/ 1 w 407"/>
                <a:gd name="T51" fmla="*/ 0 h 1258"/>
                <a:gd name="T52" fmla="*/ 1 w 407"/>
                <a:gd name="T53" fmla="*/ 0 h 1258"/>
                <a:gd name="T54" fmla="*/ 1 w 407"/>
                <a:gd name="T55" fmla="*/ 0 h 1258"/>
                <a:gd name="T56" fmla="*/ 1 w 407"/>
                <a:gd name="T57" fmla="*/ 0 h 1258"/>
                <a:gd name="T58" fmla="*/ 1 w 407"/>
                <a:gd name="T59" fmla="*/ 1 h 1258"/>
                <a:gd name="T60" fmla="*/ 1 w 407"/>
                <a:gd name="T61" fmla="*/ 1 h 1258"/>
                <a:gd name="T62" fmla="*/ 1 w 407"/>
                <a:gd name="T63" fmla="*/ 1 h 1258"/>
                <a:gd name="T64" fmla="*/ 1 w 407"/>
                <a:gd name="T65" fmla="*/ 1 h 1258"/>
                <a:gd name="T66" fmla="*/ 1 w 407"/>
                <a:gd name="T67" fmla="*/ 1 h 1258"/>
                <a:gd name="T68" fmla="*/ 1 w 407"/>
                <a:gd name="T69" fmla="*/ 1 h 1258"/>
                <a:gd name="T70" fmla="*/ 1 w 407"/>
                <a:gd name="T71" fmla="*/ 1 h 1258"/>
                <a:gd name="T72" fmla="*/ 1 w 407"/>
                <a:gd name="T73" fmla="*/ 1 h 1258"/>
                <a:gd name="T74" fmla="*/ 1 w 407"/>
                <a:gd name="T75" fmla="*/ 1 h 1258"/>
                <a:gd name="T76" fmla="*/ 1 w 407"/>
                <a:gd name="T77" fmla="*/ 2 h 1258"/>
                <a:gd name="T78" fmla="*/ 1 w 407"/>
                <a:gd name="T79" fmla="*/ 2 h 1258"/>
                <a:gd name="T80" fmla="*/ 1 w 407"/>
                <a:gd name="T81" fmla="*/ 2 h 1258"/>
                <a:gd name="T82" fmla="*/ 0 w 407"/>
                <a:gd name="T83" fmla="*/ 2 h 1258"/>
                <a:gd name="T84" fmla="*/ 0 w 407"/>
                <a:gd name="T85" fmla="*/ 3 h 1258"/>
                <a:gd name="T86" fmla="*/ 0 w 407"/>
                <a:gd name="T87" fmla="*/ 3 h 1258"/>
                <a:gd name="T88" fmla="*/ 0 w 407"/>
                <a:gd name="T89" fmla="*/ 3 h 1258"/>
                <a:gd name="T90" fmla="*/ 0 w 407"/>
                <a:gd name="T91" fmla="*/ 3 h 1258"/>
                <a:gd name="T92" fmla="*/ 0 w 407"/>
                <a:gd name="T93" fmla="*/ 4 h 1258"/>
                <a:gd name="T94" fmla="*/ 0 w 407"/>
                <a:gd name="T95" fmla="*/ 4 h 1258"/>
                <a:gd name="T96" fmla="*/ 0 w 407"/>
                <a:gd name="T97" fmla="*/ 4 h 1258"/>
                <a:gd name="T98" fmla="*/ 0 w 407"/>
                <a:gd name="T99" fmla="*/ 4 h 1258"/>
                <a:gd name="T100" fmla="*/ 0 w 407"/>
                <a:gd name="T101" fmla="*/ 4 h 1258"/>
                <a:gd name="T102" fmla="*/ 0 w 407"/>
                <a:gd name="T103" fmla="*/ 4 h 12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7"/>
                <a:gd name="T157" fmla="*/ 0 h 1258"/>
                <a:gd name="T158" fmla="*/ 407 w 407"/>
                <a:gd name="T159" fmla="*/ 1258 h 125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7" h="1258">
                  <a:moveTo>
                    <a:pt x="54" y="1247"/>
                  </a:moveTo>
                  <a:lnTo>
                    <a:pt x="52" y="1258"/>
                  </a:lnTo>
                  <a:lnTo>
                    <a:pt x="88" y="1173"/>
                  </a:lnTo>
                  <a:lnTo>
                    <a:pt x="122" y="1089"/>
                  </a:lnTo>
                  <a:lnTo>
                    <a:pt x="155" y="1005"/>
                  </a:lnTo>
                  <a:lnTo>
                    <a:pt x="186" y="923"/>
                  </a:lnTo>
                  <a:lnTo>
                    <a:pt x="216" y="840"/>
                  </a:lnTo>
                  <a:lnTo>
                    <a:pt x="245" y="759"/>
                  </a:lnTo>
                  <a:lnTo>
                    <a:pt x="272" y="679"/>
                  </a:lnTo>
                  <a:lnTo>
                    <a:pt x="296" y="599"/>
                  </a:lnTo>
                  <a:lnTo>
                    <a:pt x="319" y="521"/>
                  </a:lnTo>
                  <a:lnTo>
                    <a:pt x="339" y="444"/>
                  </a:lnTo>
                  <a:lnTo>
                    <a:pt x="349" y="406"/>
                  </a:lnTo>
                  <a:lnTo>
                    <a:pt x="357" y="367"/>
                  </a:lnTo>
                  <a:lnTo>
                    <a:pt x="366" y="329"/>
                  </a:lnTo>
                  <a:lnTo>
                    <a:pt x="373" y="292"/>
                  </a:lnTo>
                  <a:lnTo>
                    <a:pt x="379" y="254"/>
                  </a:lnTo>
                  <a:lnTo>
                    <a:pt x="386" y="218"/>
                  </a:lnTo>
                  <a:lnTo>
                    <a:pt x="391" y="180"/>
                  </a:lnTo>
                  <a:lnTo>
                    <a:pt x="397" y="145"/>
                  </a:lnTo>
                  <a:lnTo>
                    <a:pt x="400" y="109"/>
                  </a:lnTo>
                  <a:lnTo>
                    <a:pt x="403" y="73"/>
                  </a:lnTo>
                  <a:lnTo>
                    <a:pt x="406" y="38"/>
                  </a:lnTo>
                  <a:lnTo>
                    <a:pt x="407" y="2"/>
                  </a:lnTo>
                  <a:lnTo>
                    <a:pt x="355" y="0"/>
                  </a:lnTo>
                  <a:lnTo>
                    <a:pt x="353" y="35"/>
                  </a:lnTo>
                  <a:lnTo>
                    <a:pt x="351" y="69"/>
                  </a:lnTo>
                  <a:lnTo>
                    <a:pt x="347" y="103"/>
                  </a:lnTo>
                  <a:lnTo>
                    <a:pt x="343" y="139"/>
                  </a:lnTo>
                  <a:lnTo>
                    <a:pt x="339" y="174"/>
                  </a:lnTo>
                  <a:lnTo>
                    <a:pt x="334" y="210"/>
                  </a:lnTo>
                  <a:lnTo>
                    <a:pt x="327" y="246"/>
                  </a:lnTo>
                  <a:lnTo>
                    <a:pt x="321" y="283"/>
                  </a:lnTo>
                  <a:lnTo>
                    <a:pt x="313" y="319"/>
                  </a:lnTo>
                  <a:lnTo>
                    <a:pt x="306" y="357"/>
                  </a:lnTo>
                  <a:lnTo>
                    <a:pt x="297" y="394"/>
                  </a:lnTo>
                  <a:lnTo>
                    <a:pt x="288" y="432"/>
                  </a:lnTo>
                  <a:lnTo>
                    <a:pt x="267" y="509"/>
                  </a:lnTo>
                  <a:lnTo>
                    <a:pt x="245" y="586"/>
                  </a:lnTo>
                  <a:lnTo>
                    <a:pt x="220" y="664"/>
                  </a:lnTo>
                  <a:lnTo>
                    <a:pt x="195" y="744"/>
                  </a:lnTo>
                  <a:lnTo>
                    <a:pt x="166" y="824"/>
                  </a:lnTo>
                  <a:lnTo>
                    <a:pt x="136" y="905"/>
                  </a:lnTo>
                  <a:lnTo>
                    <a:pt x="105" y="987"/>
                  </a:lnTo>
                  <a:lnTo>
                    <a:pt x="72" y="1070"/>
                  </a:lnTo>
                  <a:lnTo>
                    <a:pt x="38" y="1155"/>
                  </a:lnTo>
                  <a:lnTo>
                    <a:pt x="2" y="1239"/>
                  </a:lnTo>
                  <a:lnTo>
                    <a:pt x="1" y="1250"/>
                  </a:lnTo>
                  <a:lnTo>
                    <a:pt x="2" y="1239"/>
                  </a:lnTo>
                  <a:lnTo>
                    <a:pt x="0" y="1244"/>
                  </a:lnTo>
                  <a:lnTo>
                    <a:pt x="1" y="1250"/>
                  </a:lnTo>
                  <a:lnTo>
                    <a:pt x="54" y="124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53" name="Freeform 50"/>
            <p:cNvSpPr>
              <a:spLocks/>
            </p:cNvSpPr>
            <p:nvPr/>
          </p:nvSpPr>
          <p:spPr bwMode="auto">
            <a:xfrm>
              <a:off x="1013" y="2203"/>
              <a:ext cx="30" cy="721"/>
            </a:xfrm>
            <a:custGeom>
              <a:avLst/>
              <a:gdLst>
                <a:gd name="T0" fmla="*/ 0 w 205"/>
                <a:gd name="T1" fmla="*/ 15 h 5049"/>
                <a:gd name="T2" fmla="*/ 0 w 205"/>
                <a:gd name="T3" fmla="*/ 15 h 5049"/>
                <a:gd name="T4" fmla="*/ 0 w 205"/>
                <a:gd name="T5" fmla="*/ 14 h 5049"/>
                <a:gd name="T6" fmla="*/ 0 w 205"/>
                <a:gd name="T7" fmla="*/ 13 h 5049"/>
                <a:gd name="T8" fmla="*/ 0 w 205"/>
                <a:gd name="T9" fmla="*/ 12 h 5049"/>
                <a:gd name="T10" fmla="*/ 0 w 205"/>
                <a:gd name="T11" fmla="*/ 11 h 5049"/>
                <a:gd name="T12" fmla="*/ 0 w 205"/>
                <a:gd name="T13" fmla="*/ 10 h 5049"/>
                <a:gd name="T14" fmla="*/ 1 w 205"/>
                <a:gd name="T15" fmla="*/ 9 h 5049"/>
                <a:gd name="T16" fmla="*/ 1 w 205"/>
                <a:gd name="T17" fmla="*/ 9 h 5049"/>
                <a:gd name="T18" fmla="*/ 1 w 205"/>
                <a:gd name="T19" fmla="*/ 8 h 5049"/>
                <a:gd name="T20" fmla="*/ 1 w 205"/>
                <a:gd name="T21" fmla="*/ 8 h 5049"/>
                <a:gd name="T22" fmla="*/ 1 w 205"/>
                <a:gd name="T23" fmla="*/ 7 h 5049"/>
                <a:gd name="T24" fmla="*/ 1 w 205"/>
                <a:gd name="T25" fmla="*/ 7 h 5049"/>
                <a:gd name="T26" fmla="*/ 1 w 205"/>
                <a:gd name="T27" fmla="*/ 7 h 5049"/>
                <a:gd name="T28" fmla="*/ 1 w 205"/>
                <a:gd name="T29" fmla="*/ 6 h 5049"/>
                <a:gd name="T30" fmla="*/ 1 w 205"/>
                <a:gd name="T31" fmla="*/ 6 h 5049"/>
                <a:gd name="T32" fmla="*/ 1 w 205"/>
                <a:gd name="T33" fmla="*/ 5 h 5049"/>
                <a:gd name="T34" fmla="*/ 1 w 205"/>
                <a:gd name="T35" fmla="*/ 5 h 5049"/>
                <a:gd name="T36" fmla="*/ 1 w 205"/>
                <a:gd name="T37" fmla="*/ 4 h 5049"/>
                <a:gd name="T38" fmla="*/ 1 w 205"/>
                <a:gd name="T39" fmla="*/ 4 h 5049"/>
                <a:gd name="T40" fmla="*/ 1 w 205"/>
                <a:gd name="T41" fmla="*/ 3 h 5049"/>
                <a:gd name="T42" fmla="*/ 1 w 205"/>
                <a:gd name="T43" fmla="*/ 3 h 5049"/>
                <a:gd name="T44" fmla="*/ 1 w 205"/>
                <a:gd name="T45" fmla="*/ 2 h 5049"/>
                <a:gd name="T46" fmla="*/ 1 w 205"/>
                <a:gd name="T47" fmla="*/ 2 h 5049"/>
                <a:gd name="T48" fmla="*/ 1 w 205"/>
                <a:gd name="T49" fmla="*/ 1 h 5049"/>
                <a:gd name="T50" fmla="*/ 1 w 205"/>
                <a:gd name="T51" fmla="*/ 1 h 5049"/>
                <a:gd name="T52" fmla="*/ 1 w 205"/>
                <a:gd name="T53" fmla="*/ 0 h 5049"/>
                <a:gd name="T54" fmla="*/ 1 w 205"/>
                <a:gd name="T55" fmla="*/ 0 h 5049"/>
                <a:gd name="T56" fmla="*/ 0 w 205"/>
                <a:gd name="T57" fmla="*/ 0 h 5049"/>
                <a:gd name="T58" fmla="*/ 0 w 205"/>
                <a:gd name="T59" fmla="*/ 0 h 5049"/>
                <a:gd name="T60" fmla="*/ 0 w 205"/>
                <a:gd name="T61" fmla="*/ 1 h 5049"/>
                <a:gd name="T62" fmla="*/ 0 w 205"/>
                <a:gd name="T63" fmla="*/ 1 h 5049"/>
                <a:gd name="T64" fmla="*/ 0 w 205"/>
                <a:gd name="T65" fmla="*/ 2 h 5049"/>
                <a:gd name="T66" fmla="*/ 0 w 205"/>
                <a:gd name="T67" fmla="*/ 2 h 5049"/>
                <a:gd name="T68" fmla="*/ 0 w 205"/>
                <a:gd name="T69" fmla="*/ 3 h 5049"/>
                <a:gd name="T70" fmla="*/ 0 w 205"/>
                <a:gd name="T71" fmla="*/ 3 h 5049"/>
                <a:gd name="T72" fmla="*/ 0 w 205"/>
                <a:gd name="T73" fmla="*/ 4 h 5049"/>
                <a:gd name="T74" fmla="*/ 0 w 205"/>
                <a:gd name="T75" fmla="*/ 4 h 5049"/>
                <a:gd name="T76" fmla="*/ 0 w 205"/>
                <a:gd name="T77" fmla="*/ 5 h 5049"/>
                <a:gd name="T78" fmla="*/ 0 w 205"/>
                <a:gd name="T79" fmla="*/ 5 h 5049"/>
                <a:gd name="T80" fmla="*/ 0 w 205"/>
                <a:gd name="T81" fmla="*/ 6 h 5049"/>
                <a:gd name="T82" fmla="*/ 0 w 205"/>
                <a:gd name="T83" fmla="*/ 6 h 5049"/>
                <a:gd name="T84" fmla="*/ 0 w 205"/>
                <a:gd name="T85" fmla="*/ 7 h 5049"/>
                <a:gd name="T86" fmla="*/ 0 w 205"/>
                <a:gd name="T87" fmla="*/ 7 h 5049"/>
                <a:gd name="T88" fmla="*/ 0 w 205"/>
                <a:gd name="T89" fmla="*/ 7 h 5049"/>
                <a:gd name="T90" fmla="*/ 0 w 205"/>
                <a:gd name="T91" fmla="*/ 8 h 5049"/>
                <a:gd name="T92" fmla="*/ 0 w 205"/>
                <a:gd name="T93" fmla="*/ 8 h 5049"/>
                <a:gd name="T94" fmla="*/ 0 w 205"/>
                <a:gd name="T95" fmla="*/ 9 h 5049"/>
                <a:gd name="T96" fmla="*/ 0 w 205"/>
                <a:gd name="T97" fmla="*/ 9 h 5049"/>
                <a:gd name="T98" fmla="*/ 0 w 205"/>
                <a:gd name="T99" fmla="*/ 10 h 5049"/>
                <a:gd name="T100" fmla="*/ 0 w 205"/>
                <a:gd name="T101" fmla="*/ 11 h 5049"/>
                <a:gd name="T102" fmla="*/ 0 w 205"/>
                <a:gd name="T103" fmla="*/ 12 h 5049"/>
                <a:gd name="T104" fmla="*/ 0 w 205"/>
                <a:gd name="T105" fmla="*/ 13 h 5049"/>
                <a:gd name="T106" fmla="*/ 0 w 205"/>
                <a:gd name="T107" fmla="*/ 14 h 5049"/>
                <a:gd name="T108" fmla="*/ 0 w 205"/>
                <a:gd name="T109" fmla="*/ 15 h 5049"/>
                <a:gd name="T110" fmla="*/ 0 w 205"/>
                <a:gd name="T111" fmla="*/ 15 h 5049"/>
                <a:gd name="T112" fmla="*/ 0 w 205"/>
                <a:gd name="T113" fmla="*/ 15 h 50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5"/>
                <a:gd name="T172" fmla="*/ 0 h 5049"/>
                <a:gd name="T173" fmla="*/ 205 w 205"/>
                <a:gd name="T174" fmla="*/ 5049 h 50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5" h="5049">
                  <a:moveTo>
                    <a:pt x="54" y="5049"/>
                  </a:moveTo>
                  <a:lnTo>
                    <a:pt x="54" y="5049"/>
                  </a:lnTo>
                  <a:lnTo>
                    <a:pt x="74" y="4744"/>
                  </a:lnTo>
                  <a:lnTo>
                    <a:pt x="94" y="4436"/>
                  </a:lnTo>
                  <a:lnTo>
                    <a:pt x="113" y="4127"/>
                  </a:lnTo>
                  <a:lnTo>
                    <a:pt x="132" y="3815"/>
                  </a:lnTo>
                  <a:lnTo>
                    <a:pt x="149" y="3503"/>
                  </a:lnTo>
                  <a:lnTo>
                    <a:pt x="164" y="3189"/>
                  </a:lnTo>
                  <a:lnTo>
                    <a:pt x="171" y="3031"/>
                  </a:lnTo>
                  <a:lnTo>
                    <a:pt x="177" y="2874"/>
                  </a:lnTo>
                  <a:lnTo>
                    <a:pt x="183" y="2716"/>
                  </a:lnTo>
                  <a:lnTo>
                    <a:pt x="188" y="2556"/>
                  </a:lnTo>
                  <a:lnTo>
                    <a:pt x="192" y="2398"/>
                  </a:lnTo>
                  <a:lnTo>
                    <a:pt x="197" y="2239"/>
                  </a:lnTo>
                  <a:lnTo>
                    <a:pt x="200" y="2080"/>
                  </a:lnTo>
                  <a:lnTo>
                    <a:pt x="202" y="1921"/>
                  </a:lnTo>
                  <a:lnTo>
                    <a:pt x="204" y="1762"/>
                  </a:lnTo>
                  <a:lnTo>
                    <a:pt x="205" y="1602"/>
                  </a:lnTo>
                  <a:lnTo>
                    <a:pt x="205" y="1442"/>
                  </a:lnTo>
                  <a:lnTo>
                    <a:pt x="205" y="1282"/>
                  </a:lnTo>
                  <a:lnTo>
                    <a:pt x="203" y="1122"/>
                  </a:lnTo>
                  <a:lnTo>
                    <a:pt x="201" y="962"/>
                  </a:lnTo>
                  <a:lnTo>
                    <a:pt x="198" y="802"/>
                  </a:lnTo>
                  <a:lnTo>
                    <a:pt x="194" y="642"/>
                  </a:lnTo>
                  <a:lnTo>
                    <a:pt x="188" y="481"/>
                  </a:lnTo>
                  <a:lnTo>
                    <a:pt x="181" y="320"/>
                  </a:lnTo>
                  <a:lnTo>
                    <a:pt x="173" y="160"/>
                  </a:lnTo>
                  <a:lnTo>
                    <a:pt x="165" y="0"/>
                  </a:lnTo>
                  <a:lnTo>
                    <a:pt x="112" y="3"/>
                  </a:lnTo>
                  <a:lnTo>
                    <a:pt x="121" y="163"/>
                  </a:lnTo>
                  <a:lnTo>
                    <a:pt x="128" y="322"/>
                  </a:lnTo>
                  <a:lnTo>
                    <a:pt x="135" y="482"/>
                  </a:lnTo>
                  <a:lnTo>
                    <a:pt x="140" y="643"/>
                  </a:lnTo>
                  <a:lnTo>
                    <a:pt x="144" y="803"/>
                  </a:lnTo>
                  <a:lnTo>
                    <a:pt x="148" y="963"/>
                  </a:lnTo>
                  <a:lnTo>
                    <a:pt x="151" y="1122"/>
                  </a:lnTo>
                  <a:lnTo>
                    <a:pt x="152" y="1282"/>
                  </a:lnTo>
                  <a:lnTo>
                    <a:pt x="153" y="1442"/>
                  </a:lnTo>
                  <a:lnTo>
                    <a:pt x="153" y="1602"/>
                  </a:lnTo>
                  <a:lnTo>
                    <a:pt x="152" y="1761"/>
                  </a:lnTo>
                  <a:lnTo>
                    <a:pt x="150" y="1920"/>
                  </a:lnTo>
                  <a:lnTo>
                    <a:pt x="148" y="2079"/>
                  </a:lnTo>
                  <a:lnTo>
                    <a:pt x="143" y="2238"/>
                  </a:lnTo>
                  <a:lnTo>
                    <a:pt x="140" y="2397"/>
                  </a:lnTo>
                  <a:lnTo>
                    <a:pt x="135" y="2555"/>
                  </a:lnTo>
                  <a:lnTo>
                    <a:pt x="130" y="2714"/>
                  </a:lnTo>
                  <a:lnTo>
                    <a:pt x="124" y="2872"/>
                  </a:lnTo>
                  <a:lnTo>
                    <a:pt x="118" y="3029"/>
                  </a:lnTo>
                  <a:lnTo>
                    <a:pt x="111" y="3187"/>
                  </a:lnTo>
                  <a:lnTo>
                    <a:pt x="95" y="3500"/>
                  </a:lnTo>
                  <a:lnTo>
                    <a:pt x="79" y="3813"/>
                  </a:lnTo>
                  <a:lnTo>
                    <a:pt x="61" y="4124"/>
                  </a:lnTo>
                  <a:lnTo>
                    <a:pt x="42" y="4434"/>
                  </a:lnTo>
                  <a:lnTo>
                    <a:pt x="22" y="4741"/>
                  </a:lnTo>
                  <a:lnTo>
                    <a:pt x="0" y="5046"/>
                  </a:lnTo>
                  <a:lnTo>
                    <a:pt x="0" y="5047"/>
                  </a:lnTo>
                  <a:lnTo>
                    <a:pt x="54" y="504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54" name="Freeform 51"/>
            <p:cNvSpPr>
              <a:spLocks/>
            </p:cNvSpPr>
            <p:nvPr/>
          </p:nvSpPr>
          <p:spPr bwMode="auto">
            <a:xfrm>
              <a:off x="993" y="2924"/>
              <a:ext cx="28" cy="45"/>
            </a:xfrm>
            <a:custGeom>
              <a:avLst/>
              <a:gdLst>
                <a:gd name="T0" fmla="*/ 0 w 194"/>
                <a:gd name="T1" fmla="*/ 1 h 311"/>
                <a:gd name="T2" fmla="*/ 0 w 194"/>
                <a:gd name="T3" fmla="*/ 1 h 311"/>
                <a:gd name="T4" fmla="*/ 0 w 194"/>
                <a:gd name="T5" fmla="*/ 1 h 311"/>
                <a:gd name="T6" fmla="*/ 0 w 194"/>
                <a:gd name="T7" fmla="*/ 1 h 311"/>
                <a:gd name="T8" fmla="*/ 0 w 194"/>
                <a:gd name="T9" fmla="*/ 1 h 311"/>
                <a:gd name="T10" fmla="*/ 0 w 194"/>
                <a:gd name="T11" fmla="*/ 1 h 311"/>
                <a:gd name="T12" fmla="*/ 0 w 194"/>
                <a:gd name="T13" fmla="*/ 1 h 311"/>
                <a:gd name="T14" fmla="*/ 0 w 194"/>
                <a:gd name="T15" fmla="*/ 1 h 311"/>
                <a:gd name="T16" fmla="*/ 0 w 194"/>
                <a:gd name="T17" fmla="*/ 1 h 311"/>
                <a:gd name="T18" fmla="*/ 0 w 194"/>
                <a:gd name="T19" fmla="*/ 0 h 311"/>
                <a:gd name="T20" fmla="*/ 0 w 194"/>
                <a:gd name="T21" fmla="*/ 0 h 311"/>
                <a:gd name="T22" fmla="*/ 0 w 194"/>
                <a:gd name="T23" fmla="*/ 0 h 311"/>
                <a:gd name="T24" fmla="*/ 1 w 194"/>
                <a:gd name="T25" fmla="*/ 0 h 311"/>
                <a:gd name="T26" fmla="*/ 1 w 194"/>
                <a:gd name="T27" fmla="*/ 0 h 311"/>
                <a:gd name="T28" fmla="*/ 1 w 194"/>
                <a:gd name="T29" fmla="*/ 0 h 311"/>
                <a:gd name="T30" fmla="*/ 1 w 194"/>
                <a:gd name="T31" fmla="*/ 0 h 311"/>
                <a:gd name="T32" fmla="*/ 1 w 194"/>
                <a:gd name="T33" fmla="*/ 0 h 311"/>
                <a:gd name="T34" fmla="*/ 1 w 194"/>
                <a:gd name="T35" fmla="*/ 0 h 311"/>
                <a:gd name="T36" fmla="*/ 0 w 194"/>
                <a:gd name="T37" fmla="*/ 0 h 311"/>
                <a:gd name="T38" fmla="*/ 0 w 194"/>
                <a:gd name="T39" fmla="*/ 0 h 311"/>
                <a:gd name="T40" fmla="*/ 0 w 194"/>
                <a:gd name="T41" fmla="*/ 0 h 311"/>
                <a:gd name="T42" fmla="*/ 0 w 194"/>
                <a:gd name="T43" fmla="*/ 0 h 311"/>
                <a:gd name="T44" fmla="*/ 0 w 194"/>
                <a:gd name="T45" fmla="*/ 0 h 311"/>
                <a:gd name="T46" fmla="*/ 0 w 194"/>
                <a:gd name="T47" fmla="*/ 0 h 311"/>
                <a:gd name="T48" fmla="*/ 0 w 194"/>
                <a:gd name="T49" fmla="*/ 0 h 311"/>
                <a:gd name="T50" fmla="*/ 0 w 194"/>
                <a:gd name="T51" fmla="*/ 0 h 311"/>
                <a:gd name="T52" fmla="*/ 0 w 194"/>
                <a:gd name="T53" fmla="*/ 0 h 311"/>
                <a:gd name="T54" fmla="*/ 0 w 194"/>
                <a:gd name="T55" fmla="*/ 1 h 311"/>
                <a:gd name="T56" fmla="*/ 0 w 194"/>
                <a:gd name="T57" fmla="*/ 1 h 311"/>
                <a:gd name="T58" fmla="*/ 0 w 194"/>
                <a:gd name="T59" fmla="*/ 1 h 311"/>
                <a:gd name="T60" fmla="*/ 0 w 194"/>
                <a:gd name="T61" fmla="*/ 1 h 311"/>
                <a:gd name="T62" fmla="*/ 0 w 194"/>
                <a:gd name="T63" fmla="*/ 1 h 311"/>
                <a:gd name="T64" fmla="*/ 0 w 194"/>
                <a:gd name="T65" fmla="*/ 1 h 311"/>
                <a:gd name="T66" fmla="*/ 0 w 194"/>
                <a:gd name="T67" fmla="*/ 1 h 311"/>
                <a:gd name="T68" fmla="*/ 0 w 194"/>
                <a:gd name="T69" fmla="*/ 1 h 311"/>
                <a:gd name="T70" fmla="*/ 0 w 194"/>
                <a:gd name="T71" fmla="*/ 1 h 311"/>
                <a:gd name="T72" fmla="*/ 0 w 194"/>
                <a:gd name="T73" fmla="*/ 1 h 311"/>
                <a:gd name="T74" fmla="*/ 0 w 194"/>
                <a:gd name="T75" fmla="*/ 1 h 311"/>
                <a:gd name="T76" fmla="*/ 0 w 194"/>
                <a:gd name="T77" fmla="*/ 1 h 311"/>
                <a:gd name="T78" fmla="*/ 0 w 194"/>
                <a:gd name="T79" fmla="*/ 1 h 3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4"/>
                <a:gd name="T121" fmla="*/ 0 h 311"/>
                <a:gd name="T122" fmla="*/ 194 w 194"/>
                <a:gd name="T123" fmla="*/ 311 h 3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4" h="311">
                  <a:moveTo>
                    <a:pt x="50" y="285"/>
                  </a:moveTo>
                  <a:lnTo>
                    <a:pt x="54" y="301"/>
                  </a:lnTo>
                  <a:lnTo>
                    <a:pt x="55" y="293"/>
                  </a:lnTo>
                  <a:lnTo>
                    <a:pt x="57" y="286"/>
                  </a:lnTo>
                  <a:lnTo>
                    <a:pt x="59" y="278"/>
                  </a:lnTo>
                  <a:lnTo>
                    <a:pt x="61" y="270"/>
                  </a:lnTo>
                  <a:lnTo>
                    <a:pt x="69" y="251"/>
                  </a:lnTo>
                  <a:lnTo>
                    <a:pt x="77" y="234"/>
                  </a:lnTo>
                  <a:lnTo>
                    <a:pt x="98" y="195"/>
                  </a:lnTo>
                  <a:lnTo>
                    <a:pt x="123" y="155"/>
                  </a:lnTo>
                  <a:lnTo>
                    <a:pt x="148" y="116"/>
                  </a:lnTo>
                  <a:lnTo>
                    <a:pt x="169" y="77"/>
                  </a:lnTo>
                  <a:lnTo>
                    <a:pt x="179" y="58"/>
                  </a:lnTo>
                  <a:lnTo>
                    <a:pt x="185" y="40"/>
                  </a:lnTo>
                  <a:lnTo>
                    <a:pt x="188" y="30"/>
                  </a:lnTo>
                  <a:lnTo>
                    <a:pt x="190" y="20"/>
                  </a:lnTo>
                  <a:lnTo>
                    <a:pt x="193" y="11"/>
                  </a:lnTo>
                  <a:lnTo>
                    <a:pt x="194" y="2"/>
                  </a:lnTo>
                  <a:lnTo>
                    <a:pt x="140" y="0"/>
                  </a:lnTo>
                  <a:lnTo>
                    <a:pt x="140" y="5"/>
                  </a:lnTo>
                  <a:lnTo>
                    <a:pt x="139" y="11"/>
                  </a:lnTo>
                  <a:lnTo>
                    <a:pt x="137" y="17"/>
                  </a:lnTo>
                  <a:lnTo>
                    <a:pt x="136" y="23"/>
                  </a:lnTo>
                  <a:lnTo>
                    <a:pt x="129" y="39"/>
                  </a:lnTo>
                  <a:lnTo>
                    <a:pt x="122" y="55"/>
                  </a:lnTo>
                  <a:lnTo>
                    <a:pt x="101" y="91"/>
                  </a:lnTo>
                  <a:lnTo>
                    <a:pt x="77" y="130"/>
                  </a:lnTo>
                  <a:lnTo>
                    <a:pt x="53" y="170"/>
                  </a:lnTo>
                  <a:lnTo>
                    <a:pt x="29" y="212"/>
                  </a:lnTo>
                  <a:lnTo>
                    <a:pt x="19" y="232"/>
                  </a:lnTo>
                  <a:lnTo>
                    <a:pt x="11" y="253"/>
                  </a:lnTo>
                  <a:lnTo>
                    <a:pt x="8" y="264"/>
                  </a:lnTo>
                  <a:lnTo>
                    <a:pt x="4" y="275"/>
                  </a:lnTo>
                  <a:lnTo>
                    <a:pt x="2" y="285"/>
                  </a:lnTo>
                  <a:lnTo>
                    <a:pt x="1" y="295"/>
                  </a:lnTo>
                  <a:lnTo>
                    <a:pt x="4" y="311"/>
                  </a:lnTo>
                  <a:lnTo>
                    <a:pt x="1" y="295"/>
                  </a:lnTo>
                  <a:lnTo>
                    <a:pt x="0" y="304"/>
                  </a:lnTo>
                  <a:lnTo>
                    <a:pt x="4" y="311"/>
                  </a:lnTo>
                  <a:lnTo>
                    <a:pt x="50" y="28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55" name="Freeform 52"/>
            <p:cNvSpPr>
              <a:spLocks/>
            </p:cNvSpPr>
            <p:nvPr/>
          </p:nvSpPr>
          <p:spPr bwMode="auto">
            <a:xfrm>
              <a:off x="994" y="2965"/>
              <a:ext cx="25" cy="88"/>
            </a:xfrm>
            <a:custGeom>
              <a:avLst/>
              <a:gdLst>
                <a:gd name="T0" fmla="*/ 0 w 177"/>
                <a:gd name="T1" fmla="*/ 2 h 619"/>
                <a:gd name="T2" fmla="*/ 0 w 177"/>
                <a:gd name="T3" fmla="*/ 2 h 619"/>
                <a:gd name="T4" fmla="*/ 0 w 177"/>
                <a:gd name="T5" fmla="*/ 2 h 619"/>
                <a:gd name="T6" fmla="*/ 0 w 177"/>
                <a:gd name="T7" fmla="*/ 2 h 619"/>
                <a:gd name="T8" fmla="*/ 0 w 177"/>
                <a:gd name="T9" fmla="*/ 1 h 619"/>
                <a:gd name="T10" fmla="*/ 0 w 177"/>
                <a:gd name="T11" fmla="*/ 1 h 619"/>
                <a:gd name="T12" fmla="*/ 0 w 177"/>
                <a:gd name="T13" fmla="*/ 1 h 619"/>
                <a:gd name="T14" fmla="*/ 0 w 177"/>
                <a:gd name="T15" fmla="*/ 1 h 619"/>
                <a:gd name="T16" fmla="*/ 0 w 177"/>
                <a:gd name="T17" fmla="*/ 1 h 619"/>
                <a:gd name="T18" fmla="*/ 0 w 177"/>
                <a:gd name="T19" fmla="*/ 1 h 619"/>
                <a:gd name="T20" fmla="*/ 0 w 177"/>
                <a:gd name="T21" fmla="*/ 1 h 619"/>
                <a:gd name="T22" fmla="*/ 0 w 177"/>
                <a:gd name="T23" fmla="*/ 0 h 619"/>
                <a:gd name="T24" fmla="*/ 0 w 177"/>
                <a:gd name="T25" fmla="*/ 0 h 619"/>
                <a:gd name="T26" fmla="*/ 0 w 177"/>
                <a:gd name="T27" fmla="*/ 0 h 619"/>
                <a:gd name="T28" fmla="*/ 0 w 177"/>
                <a:gd name="T29" fmla="*/ 0 h 619"/>
                <a:gd name="T30" fmla="*/ 0 w 177"/>
                <a:gd name="T31" fmla="*/ 0 h 619"/>
                <a:gd name="T32" fmla="*/ 0 w 177"/>
                <a:gd name="T33" fmla="*/ 0 h 619"/>
                <a:gd name="T34" fmla="*/ 0 w 177"/>
                <a:gd name="T35" fmla="*/ 0 h 619"/>
                <a:gd name="T36" fmla="*/ 0 w 177"/>
                <a:gd name="T37" fmla="*/ 0 h 619"/>
                <a:gd name="T38" fmla="*/ 0 w 177"/>
                <a:gd name="T39" fmla="*/ 0 h 619"/>
                <a:gd name="T40" fmla="*/ 0 w 177"/>
                <a:gd name="T41" fmla="*/ 0 h 619"/>
                <a:gd name="T42" fmla="*/ 0 w 177"/>
                <a:gd name="T43" fmla="*/ 0 h 619"/>
                <a:gd name="T44" fmla="*/ 0 w 177"/>
                <a:gd name="T45" fmla="*/ 0 h 619"/>
                <a:gd name="T46" fmla="*/ 0 w 177"/>
                <a:gd name="T47" fmla="*/ 0 h 619"/>
                <a:gd name="T48" fmla="*/ 0 w 177"/>
                <a:gd name="T49" fmla="*/ 0 h 619"/>
                <a:gd name="T50" fmla="*/ 0 w 177"/>
                <a:gd name="T51" fmla="*/ 0 h 619"/>
                <a:gd name="T52" fmla="*/ 0 w 177"/>
                <a:gd name="T53" fmla="*/ 0 h 619"/>
                <a:gd name="T54" fmla="*/ 0 w 177"/>
                <a:gd name="T55" fmla="*/ 0 h 619"/>
                <a:gd name="T56" fmla="*/ 0 w 177"/>
                <a:gd name="T57" fmla="*/ 0 h 619"/>
                <a:gd name="T58" fmla="*/ 0 w 177"/>
                <a:gd name="T59" fmla="*/ 1 h 619"/>
                <a:gd name="T60" fmla="*/ 0 w 177"/>
                <a:gd name="T61" fmla="*/ 1 h 619"/>
                <a:gd name="T62" fmla="*/ 0 w 177"/>
                <a:gd name="T63" fmla="*/ 1 h 619"/>
                <a:gd name="T64" fmla="*/ 0 w 177"/>
                <a:gd name="T65" fmla="*/ 1 h 619"/>
                <a:gd name="T66" fmla="*/ 0 w 177"/>
                <a:gd name="T67" fmla="*/ 1 h 619"/>
                <a:gd name="T68" fmla="*/ 0 w 177"/>
                <a:gd name="T69" fmla="*/ 1 h 619"/>
                <a:gd name="T70" fmla="*/ 0 w 177"/>
                <a:gd name="T71" fmla="*/ 1 h 619"/>
                <a:gd name="T72" fmla="*/ 0 w 177"/>
                <a:gd name="T73" fmla="*/ 2 h 619"/>
                <a:gd name="T74" fmla="*/ 0 w 177"/>
                <a:gd name="T75" fmla="*/ 2 h 619"/>
                <a:gd name="T76" fmla="*/ 0 w 177"/>
                <a:gd name="T77" fmla="*/ 2 h 619"/>
                <a:gd name="T78" fmla="*/ 0 w 177"/>
                <a:gd name="T79" fmla="*/ 2 h 619"/>
                <a:gd name="T80" fmla="*/ 0 w 177"/>
                <a:gd name="T81" fmla="*/ 2 h 619"/>
                <a:gd name="T82" fmla="*/ 1 w 177"/>
                <a:gd name="T83" fmla="*/ 2 h 619"/>
                <a:gd name="T84" fmla="*/ 0 w 177"/>
                <a:gd name="T85" fmla="*/ 2 h 619"/>
                <a:gd name="T86" fmla="*/ 0 w 177"/>
                <a:gd name="T87" fmla="*/ 2 h 6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7"/>
                <a:gd name="T133" fmla="*/ 0 h 619"/>
                <a:gd name="T134" fmla="*/ 177 w 177"/>
                <a:gd name="T135" fmla="*/ 619 h 6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7" h="619">
                  <a:moveTo>
                    <a:pt x="153" y="619"/>
                  </a:moveTo>
                  <a:lnTo>
                    <a:pt x="171" y="590"/>
                  </a:lnTo>
                  <a:lnTo>
                    <a:pt x="164" y="555"/>
                  </a:lnTo>
                  <a:lnTo>
                    <a:pt x="158" y="520"/>
                  </a:lnTo>
                  <a:lnTo>
                    <a:pt x="153" y="484"/>
                  </a:lnTo>
                  <a:lnTo>
                    <a:pt x="150" y="449"/>
                  </a:lnTo>
                  <a:lnTo>
                    <a:pt x="145" y="375"/>
                  </a:lnTo>
                  <a:lnTo>
                    <a:pt x="138" y="302"/>
                  </a:lnTo>
                  <a:lnTo>
                    <a:pt x="134" y="264"/>
                  </a:lnTo>
                  <a:lnTo>
                    <a:pt x="129" y="226"/>
                  </a:lnTo>
                  <a:lnTo>
                    <a:pt x="122" y="188"/>
                  </a:lnTo>
                  <a:lnTo>
                    <a:pt x="113" y="151"/>
                  </a:lnTo>
                  <a:lnTo>
                    <a:pt x="107" y="132"/>
                  </a:lnTo>
                  <a:lnTo>
                    <a:pt x="101" y="113"/>
                  </a:lnTo>
                  <a:lnTo>
                    <a:pt x="93" y="94"/>
                  </a:lnTo>
                  <a:lnTo>
                    <a:pt x="86" y="75"/>
                  </a:lnTo>
                  <a:lnTo>
                    <a:pt x="77" y="57"/>
                  </a:lnTo>
                  <a:lnTo>
                    <a:pt x="68" y="37"/>
                  </a:lnTo>
                  <a:lnTo>
                    <a:pt x="57" y="19"/>
                  </a:lnTo>
                  <a:lnTo>
                    <a:pt x="46" y="0"/>
                  </a:lnTo>
                  <a:lnTo>
                    <a:pt x="0" y="26"/>
                  </a:lnTo>
                  <a:lnTo>
                    <a:pt x="11" y="43"/>
                  </a:lnTo>
                  <a:lnTo>
                    <a:pt x="21" y="60"/>
                  </a:lnTo>
                  <a:lnTo>
                    <a:pt x="29" y="77"/>
                  </a:lnTo>
                  <a:lnTo>
                    <a:pt x="37" y="94"/>
                  </a:lnTo>
                  <a:lnTo>
                    <a:pt x="44" y="111"/>
                  </a:lnTo>
                  <a:lnTo>
                    <a:pt x="51" y="129"/>
                  </a:lnTo>
                  <a:lnTo>
                    <a:pt x="56" y="146"/>
                  </a:lnTo>
                  <a:lnTo>
                    <a:pt x="61" y="163"/>
                  </a:lnTo>
                  <a:lnTo>
                    <a:pt x="70" y="199"/>
                  </a:lnTo>
                  <a:lnTo>
                    <a:pt x="76" y="234"/>
                  </a:lnTo>
                  <a:lnTo>
                    <a:pt x="82" y="270"/>
                  </a:lnTo>
                  <a:lnTo>
                    <a:pt x="86" y="306"/>
                  </a:lnTo>
                  <a:lnTo>
                    <a:pt x="91" y="379"/>
                  </a:lnTo>
                  <a:lnTo>
                    <a:pt x="97" y="452"/>
                  </a:lnTo>
                  <a:lnTo>
                    <a:pt x="101" y="489"/>
                  </a:lnTo>
                  <a:lnTo>
                    <a:pt x="105" y="527"/>
                  </a:lnTo>
                  <a:lnTo>
                    <a:pt x="112" y="563"/>
                  </a:lnTo>
                  <a:lnTo>
                    <a:pt x="119" y="601"/>
                  </a:lnTo>
                  <a:lnTo>
                    <a:pt x="137" y="572"/>
                  </a:lnTo>
                  <a:lnTo>
                    <a:pt x="153" y="619"/>
                  </a:lnTo>
                  <a:lnTo>
                    <a:pt x="177" y="612"/>
                  </a:lnTo>
                  <a:lnTo>
                    <a:pt x="171" y="590"/>
                  </a:lnTo>
                  <a:lnTo>
                    <a:pt x="153" y="61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56" name="Freeform 53"/>
            <p:cNvSpPr>
              <a:spLocks/>
            </p:cNvSpPr>
            <p:nvPr/>
          </p:nvSpPr>
          <p:spPr bwMode="auto">
            <a:xfrm>
              <a:off x="714" y="3038"/>
              <a:ext cx="302" cy="29"/>
            </a:xfrm>
            <a:custGeom>
              <a:avLst/>
              <a:gdLst>
                <a:gd name="T0" fmla="*/ 0 w 2116"/>
                <a:gd name="T1" fmla="*/ 0 h 201"/>
                <a:gd name="T2" fmla="*/ 1 w 2116"/>
                <a:gd name="T3" fmla="*/ 0 h 201"/>
                <a:gd name="T4" fmla="*/ 2 w 2116"/>
                <a:gd name="T5" fmla="*/ 0 h 201"/>
                <a:gd name="T6" fmla="*/ 2 w 2116"/>
                <a:gd name="T7" fmla="*/ 0 h 201"/>
                <a:gd name="T8" fmla="*/ 2 w 2116"/>
                <a:gd name="T9" fmla="*/ 0 h 201"/>
                <a:gd name="T10" fmla="*/ 3 w 2116"/>
                <a:gd name="T11" fmla="*/ 1 h 201"/>
                <a:gd name="T12" fmla="*/ 3 w 2116"/>
                <a:gd name="T13" fmla="*/ 1 h 201"/>
                <a:gd name="T14" fmla="*/ 4 w 2116"/>
                <a:gd name="T15" fmla="*/ 1 h 201"/>
                <a:gd name="T16" fmla="*/ 4 w 2116"/>
                <a:gd name="T17" fmla="*/ 1 h 201"/>
                <a:gd name="T18" fmla="*/ 4 w 2116"/>
                <a:gd name="T19" fmla="*/ 1 h 201"/>
                <a:gd name="T20" fmla="*/ 5 w 2116"/>
                <a:gd name="T21" fmla="*/ 1 h 201"/>
                <a:gd name="T22" fmla="*/ 5 w 2116"/>
                <a:gd name="T23" fmla="*/ 1 h 201"/>
                <a:gd name="T24" fmla="*/ 5 w 2116"/>
                <a:gd name="T25" fmla="*/ 1 h 201"/>
                <a:gd name="T26" fmla="*/ 6 w 2116"/>
                <a:gd name="T27" fmla="*/ 0 h 201"/>
                <a:gd name="T28" fmla="*/ 6 w 2116"/>
                <a:gd name="T29" fmla="*/ 0 h 201"/>
                <a:gd name="T30" fmla="*/ 6 w 2116"/>
                <a:gd name="T31" fmla="*/ 0 h 201"/>
                <a:gd name="T32" fmla="*/ 6 w 2116"/>
                <a:gd name="T33" fmla="*/ 0 h 201"/>
                <a:gd name="T34" fmla="*/ 6 w 2116"/>
                <a:gd name="T35" fmla="*/ 0 h 201"/>
                <a:gd name="T36" fmla="*/ 5 w 2116"/>
                <a:gd name="T37" fmla="*/ 0 h 201"/>
                <a:gd name="T38" fmla="*/ 5 w 2116"/>
                <a:gd name="T39" fmla="*/ 0 h 201"/>
                <a:gd name="T40" fmla="*/ 5 w 2116"/>
                <a:gd name="T41" fmla="*/ 0 h 201"/>
                <a:gd name="T42" fmla="*/ 5 w 2116"/>
                <a:gd name="T43" fmla="*/ 0 h 201"/>
                <a:gd name="T44" fmla="*/ 4 w 2116"/>
                <a:gd name="T45" fmla="*/ 0 h 201"/>
                <a:gd name="T46" fmla="*/ 4 w 2116"/>
                <a:gd name="T47" fmla="*/ 0 h 201"/>
                <a:gd name="T48" fmla="*/ 3 w 2116"/>
                <a:gd name="T49" fmla="*/ 0 h 201"/>
                <a:gd name="T50" fmla="*/ 3 w 2116"/>
                <a:gd name="T51" fmla="*/ 0 h 201"/>
                <a:gd name="T52" fmla="*/ 3 w 2116"/>
                <a:gd name="T53" fmla="*/ 0 h 201"/>
                <a:gd name="T54" fmla="*/ 2 w 2116"/>
                <a:gd name="T55" fmla="*/ 0 h 201"/>
                <a:gd name="T56" fmla="*/ 2 w 2116"/>
                <a:gd name="T57" fmla="*/ 0 h 201"/>
                <a:gd name="T58" fmla="*/ 1 w 2116"/>
                <a:gd name="T59" fmla="*/ 0 h 201"/>
                <a:gd name="T60" fmla="*/ 1 w 2116"/>
                <a:gd name="T61" fmla="*/ 0 h 201"/>
                <a:gd name="T62" fmla="*/ 0 w 2116"/>
                <a:gd name="T63" fmla="*/ 0 h 201"/>
                <a:gd name="T64" fmla="*/ 0 w 2116"/>
                <a:gd name="T65" fmla="*/ 0 h 201"/>
                <a:gd name="T66" fmla="*/ 0 w 2116"/>
                <a:gd name="T67" fmla="*/ 0 h 2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16"/>
                <a:gd name="T103" fmla="*/ 0 h 201"/>
                <a:gd name="T104" fmla="*/ 2116 w 2116"/>
                <a:gd name="T105" fmla="*/ 201 h 2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16" h="201">
                  <a:moveTo>
                    <a:pt x="25" y="9"/>
                  </a:moveTo>
                  <a:lnTo>
                    <a:pt x="42" y="48"/>
                  </a:lnTo>
                  <a:lnTo>
                    <a:pt x="216" y="79"/>
                  </a:lnTo>
                  <a:lnTo>
                    <a:pt x="382" y="106"/>
                  </a:lnTo>
                  <a:lnTo>
                    <a:pt x="463" y="118"/>
                  </a:lnTo>
                  <a:lnTo>
                    <a:pt x="542" y="130"/>
                  </a:lnTo>
                  <a:lnTo>
                    <a:pt x="620" y="141"/>
                  </a:lnTo>
                  <a:lnTo>
                    <a:pt x="695" y="150"/>
                  </a:lnTo>
                  <a:lnTo>
                    <a:pt x="769" y="159"/>
                  </a:lnTo>
                  <a:lnTo>
                    <a:pt x="842" y="167"/>
                  </a:lnTo>
                  <a:lnTo>
                    <a:pt x="912" y="175"/>
                  </a:lnTo>
                  <a:lnTo>
                    <a:pt x="982" y="181"/>
                  </a:lnTo>
                  <a:lnTo>
                    <a:pt x="1050" y="187"/>
                  </a:lnTo>
                  <a:lnTo>
                    <a:pt x="1116" y="191"/>
                  </a:lnTo>
                  <a:lnTo>
                    <a:pt x="1183" y="195"/>
                  </a:lnTo>
                  <a:lnTo>
                    <a:pt x="1246" y="198"/>
                  </a:lnTo>
                  <a:lnTo>
                    <a:pt x="1309" y="200"/>
                  </a:lnTo>
                  <a:lnTo>
                    <a:pt x="1370" y="201"/>
                  </a:lnTo>
                  <a:lnTo>
                    <a:pt x="1430" y="201"/>
                  </a:lnTo>
                  <a:lnTo>
                    <a:pt x="1489" y="200"/>
                  </a:lnTo>
                  <a:lnTo>
                    <a:pt x="1547" y="198"/>
                  </a:lnTo>
                  <a:lnTo>
                    <a:pt x="1603" y="195"/>
                  </a:lnTo>
                  <a:lnTo>
                    <a:pt x="1659" y="191"/>
                  </a:lnTo>
                  <a:lnTo>
                    <a:pt x="1714" y="186"/>
                  </a:lnTo>
                  <a:lnTo>
                    <a:pt x="1767" y="180"/>
                  </a:lnTo>
                  <a:lnTo>
                    <a:pt x="1819" y="173"/>
                  </a:lnTo>
                  <a:lnTo>
                    <a:pt x="1871" y="165"/>
                  </a:lnTo>
                  <a:lnTo>
                    <a:pt x="1922" y="156"/>
                  </a:lnTo>
                  <a:lnTo>
                    <a:pt x="1972" y="146"/>
                  </a:lnTo>
                  <a:lnTo>
                    <a:pt x="2020" y="135"/>
                  </a:lnTo>
                  <a:lnTo>
                    <a:pt x="2069" y="122"/>
                  </a:lnTo>
                  <a:lnTo>
                    <a:pt x="2116" y="108"/>
                  </a:lnTo>
                  <a:lnTo>
                    <a:pt x="2100" y="61"/>
                  </a:lnTo>
                  <a:lnTo>
                    <a:pt x="2054" y="74"/>
                  </a:lnTo>
                  <a:lnTo>
                    <a:pt x="2007" y="86"/>
                  </a:lnTo>
                  <a:lnTo>
                    <a:pt x="1959" y="97"/>
                  </a:lnTo>
                  <a:lnTo>
                    <a:pt x="1911" y="107"/>
                  </a:lnTo>
                  <a:lnTo>
                    <a:pt x="1862" y="116"/>
                  </a:lnTo>
                  <a:lnTo>
                    <a:pt x="1812" y="123"/>
                  </a:lnTo>
                  <a:lnTo>
                    <a:pt x="1761" y="131"/>
                  </a:lnTo>
                  <a:lnTo>
                    <a:pt x="1708" y="137"/>
                  </a:lnTo>
                  <a:lnTo>
                    <a:pt x="1655" y="142"/>
                  </a:lnTo>
                  <a:lnTo>
                    <a:pt x="1600" y="146"/>
                  </a:lnTo>
                  <a:lnTo>
                    <a:pt x="1545" y="148"/>
                  </a:lnTo>
                  <a:lnTo>
                    <a:pt x="1487" y="150"/>
                  </a:lnTo>
                  <a:lnTo>
                    <a:pt x="1429" y="151"/>
                  </a:lnTo>
                  <a:lnTo>
                    <a:pt x="1371" y="151"/>
                  </a:lnTo>
                  <a:lnTo>
                    <a:pt x="1310" y="150"/>
                  </a:lnTo>
                  <a:lnTo>
                    <a:pt x="1248" y="148"/>
                  </a:lnTo>
                  <a:lnTo>
                    <a:pt x="1185" y="146"/>
                  </a:lnTo>
                  <a:lnTo>
                    <a:pt x="1121" y="142"/>
                  </a:lnTo>
                  <a:lnTo>
                    <a:pt x="1054" y="137"/>
                  </a:lnTo>
                  <a:lnTo>
                    <a:pt x="987" y="132"/>
                  </a:lnTo>
                  <a:lnTo>
                    <a:pt x="918" y="124"/>
                  </a:lnTo>
                  <a:lnTo>
                    <a:pt x="848" y="117"/>
                  </a:lnTo>
                  <a:lnTo>
                    <a:pt x="776" y="109"/>
                  </a:lnTo>
                  <a:lnTo>
                    <a:pt x="702" y="100"/>
                  </a:lnTo>
                  <a:lnTo>
                    <a:pt x="627" y="91"/>
                  </a:lnTo>
                  <a:lnTo>
                    <a:pt x="550" y="80"/>
                  </a:lnTo>
                  <a:lnTo>
                    <a:pt x="471" y="69"/>
                  </a:lnTo>
                  <a:lnTo>
                    <a:pt x="391" y="57"/>
                  </a:lnTo>
                  <a:lnTo>
                    <a:pt x="224" y="29"/>
                  </a:lnTo>
                  <a:lnTo>
                    <a:pt x="51" y="0"/>
                  </a:lnTo>
                  <a:lnTo>
                    <a:pt x="67" y="39"/>
                  </a:lnTo>
                  <a:lnTo>
                    <a:pt x="25" y="9"/>
                  </a:lnTo>
                  <a:lnTo>
                    <a:pt x="0" y="41"/>
                  </a:lnTo>
                  <a:lnTo>
                    <a:pt x="42" y="48"/>
                  </a:lnTo>
                  <a:lnTo>
                    <a:pt x="25"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57" name="Freeform 54"/>
            <p:cNvSpPr>
              <a:spLocks/>
            </p:cNvSpPr>
            <p:nvPr/>
          </p:nvSpPr>
          <p:spPr bwMode="auto">
            <a:xfrm>
              <a:off x="717" y="2904"/>
              <a:ext cx="76" cy="139"/>
            </a:xfrm>
            <a:custGeom>
              <a:avLst/>
              <a:gdLst>
                <a:gd name="T0" fmla="*/ 1 w 529"/>
                <a:gd name="T1" fmla="*/ 0 h 977"/>
                <a:gd name="T2" fmla="*/ 1 w 529"/>
                <a:gd name="T3" fmla="*/ 0 h 977"/>
                <a:gd name="T4" fmla="*/ 1 w 529"/>
                <a:gd name="T5" fmla="*/ 0 h 977"/>
                <a:gd name="T6" fmla="*/ 1 w 529"/>
                <a:gd name="T7" fmla="*/ 0 h 977"/>
                <a:gd name="T8" fmla="*/ 1 w 529"/>
                <a:gd name="T9" fmla="*/ 1 h 977"/>
                <a:gd name="T10" fmla="*/ 1 w 529"/>
                <a:gd name="T11" fmla="*/ 1 h 977"/>
                <a:gd name="T12" fmla="*/ 1 w 529"/>
                <a:gd name="T13" fmla="*/ 1 h 977"/>
                <a:gd name="T14" fmla="*/ 1 w 529"/>
                <a:gd name="T15" fmla="*/ 1 h 977"/>
                <a:gd name="T16" fmla="*/ 1 w 529"/>
                <a:gd name="T17" fmla="*/ 1 h 977"/>
                <a:gd name="T18" fmla="*/ 1 w 529"/>
                <a:gd name="T19" fmla="*/ 1 h 977"/>
                <a:gd name="T20" fmla="*/ 1 w 529"/>
                <a:gd name="T21" fmla="*/ 2 h 977"/>
                <a:gd name="T22" fmla="*/ 1 w 529"/>
                <a:gd name="T23" fmla="*/ 2 h 977"/>
                <a:gd name="T24" fmla="*/ 0 w 529"/>
                <a:gd name="T25" fmla="*/ 2 h 977"/>
                <a:gd name="T26" fmla="*/ 0 w 529"/>
                <a:gd name="T27" fmla="*/ 2 h 977"/>
                <a:gd name="T28" fmla="*/ 0 w 529"/>
                <a:gd name="T29" fmla="*/ 2 h 977"/>
                <a:gd name="T30" fmla="*/ 0 w 529"/>
                <a:gd name="T31" fmla="*/ 2 h 977"/>
                <a:gd name="T32" fmla="*/ 0 w 529"/>
                <a:gd name="T33" fmla="*/ 3 h 977"/>
                <a:gd name="T34" fmla="*/ 0 w 529"/>
                <a:gd name="T35" fmla="*/ 3 h 977"/>
                <a:gd name="T36" fmla="*/ 0 w 529"/>
                <a:gd name="T37" fmla="*/ 3 h 977"/>
                <a:gd name="T38" fmla="*/ 0 w 529"/>
                <a:gd name="T39" fmla="*/ 3 h 977"/>
                <a:gd name="T40" fmla="*/ 0 w 529"/>
                <a:gd name="T41" fmla="*/ 3 h 977"/>
                <a:gd name="T42" fmla="*/ 0 w 529"/>
                <a:gd name="T43" fmla="*/ 2 h 977"/>
                <a:gd name="T44" fmla="*/ 1 w 529"/>
                <a:gd name="T45" fmla="*/ 2 h 977"/>
                <a:gd name="T46" fmla="*/ 1 w 529"/>
                <a:gd name="T47" fmla="*/ 2 h 977"/>
                <a:gd name="T48" fmla="*/ 1 w 529"/>
                <a:gd name="T49" fmla="*/ 2 h 977"/>
                <a:gd name="T50" fmla="*/ 1 w 529"/>
                <a:gd name="T51" fmla="*/ 2 h 977"/>
                <a:gd name="T52" fmla="*/ 1 w 529"/>
                <a:gd name="T53" fmla="*/ 2 h 977"/>
                <a:gd name="T54" fmla="*/ 1 w 529"/>
                <a:gd name="T55" fmla="*/ 1 h 977"/>
                <a:gd name="T56" fmla="*/ 1 w 529"/>
                <a:gd name="T57" fmla="*/ 1 h 977"/>
                <a:gd name="T58" fmla="*/ 1 w 529"/>
                <a:gd name="T59" fmla="*/ 1 h 977"/>
                <a:gd name="T60" fmla="*/ 1 w 529"/>
                <a:gd name="T61" fmla="*/ 1 h 977"/>
                <a:gd name="T62" fmla="*/ 1 w 529"/>
                <a:gd name="T63" fmla="*/ 1 h 977"/>
                <a:gd name="T64" fmla="*/ 1 w 529"/>
                <a:gd name="T65" fmla="*/ 0 h 977"/>
                <a:gd name="T66" fmla="*/ 1 w 529"/>
                <a:gd name="T67" fmla="*/ 0 h 977"/>
                <a:gd name="T68" fmla="*/ 2 w 529"/>
                <a:gd name="T69" fmla="*/ 0 h 977"/>
                <a:gd name="T70" fmla="*/ 2 w 529"/>
                <a:gd name="T71" fmla="*/ 0 h 977"/>
                <a:gd name="T72" fmla="*/ 2 w 529"/>
                <a:gd name="T73" fmla="*/ 0 h 977"/>
                <a:gd name="T74" fmla="*/ 2 w 529"/>
                <a:gd name="T75" fmla="*/ 0 h 977"/>
                <a:gd name="T76" fmla="*/ 2 w 529"/>
                <a:gd name="T77" fmla="*/ 0 h 977"/>
                <a:gd name="T78" fmla="*/ 1 w 529"/>
                <a:gd name="T79" fmla="*/ 0 h 9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29"/>
                <a:gd name="T121" fmla="*/ 0 h 977"/>
                <a:gd name="T122" fmla="*/ 529 w 529"/>
                <a:gd name="T123" fmla="*/ 977 h 97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29" h="977">
                  <a:moveTo>
                    <a:pt x="476" y="10"/>
                  </a:moveTo>
                  <a:lnTo>
                    <a:pt x="477" y="0"/>
                  </a:lnTo>
                  <a:lnTo>
                    <a:pt x="458" y="59"/>
                  </a:lnTo>
                  <a:lnTo>
                    <a:pt x="435" y="120"/>
                  </a:lnTo>
                  <a:lnTo>
                    <a:pt x="412" y="183"/>
                  </a:lnTo>
                  <a:lnTo>
                    <a:pt x="385" y="246"/>
                  </a:lnTo>
                  <a:lnTo>
                    <a:pt x="357" y="311"/>
                  </a:lnTo>
                  <a:lnTo>
                    <a:pt x="329" y="377"/>
                  </a:lnTo>
                  <a:lnTo>
                    <a:pt x="298" y="443"/>
                  </a:lnTo>
                  <a:lnTo>
                    <a:pt x="266" y="508"/>
                  </a:lnTo>
                  <a:lnTo>
                    <a:pt x="232" y="572"/>
                  </a:lnTo>
                  <a:lnTo>
                    <a:pt x="199" y="634"/>
                  </a:lnTo>
                  <a:lnTo>
                    <a:pt x="166" y="694"/>
                  </a:lnTo>
                  <a:lnTo>
                    <a:pt x="132" y="751"/>
                  </a:lnTo>
                  <a:lnTo>
                    <a:pt x="98" y="806"/>
                  </a:lnTo>
                  <a:lnTo>
                    <a:pt x="65" y="858"/>
                  </a:lnTo>
                  <a:lnTo>
                    <a:pt x="32" y="904"/>
                  </a:lnTo>
                  <a:lnTo>
                    <a:pt x="0" y="947"/>
                  </a:lnTo>
                  <a:lnTo>
                    <a:pt x="42" y="977"/>
                  </a:lnTo>
                  <a:lnTo>
                    <a:pt x="75" y="933"/>
                  </a:lnTo>
                  <a:lnTo>
                    <a:pt x="110" y="885"/>
                  </a:lnTo>
                  <a:lnTo>
                    <a:pt x="144" y="832"/>
                  </a:lnTo>
                  <a:lnTo>
                    <a:pt x="178" y="777"/>
                  </a:lnTo>
                  <a:lnTo>
                    <a:pt x="212" y="718"/>
                  </a:lnTo>
                  <a:lnTo>
                    <a:pt x="246" y="657"/>
                  </a:lnTo>
                  <a:lnTo>
                    <a:pt x="281" y="594"/>
                  </a:lnTo>
                  <a:lnTo>
                    <a:pt x="314" y="529"/>
                  </a:lnTo>
                  <a:lnTo>
                    <a:pt x="346" y="463"/>
                  </a:lnTo>
                  <a:lnTo>
                    <a:pt x="377" y="397"/>
                  </a:lnTo>
                  <a:lnTo>
                    <a:pt x="407" y="331"/>
                  </a:lnTo>
                  <a:lnTo>
                    <a:pt x="434" y="265"/>
                  </a:lnTo>
                  <a:lnTo>
                    <a:pt x="461" y="200"/>
                  </a:lnTo>
                  <a:lnTo>
                    <a:pt x="486" y="136"/>
                  </a:lnTo>
                  <a:lnTo>
                    <a:pt x="508" y="74"/>
                  </a:lnTo>
                  <a:lnTo>
                    <a:pt x="527" y="14"/>
                  </a:lnTo>
                  <a:lnTo>
                    <a:pt x="528" y="4"/>
                  </a:lnTo>
                  <a:lnTo>
                    <a:pt x="527" y="14"/>
                  </a:lnTo>
                  <a:lnTo>
                    <a:pt x="529" y="9"/>
                  </a:lnTo>
                  <a:lnTo>
                    <a:pt x="528" y="4"/>
                  </a:lnTo>
                  <a:lnTo>
                    <a:pt x="476" y="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58" name="Freeform 55"/>
            <p:cNvSpPr>
              <a:spLocks/>
            </p:cNvSpPr>
            <p:nvPr/>
          </p:nvSpPr>
          <p:spPr bwMode="auto">
            <a:xfrm>
              <a:off x="681" y="2250"/>
              <a:ext cx="112" cy="655"/>
            </a:xfrm>
            <a:custGeom>
              <a:avLst/>
              <a:gdLst>
                <a:gd name="T0" fmla="*/ 0 w 779"/>
                <a:gd name="T1" fmla="*/ 0 h 4590"/>
                <a:gd name="T2" fmla="*/ 0 w 779"/>
                <a:gd name="T3" fmla="*/ 1 h 4590"/>
                <a:gd name="T4" fmla="*/ 0 w 779"/>
                <a:gd name="T5" fmla="*/ 1 h 4590"/>
                <a:gd name="T6" fmla="*/ 1 w 779"/>
                <a:gd name="T7" fmla="*/ 1 h 4590"/>
                <a:gd name="T8" fmla="*/ 1 w 779"/>
                <a:gd name="T9" fmla="*/ 2 h 4590"/>
                <a:gd name="T10" fmla="*/ 1 w 779"/>
                <a:gd name="T11" fmla="*/ 2 h 4590"/>
                <a:gd name="T12" fmla="*/ 1 w 779"/>
                <a:gd name="T13" fmla="*/ 3 h 4590"/>
                <a:gd name="T14" fmla="*/ 1 w 779"/>
                <a:gd name="T15" fmla="*/ 3 h 4590"/>
                <a:gd name="T16" fmla="*/ 1 w 779"/>
                <a:gd name="T17" fmla="*/ 3 h 4590"/>
                <a:gd name="T18" fmla="*/ 2 w 779"/>
                <a:gd name="T19" fmla="*/ 4 h 4590"/>
                <a:gd name="T20" fmla="*/ 2 w 779"/>
                <a:gd name="T21" fmla="*/ 4 h 4590"/>
                <a:gd name="T22" fmla="*/ 2 w 779"/>
                <a:gd name="T23" fmla="*/ 5 h 4590"/>
                <a:gd name="T24" fmla="*/ 2 w 779"/>
                <a:gd name="T25" fmla="*/ 5 h 4590"/>
                <a:gd name="T26" fmla="*/ 2 w 779"/>
                <a:gd name="T27" fmla="*/ 6 h 4590"/>
                <a:gd name="T28" fmla="*/ 2 w 779"/>
                <a:gd name="T29" fmla="*/ 6 h 4590"/>
                <a:gd name="T30" fmla="*/ 2 w 779"/>
                <a:gd name="T31" fmla="*/ 6 h 4590"/>
                <a:gd name="T32" fmla="*/ 2 w 779"/>
                <a:gd name="T33" fmla="*/ 7 h 4590"/>
                <a:gd name="T34" fmla="*/ 2 w 779"/>
                <a:gd name="T35" fmla="*/ 8 h 4590"/>
                <a:gd name="T36" fmla="*/ 2 w 779"/>
                <a:gd name="T37" fmla="*/ 8 h 4590"/>
                <a:gd name="T38" fmla="*/ 2 w 779"/>
                <a:gd name="T39" fmla="*/ 10 h 4590"/>
                <a:gd name="T40" fmla="*/ 2 w 779"/>
                <a:gd name="T41" fmla="*/ 11 h 4590"/>
                <a:gd name="T42" fmla="*/ 2 w 779"/>
                <a:gd name="T43" fmla="*/ 12 h 4590"/>
                <a:gd name="T44" fmla="*/ 2 w 779"/>
                <a:gd name="T45" fmla="*/ 12 h 4590"/>
                <a:gd name="T46" fmla="*/ 2 w 779"/>
                <a:gd name="T47" fmla="*/ 12 h 4590"/>
                <a:gd name="T48" fmla="*/ 2 w 779"/>
                <a:gd name="T49" fmla="*/ 13 h 4590"/>
                <a:gd name="T50" fmla="*/ 2 w 779"/>
                <a:gd name="T51" fmla="*/ 13 h 4590"/>
                <a:gd name="T52" fmla="*/ 2 w 779"/>
                <a:gd name="T53" fmla="*/ 13 h 4590"/>
                <a:gd name="T54" fmla="*/ 2 w 779"/>
                <a:gd name="T55" fmla="*/ 13 h 4590"/>
                <a:gd name="T56" fmla="*/ 2 w 779"/>
                <a:gd name="T57" fmla="*/ 12 h 4590"/>
                <a:gd name="T58" fmla="*/ 2 w 779"/>
                <a:gd name="T59" fmla="*/ 12 h 4590"/>
                <a:gd name="T60" fmla="*/ 2 w 779"/>
                <a:gd name="T61" fmla="*/ 11 h 4590"/>
                <a:gd name="T62" fmla="*/ 2 w 779"/>
                <a:gd name="T63" fmla="*/ 10 h 4590"/>
                <a:gd name="T64" fmla="*/ 2 w 779"/>
                <a:gd name="T65" fmla="*/ 9 h 4590"/>
                <a:gd name="T66" fmla="*/ 2 w 779"/>
                <a:gd name="T67" fmla="*/ 8 h 4590"/>
                <a:gd name="T68" fmla="*/ 2 w 779"/>
                <a:gd name="T69" fmla="*/ 7 h 4590"/>
                <a:gd name="T70" fmla="*/ 2 w 779"/>
                <a:gd name="T71" fmla="*/ 6 h 4590"/>
                <a:gd name="T72" fmla="*/ 2 w 779"/>
                <a:gd name="T73" fmla="*/ 6 h 4590"/>
                <a:gd name="T74" fmla="*/ 2 w 779"/>
                <a:gd name="T75" fmla="*/ 6 h 4590"/>
                <a:gd name="T76" fmla="*/ 2 w 779"/>
                <a:gd name="T77" fmla="*/ 5 h 4590"/>
                <a:gd name="T78" fmla="*/ 2 w 779"/>
                <a:gd name="T79" fmla="*/ 5 h 4590"/>
                <a:gd name="T80" fmla="*/ 2 w 779"/>
                <a:gd name="T81" fmla="*/ 4 h 4590"/>
                <a:gd name="T82" fmla="*/ 2 w 779"/>
                <a:gd name="T83" fmla="*/ 4 h 4590"/>
                <a:gd name="T84" fmla="*/ 2 w 779"/>
                <a:gd name="T85" fmla="*/ 4 h 4590"/>
                <a:gd name="T86" fmla="*/ 2 w 779"/>
                <a:gd name="T87" fmla="*/ 3 h 4590"/>
                <a:gd name="T88" fmla="*/ 1 w 779"/>
                <a:gd name="T89" fmla="*/ 3 h 4590"/>
                <a:gd name="T90" fmla="*/ 1 w 779"/>
                <a:gd name="T91" fmla="*/ 2 h 4590"/>
                <a:gd name="T92" fmla="*/ 1 w 779"/>
                <a:gd name="T93" fmla="*/ 2 h 4590"/>
                <a:gd name="T94" fmla="*/ 1 w 779"/>
                <a:gd name="T95" fmla="*/ 2 h 4590"/>
                <a:gd name="T96" fmla="*/ 1 w 779"/>
                <a:gd name="T97" fmla="*/ 1 h 4590"/>
                <a:gd name="T98" fmla="*/ 1 w 779"/>
                <a:gd name="T99" fmla="*/ 1 h 4590"/>
                <a:gd name="T100" fmla="*/ 0 w 779"/>
                <a:gd name="T101" fmla="*/ 0 h 4590"/>
                <a:gd name="T102" fmla="*/ 0 w 779"/>
                <a:gd name="T103" fmla="*/ 0 h 4590"/>
                <a:gd name="T104" fmla="*/ 0 w 779"/>
                <a:gd name="T105" fmla="*/ 0 h 4590"/>
                <a:gd name="T106" fmla="*/ 0 w 779"/>
                <a:gd name="T107" fmla="*/ 0 h 45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79"/>
                <a:gd name="T163" fmla="*/ 0 h 4590"/>
                <a:gd name="T164" fmla="*/ 779 w 779"/>
                <a:gd name="T165" fmla="*/ 4590 h 45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79" h="4590">
                  <a:moveTo>
                    <a:pt x="3" y="34"/>
                  </a:moveTo>
                  <a:lnTo>
                    <a:pt x="0" y="30"/>
                  </a:lnTo>
                  <a:lnTo>
                    <a:pt x="45" y="105"/>
                  </a:lnTo>
                  <a:lnTo>
                    <a:pt x="88" y="180"/>
                  </a:lnTo>
                  <a:lnTo>
                    <a:pt x="130" y="255"/>
                  </a:lnTo>
                  <a:lnTo>
                    <a:pt x="168" y="329"/>
                  </a:lnTo>
                  <a:lnTo>
                    <a:pt x="206" y="403"/>
                  </a:lnTo>
                  <a:lnTo>
                    <a:pt x="241" y="476"/>
                  </a:lnTo>
                  <a:lnTo>
                    <a:pt x="274" y="549"/>
                  </a:lnTo>
                  <a:lnTo>
                    <a:pt x="306" y="622"/>
                  </a:lnTo>
                  <a:lnTo>
                    <a:pt x="336" y="694"/>
                  </a:lnTo>
                  <a:lnTo>
                    <a:pt x="364" y="766"/>
                  </a:lnTo>
                  <a:lnTo>
                    <a:pt x="391" y="838"/>
                  </a:lnTo>
                  <a:lnTo>
                    <a:pt x="415" y="910"/>
                  </a:lnTo>
                  <a:lnTo>
                    <a:pt x="439" y="981"/>
                  </a:lnTo>
                  <a:lnTo>
                    <a:pt x="460" y="1051"/>
                  </a:lnTo>
                  <a:lnTo>
                    <a:pt x="481" y="1122"/>
                  </a:lnTo>
                  <a:lnTo>
                    <a:pt x="500" y="1193"/>
                  </a:lnTo>
                  <a:lnTo>
                    <a:pt x="518" y="1263"/>
                  </a:lnTo>
                  <a:lnTo>
                    <a:pt x="534" y="1333"/>
                  </a:lnTo>
                  <a:lnTo>
                    <a:pt x="549" y="1403"/>
                  </a:lnTo>
                  <a:lnTo>
                    <a:pt x="563" y="1473"/>
                  </a:lnTo>
                  <a:lnTo>
                    <a:pt x="575" y="1543"/>
                  </a:lnTo>
                  <a:lnTo>
                    <a:pt x="587" y="1612"/>
                  </a:lnTo>
                  <a:lnTo>
                    <a:pt x="598" y="1682"/>
                  </a:lnTo>
                  <a:lnTo>
                    <a:pt x="607" y="1751"/>
                  </a:lnTo>
                  <a:lnTo>
                    <a:pt x="616" y="1820"/>
                  </a:lnTo>
                  <a:lnTo>
                    <a:pt x="623" y="1890"/>
                  </a:lnTo>
                  <a:lnTo>
                    <a:pt x="630" y="1959"/>
                  </a:lnTo>
                  <a:lnTo>
                    <a:pt x="636" y="2028"/>
                  </a:lnTo>
                  <a:lnTo>
                    <a:pt x="642" y="2097"/>
                  </a:lnTo>
                  <a:lnTo>
                    <a:pt x="646" y="2166"/>
                  </a:lnTo>
                  <a:lnTo>
                    <a:pt x="649" y="2234"/>
                  </a:lnTo>
                  <a:lnTo>
                    <a:pt x="652" y="2303"/>
                  </a:lnTo>
                  <a:lnTo>
                    <a:pt x="658" y="2441"/>
                  </a:lnTo>
                  <a:lnTo>
                    <a:pt x="661" y="2579"/>
                  </a:lnTo>
                  <a:lnTo>
                    <a:pt x="662" y="2717"/>
                  </a:lnTo>
                  <a:lnTo>
                    <a:pt x="662" y="2856"/>
                  </a:lnTo>
                  <a:lnTo>
                    <a:pt x="661" y="3136"/>
                  </a:lnTo>
                  <a:lnTo>
                    <a:pt x="661" y="3417"/>
                  </a:lnTo>
                  <a:lnTo>
                    <a:pt x="662" y="3559"/>
                  </a:lnTo>
                  <a:lnTo>
                    <a:pt x="664" y="3702"/>
                  </a:lnTo>
                  <a:lnTo>
                    <a:pt x="667" y="3847"/>
                  </a:lnTo>
                  <a:lnTo>
                    <a:pt x="674" y="3993"/>
                  </a:lnTo>
                  <a:lnTo>
                    <a:pt x="678" y="4066"/>
                  </a:lnTo>
                  <a:lnTo>
                    <a:pt x="682" y="4140"/>
                  </a:lnTo>
                  <a:lnTo>
                    <a:pt x="688" y="4214"/>
                  </a:lnTo>
                  <a:lnTo>
                    <a:pt x="694" y="4288"/>
                  </a:lnTo>
                  <a:lnTo>
                    <a:pt x="700" y="4363"/>
                  </a:lnTo>
                  <a:lnTo>
                    <a:pt x="709" y="4438"/>
                  </a:lnTo>
                  <a:lnTo>
                    <a:pt x="717" y="4514"/>
                  </a:lnTo>
                  <a:lnTo>
                    <a:pt x="727" y="4590"/>
                  </a:lnTo>
                  <a:lnTo>
                    <a:pt x="779" y="4584"/>
                  </a:lnTo>
                  <a:lnTo>
                    <a:pt x="770" y="4508"/>
                  </a:lnTo>
                  <a:lnTo>
                    <a:pt x="761" y="4433"/>
                  </a:lnTo>
                  <a:lnTo>
                    <a:pt x="754" y="4359"/>
                  </a:lnTo>
                  <a:lnTo>
                    <a:pt x="746" y="4284"/>
                  </a:lnTo>
                  <a:lnTo>
                    <a:pt x="740" y="4210"/>
                  </a:lnTo>
                  <a:lnTo>
                    <a:pt x="735" y="4137"/>
                  </a:lnTo>
                  <a:lnTo>
                    <a:pt x="730" y="4063"/>
                  </a:lnTo>
                  <a:lnTo>
                    <a:pt x="726" y="3990"/>
                  </a:lnTo>
                  <a:lnTo>
                    <a:pt x="721" y="3845"/>
                  </a:lnTo>
                  <a:lnTo>
                    <a:pt x="716" y="3701"/>
                  </a:lnTo>
                  <a:lnTo>
                    <a:pt x="714" y="3559"/>
                  </a:lnTo>
                  <a:lnTo>
                    <a:pt x="713" y="3417"/>
                  </a:lnTo>
                  <a:lnTo>
                    <a:pt x="714" y="3136"/>
                  </a:lnTo>
                  <a:lnTo>
                    <a:pt x="715" y="2856"/>
                  </a:lnTo>
                  <a:lnTo>
                    <a:pt x="714" y="2717"/>
                  </a:lnTo>
                  <a:lnTo>
                    <a:pt x="713" y="2578"/>
                  </a:lnTo>
                  <a:lnTo>
                    <a:pt x="710" y="2439"/>
                  </a:lnTo>
                  <a:lnTo>
                    <a:pt x="706" y="2301"/>
                  </a:lnTo>
                  <a:lnTo>
                    <a:pt x="702" y="2231"/>
                  </a:lnTo>
                  <a:lnTo>
                    <a:pt x="698" y="2162"/>
                  </a:lnTo>
                  <a:lnTo>
                    <a:pt x="694" y="2093"/>
                  </a:lnTo>
                  <a:lnTo>
                    <a:pt x="689" y="2024"/>
                  </a:lnTo>
                  <a:lnTo>
                    <a:pt x="683" y="1954"/>
                  </a:lnTo>
                  <a:lnTo>
                    <a:pt x="676" y="1885"/>
                  </a:lnTo>
                  <a:lnTo>
                    <a:pt x="668" y="1815"/>
                  </a:lnTo>
                  <a:lnTo>
                    <a:pt x="660" y="1745"/>
                  </a:lnTo>
                  <a:lnTo>
                    <a:pt x="650" y="1675"/>
                  </a:lnTo>
                  <a:lnTo>
                    <a:pt x="639" y="1605"/>
                  </a:lnTo>
                  <a:lnTo>
                    <a:pt x="628" y="1535"/>
                  </a:lnTo>
                  <a:lnTo>
                    <a:pt x="615" y="1464"/>
                  </a:lnTo>
                  <a:lnTo>
                    <a:pt x="601" y="1394"/>
                  </a:lnTo>
                  <a:lnTo>
                    <a:pt x="586" y="1323"/>
                  </a:lnTo>
                  <a:lnTo>
                    <a:pt x="569" y="1252"/>
                  </a:lnTo>
                  <a:lnTo>
                    <a:pt x="551" y="1181"/>
                  </a:lnTo>
                  <a:lnTo>
                    <a:pt x="532" y="1109"/>
                  </a:lnTo>
                  <a:lnTo>
                    <a:pt x="511" y="1038"/>
                  </a:lnTo>
                  <a:lnTo>
                    <a:pt x="490" y="966"/>
                  </a:lnTo>
                  <a:lnTo>
                    <a:pt x="465" y="894"/>
                  </a:lnTo>
                  <a:lnTo>
                    <a:pt x="441" y="821"/>
                  </a:lnTo>
                  <a:lnTo>
                    <a:pt x="414" y="749"/>
                  </a:lnTo>
                  <a:lnTo>
                    <a:pt x="385" y="676"/>
                  </a:lnTo>
                  <a:lnTo>
                    <a:pt x="355" y="603"/>
                  </a:lnTo>
                  <a:lnTo>
                    <a:pt x="323" y="529"/>
                  </a:lnTo>
                  <a:lnTo>
                    <a:pt x="289" y="455"/>
                  </a:lnTo>
                  <a:lnTo>
                    <a:pt x="254" y="381"/>
                  </a:lnTo>
                  <a:lnTo>
                    <a:pt x="216" y="306"/>
                  </a:lnTo>
                  <a:lnTo>
                    <a:pt x="177" y="231"/>
                  </a:lnTo>
                  <a:lnTo>
                    <a:pt x="135" y="156"/>
                  </a:lnTo>
                  <a:lnTo>
                    <a:pt x="91" y="80"/>
                  </a:lnTo>
                  <a:lnTo>
                    <a:pt x="45" y="4"/>
                  </a:lnTo>
                  <a:lnTo>
                    <a:pt x="42" y="0"/>
                  </a:lnTo>
                  <a:lnTo>
                    <a:pt x="45" y="4"/>
                  </a:lnTo>
                  <a:lnTo>
                    <a:pt x="44" y="2"/>
                  </a:lnTo>
                  <a:lnTo>
                    <a:pt x="42" y="0"/>
                  </a:lnTo>
                  <a:lnTo>
                    <a:pt x="3" y="3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59" name="Freeform 56"/>
            <p:cNvSpPr>
              <a:spLocks/>
            </p:cNvSpPr>
            <p:nvPr/>
          </p:nvSpPr>
          <p:spPr bwMode="auto">
            <a:xfrm>
              <a:off x="602" y="2022"/>
              <a:ext cx="85" cy="232"/>
            </a:xfrm>
            <a:custGeom>
              <a:avLst/>
              <a:gdLst>
                <a:gd name="T0" fmla="*/ 0 w 600"/>
                <a:gd name="T1" fmla="*/ 0 h 1627"/>
                <a:gd name="T2" fmla="*/ 0 w 600"/>
                <a:gd name="T3" fmla="*/ 0 h 1627"/>
                <a:gd name="T4" fmla="*/ 0 w 600"/>
                <a:gd name="T5" fmla="*/ 1 h 1627"/>
                <a:gd name="T6" fmla="*/ 0 w 600"/>
                <a:gd name="T7" fmla="*/ 1 h 1627"/>
                <a:gd name="T8" fmla="*/ 0 w 600"/>
                <a:gd name="T9" fmla="*/ 1 h 1627"/>
                <a:gd name="T10" fmla="*/ 0 w 600"/>
                <a:gd name="T11" fmla="*/ 1 h 1627"/>
                <a:gd name="T12" fmla="*/ 0 w 600"/>
                <a:gd name="T13" fmla="*/ 2 h 1627"/>
                <a:gd name="T14" fmla="*/ 0 w 600"/>
                <a:gd name="T15" fmla="*/ 2 h 1627"/>
                <a:gd name="T16" fmla="*/ 0 w 600"/>
                <a:gd name="T17" fmla="*/ 2 h 1627"/>
                <a:gd name="T18" fmla="*/ 0 w 600"/>
                <a:gd name="T19" fmla="*/ 3 h 1627"/>
                <a:gd name="T20" fmla="*/ 1 w 600"/>
                <a:gd name="T21" fmla="*/ 3 h 1627"/>
                <a:gd name="T22" fmla="*/ 1 w 600"/>
                <a:gd name="T23" fmla="*/ 3 h 1627"/>
                <a:gd name="T24" fmla="*/ 1 w 600"/>
                <a:gd name="T25" fmla="*/ 4 h 1627"/>
                <a:gd name="T26" fmla="*/ 1 w 600"/>
                <a:gd name="T27" fmla="*/ 4 h 1627"/>
                <a:gd name="T28" fmla="*/ 1 w 600"/>
                <a:gd name="T29" fmla="*/ 4 h 1627"/>
                <a:gd name="T30" fmla="*/ 1 w 600"/>
                <a:gd name="T31" fmla="*/ 4 h 1627"/>
                <a:gd name="T32" fmla="*/ 2 w 600"/>
                <a:gd name="T33" fmla="*/ 5 h 1627"/>
                <a:gd name="T34" fmla="*/ 2 w 600"/>
                <a:gd name="T35" fmla="*/ 5 h 1627"/>
                <a:gd name="T36" fmla="*/ 1 w 600"/>
                <a:gd name="T37" fmla="*/ 4 h 1627"/>
                <a:gd name="T38" fmla="*/ 1 w 600"/>
                <a:gd name="T39" fmla="*/ 4 h 1627"/>
                <a:gd name="T40" fmla="*/ 1 w 600"/>
                <a:gd name="T41" fmla="*/ 4 h 1627"/>
                <a:gd name="T42" fmla="*/ 1 w 600"/>
                <a:gd name="T43" fmla="*/ 3 h 1627"/>
                <a:gd name="T44" fmla="*/ 1 w 600"/>
                <a:gd name="T45" fmla="*/ 3 h 1627"/>
                <a:gd name="T46" fmla="*/ 1 w 600"/>
                <a:gd name="T47" fmla="*/ 3 h 1627"/>
                <a:gd name="T48" fmla="*/ 0 w 600"/>
                <a:gd name="T49" fmla="*/ 2 h 1627"/>
                <a:gd name="T50" fmla="*/ 0 w 600"/>
                <a:gd name="T51" fmla="*/ 2 h 1627"/>
                <a:gd name="T52" fmla="*/ 0 w 600"/>
                <a:gd name="T53" fmla="*/ 2 h 1627"/>
                <a:gd name="T54" fmla="*/ 0 w 600"/>
                <a:gd name="T55" fmla="*/ 2 h 1627"/>
                <a:gd name="T56" fmla="*/ 0 w 600"/>
                <a:gd name="T57" fmla="*/ 1 h 1627"/>
                <a:gd name="T58" fmla="*/ 0 w 600"/>
                <a:gd name="T59" fmla="*/ 1 h 1627"/>
                <a:gd name="T60" fmla="*/ 0 w 600"/>
                <a:gd name="T61" fmla="*/ 1 h 1627"/>
                <a:gd name="T62" fmla="*/ 0 w 600"/>
                <a:gd name="T63" fmla="*/ 0 h 1627"/>
                <a:gd name="T64" fmla="*/ 0 w 600"/>
                <a:gd name="T65" fmla="*/ 0 h 1627"/>
                <a:gd name="T66" fmla="*/ 0 w 600"/>
                <a:gd name="T67" fmla="*/ 0 h 1627"/>
                <a:gd name="T68" fmla="*/ 0 w 600"/>
                <a:gd name="T69" fmla="*/ 0 h 1627"/>
                <a:gd name="T70" fmla="*/ 0 w 600"/>
                <a:gd name="T71" fmla="*/ 0 h 16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0"/>
                <a:gd name="T109" fmla="*/ 0 h 1627"/>
                <a:gd name="T110" fmla="*/ 600 w 600"/>
                <a:gd name="T111" fmla="*/ 1627 h 16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0" h="1627">
                  <a:moveTo>
                    <a:pt x="15" y="21"/>
                  </a:moveTo>
                  <a:lnTo>
                    <a:pt x="13" y="7"/>
                  </a:lnTo>
                  <a:lnTo>
                    <a:pt x="7" y="48"/>
                  </a:lnTo>
                  <a:lnTo>
                    <a:pt x="4" y="91"/>
                  </a:lnTo>
                  <a:lnTo>
                    <a:pt x="1" y="136"/>
                  </a:lnTo>
                  <a:lnTo>
                    <a:pt x="0" y="181"/>
                  </a:lnTo>
                  <a:lnTo>
                    <a:pt x="1" y="228"/>
                  </a:lnTo>
                  <a:lnTo>
                    <a:pt x="3" y="276"/>
                  </a:lnTo>
                  <a:lnTo>
                    <a:pt x="6" y="325"/>
                  </a:lnTo>
                  <a:lnTo>
                    <a:pt x="11" y="376"/>
                  </a:lnTo>
                  <a:lnTo>
                    <a:pt x="17" y="427"/>
                  </a:lnTo>
                  <a:lnTo>
                    <a:pt x="26" y="478"/>
                  </a:lnTo>
                  <a:lnTo>
                    <a:pt x="34" y="531"/>
                  </a:lnTo>
                  <a:lnTo>
                    <a:pt x="45" y="585"/>
                  </a:lnTo>
                  <a:lnTo>
                    <a:pt x="58" y="638"/>
                  </a:lnTo>
                  <a:lnTo>
                    <a:pt x="70" y="692"/>
                  </a:lnTo>
                  <a:lnTo>
                    <a:pt x="85" y="747"/>
                  </a:lnTo>
                  <a:lnTo>
                    <a:pt x="102" y="801"/>
                  </a:lnTo>
                  <a:lnTo>
                    <a:pt x="121" y="855"/>
                  </a:lnTo>
                  <a:lnTo>
                    <a:pt x="140" y="910"/>
                  </a:lnTo>
                  <a:lnTo>
                    <a:pt x="160" y="965"/>
                  </a:lnTo>
                  <a:lnTo>
                    <a:pt x="183" y="1020"/>
                  </a:lnTo>
                  <a:lnTo>
                    <a:pt x="206" y="1074"/>
                  </a:lnTo>
                  <a:lnTo>
                    <a:pt x="232" y="1128"/>
                  </a:lnTo>
                  <a:lnTo>
                    <a:pt x="257" y="1182"/>
                  </a:lnTo>
                  <a:lnTo>
                    <a:pt x="286" y="1234"/>
                  </a:lnTo>
                  <a:lnTo>
                    <a:pt x="315" y="1286"/>
                  </a:lnTo>
                  <a:lnTo>
                    <a:pt x="346" y="1338"/>
                  </a:lnTo>
                  <a:lnTo>
                    <a:pt x="378" y="1389"/>
                  </a:lnTo>
                  <a:lnTo>
                    <a:pt x="412" y="1438"/>
                  </a:lnTo>
                  <a:lnTo>
                    <a:pt x="446" y="1487"/>
                  </a:lnTo>
                  <a:lnTo>
                    <a:pt x="484" y="1534"/>
                  </a:lnTo>
                  <a:lnTo>
                    <a:pt x="521" y="1581"/>
                  </a:lnTo>
                  <a:lnTo>
                    <a:pt x="561" y="1627"/>
                  </a:lnTo>
                  <a:lnTo>
                    <a:pt x="600" y="1593"/>
                  </a:lnTo>
                  <a:lnTo>
                    <a:pt x="563" y="1550"/>
                  </a:lnTo>
                  <a:lnTo>
                    <a:pt x="526" y="1505"/>
                  </a:lnTo>
                  <a:lnTo>
                    <a:pt x="490" y="1458"/>
                  </a:lnTo>
                  <a:lnTo>
                    <a:pt x="456" y="1411"/>
                  </a:lnTo>
                  <a:lnTo>
                    <a:pt x="423" y="1362"/>
                  </a:lnTo>
                  <a:lnTo>
                    <a:pt x="392" y="1312"/>
                  </a:lnTo>
                  <a:lnTo>
                    <a:pt x="362" y="1262"/>
                  </a:lnTo>
                  <a:lnTo>
                    <a:pt x="333" y="1211"/>
                  </a:lnTo>
                  <a:lnTo>
                    <a:pt x="305" y="1159"/>
                  </a:lnTo>
                  <a:lnTo>
                    <a:pt x="280" y="1107"/>
                  </a:lnTo>
                  <a:lnTo>
                    <a:pt x="255" y="1054"/>
                  </a:lnTo>
                  <a:lnTo>
                    <a:pt x="232" y="1001"/>
                  </a:lnTo>
                  <a:lnTo>
                    <a:pt x="210" y="948"/>
                  </a:lnTo>
                  <a:lnTo>
                    <a:pt x="190" y="894"/>
                  </a:lnTo>
                  <a:lnTo>
                    <a:pt x="171" y="840"/>
                  </a:lnTo>
                  <a:lnTo>
                    <a:pt x="153" y="786"/>
                  </a:lnTo>
                  <a:lnTo>
                    <a:pt x="137" y="734"/>
                  </a:lnTo>
                  <a:lnTo>
                    <a:pt x="122" y="680"/>
                  </a:lnTo>
                  <a:lnTo>
                    <a:pt x="109" y="627"/>
                  </a:lnTo>
                  <a:lnTo>
                    <a:pt x="97" y="575"/>
                  </a:lnTo>
                  <a:lnTo>
                    <a:pt x="86" y="523"/>
                  </a:lnTo>
                  <a:lnTo>
                    <a:pt x="77" y="471"/>
                  </a:lnTo>
                  <a:lnTo>
                    <a:pt x="69" y="420"/>
                  </a:lnTo>
                  <a:lnTo>
                    <a:pt x="64" y="371"/>
                  </a:lnTo>
                  <a:lnTo>
                    <a:pt x="59" y="322"/>
                  </a:lnTo>
                  <a:lnTo>
                    <a:pt x="55" y="273"/>
                  </a:lnTo>
                  <a:lnTo>
                    <a:pt x="53" y="227"/>
                  </a:lnTo>
                  <a:lnTo>
                    <a:pt x="53" y="181"/>
                  </a:lnTo>
                  <a:lnTo>
                    <a:pt x="54" y="138"/>
                  </a:lnTo>
                  <a:lnTo>
                    <a:pt x="57" y="95"/>
                  </a:lnTo>
                  <a:lnTo>
                    <a:pt x="61" y="53"/>
                  </a:lnTo>
                  <a:lnTo>
                    <a:pt x="66" y="14"/>
                  </a:lnTo>
                  <a:lnTo>
                    <a:pt x="64" y="0"/>
                  </a:lnTo>
                  <a:lnTo>
                    <a:pt x="66" y="14"/>
                  </a:lnTo>
                  <a:lnTo>
                    <a:pt x="67" y="7"/>
                  </a:lnTo>
                  <a:lnTo>
                    <a:pt x="64" y="0"/>
                  </a:lnTo>
                  <a:lnTo>
                    <a:pt x="15" y="2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60" name="Freeform 57"/>
            <p:cNvSpPr>
              <a:spLocks/>
            </p:cNvSpPr>
            <p:nvPr/>
          </p:nvSpPr>
          <p:spPr bwMode="auto">
            <a:xfrm>
              <a:off x="572" y="1864"/>
              <a:ext cx="39" cy="161"/>
            </a:xfrm>
            <a:custGeom>
              <a:avLst/>
              <a:gdLst>
                <a:gd name="T0" fmla="*/ 0 w 272"/>
                <a:gd name="T1" fmla="*/ 0 h 1129"/>
                <a:gd name="T2" fmla="*/ 0 w 272"/>
                <a:gd name="T3" fmla="*/ 0 h 1129"/>
                <a:gd name="T4" fmla="*/ 0 w 272"/>
                <a:gd name="T5" fmla="*/ 0 h 1129"/>
                <a:gd name="T6" fmla="*/ 0 w 272"/>
                <a:gd name="T7" fmla="*/ 1 h 1129"/>
                <a:gd name="T8" fmla="*/ 0 w 272"/>
                <a:gd name="T9" fmla="*/ 1 h 1129"/>
                <a:gd name="T10" fmla="*/ 0 w 272"/>
                <a:gd name="T11" fmla="*/ 1 h 1129"/>
                <a:gd name="T12" fmla="*/ 0 w 272"/>
                <a:gd name="T13" fmla="*/ 1 h 1129"/>
                <a:gd name="T14" fmla="*/ 0 w 272"/>
                <a:gd name="T15" fmla="*/ 1 h 1129"/>
                <a:gd name="T16" fmla="*/ 0 w 272"/>
                <a:gd name="T17" fmla="*/ 1 h 1129"/>
                <a:gd name="T18" fmla="*/ 0 w 272"/>
                <a:gd name="T19" fmla="*/ 1 h 1129"/>
                <a:gd name="T20" fmla="*/ 0 w 272"/>
                <a:gd name="T21" fmla="*/ 2 h 1129"/>
                <a:gd name="T22" fmla="*/ 0 w 272"/>
                <a:gd name="T23" fmla="*/ 2 h 1129"/>
                <a:gd name="T24" fmla="*/ 0 w 272"/>
                <a:gd name="T25" fmla="*/ 2 h 1129"/>
                <a:gd name="T26" fmla="*/ 0 w 272"/>
                <a:gd name="T27" fmla="*/ 2 h 1129"/>
                <a:gd name="T28" fmla="*/ 0 w 272"/>
                <a:gd name="T29" fmla="*/ 3 h 1129"/>
                <a:gd name="T30" fmla="*/ 1 w 272"/>
                <a:gd name="T31" fmla="*/ 3 h 1129"/>
                <a:gd name="T32" fmla="*/ 1 w 272"/>
                <a:gd name="T33" fmla="*/ 3 h 1129"/>
                <a:gd name="T34" fmla="*/ 1 w 272"/>
                <a:gd name="T35" fmla="*/ 3 h 1129"/>
                <a:gd name="T36" fmla="*/ 0 w 272"/>
                <a:gd name="T37" fmla="*/ 2 h 1129"/>
                <a:gd name="T38" fmla="*/ 0 w 272"/>
                <a:gd name="T39" fmla="*/ 2 h 1129"/>
                <a:gd name="T40" fmla="*/ 0 w 272"/>
                <a:gd name="T41" fmla="*/ 2 h 1129"/>
                <a:gd name="T42" fmla="*/ 0 w 272"/>
                <a:gd name="T43" fmla="*/ 1 h 1129"/>
                <a:gd name="T44" fmla="*/ 0 w 272"/>
                <a:gd name="T45" fmla="*/ 1 h 1129"/>
                <a:gd name="T46" fmla="*/ 0 w 272"/>
                <a:gd name="T47" fmla="*/ 1 h 1129"/>
                <a:gd name="T48" fmla="*/ 0 w 272"/>
                <a:gd name="T49" fmla="*/ 1 h 1129"/>
                <a:gd name="T50" fmla="*/ 0 w 272"/>
                <a:gd name="T51" fmla="*/ 1 h 1129"/>
                <a:gd name="T52" fmla="*/ 0 w 272"/>
                <a:gd name="T53" fmla="*/ 1 h 1129"/>
                <a:gd name="T54" fmla="*/ 0 w 272"/>
                <a:gd name="T55" fmla="*/ 1 h 1129"/>
                <a:gd name="T56" fmla="*/ 0 w 272"/>
                <a:gd name="T57" fmla="*/ 0 h 1129"/>
                <a:gd name="T58" fmla="*/ 0 w 272"/>
                <a:gd name="T59" fmla="*/ 0 h 1129"/>
                <a:gd name="T60" fmla="*/ 0 w 272"/>
                <a:gd name="T61" fmla="*/ 0 h 1129"/>
                <a:gd name="T62" fmla="*/ 0 w 272"/>
                <a:gd name="T63" fmla="*/ 0 h 1129"/>
                <a:gd name="T64" fmla="*/ 0 w 272"/>
                <a:gd name="T65" fmla="*/ 0 h 1129"/>
                <a:gd name="T66" fmla="*/ 0 w 272"/>
                <a:gd name="T67" fmla="*/ 0 h 11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2"/>
                <a:gd name="T103" fmla="*/ 0 h 1129"/>
                <a:gd name="T104" fmla="*/ 272 w 272"/>
                <a:gd name="T105" fmla="*/ 1129 h 11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2" h="1129">
                  <a:moveTo>
                    <a:pt x="143" y="0"/>
                  </a:moveTo>
                  <a:lnTo>
                    <a:pt x="120" y="19"/>
                  </a:lnTo>
                  <a:lnTo>
                    <a:pt x="115" y="42"/>
                  </a:lnTo>
                  <a:lnTo>
                    <a:pt x="109" y="65"/>
                  </a:lnTo>
                  <a:lnTo>
                    <a:pt x="102" y="85"/>
                  </a:lnTo>
                  <a:lnTo>
                    <a:pt x="95" y="105"/>
                  </a:lnTo>
                  <a:lnTo>
                    <a:pt x="78" y="145"/>
                  </a:lnTo>
                  <a:lnTo>
                    <a:pt x="59" y="182"/>
                  </a:lnTo>
                  <a:lnTo>
                    <a:pt x="51" y="202"/>
                  </a:lnTo>
                  <a:lnTo>
                    <a:pt x="42" y="222"/>
                  </a:lnTo>
                  <a:lnTo>
                    <a:pt x="34" y="242"/>
                  </a:lnTo>
                  <a:lnTo>
                    <a:pt x="25" y="264"/>
                  </a:lnTo>
                  <a:lnTo>
                    <a:pt x="19" y="287"/>
                  </a:lnTo>
                  <a:lnTo>
                    <a:pt x="12" y="310"/>
                  </a:lnTo>
                  <a:lnTo>
                    <a:pt x="7" y="335"/>
                  </a:lnTo>
                  <a:lnTo>
                    <a:pt x="3" y="362"/>
                  </a:lnTo>
                  <a:lnTo>
                    <a:pt x="1" y="389"/>
                  </a:lnTo>
                  <a:lnTo>
                    <a:pt x="0" y="419"/>
                  </a:lnTo>
                  <a:lnTo>
                    <a:pt x="0" y="451"/>
                  </a:lnTo>
                  <a:lnTo>
                    <a:pt x="2" y="485"/>
                  </a:lnTo>
                  <a:lnTo>
                    <a:pt x="6" y="521"/>
                  </a:lnTo>
                  <a:lnTo>
                    <a:pt x="14" y="560"/>
                  </a:lnTo>
                  <a:lnTo>
                    <a:pt x="22" y="601"/>
                  </a:lnTo>
                  <a:lnTo>
                    <a:pt x="33" y="646"/>
                  </a:lnTo>
                  <a:lnTo>
                    <a:pt x="47" y="693"/>
                  </a:lnTo>
                  <a:lnTo>
                    <a:pt x="63" y="744"/>
                  </a:lnTo>
                  <a:lnTo>
                    <a:pt x="82" y="798"/>
                  </a:lnTo>
                  <a:lnTo>
                    <a:pt x="103" y="856"/>
                  </a:lnTo>
                  <a:lnTo>
                    <a:pt x="128" y="918"/>
                  </a:lnTo>
                  <a:lnTo>
                    <a:pt x="157" y="984"/>
                  </a:lnTo>
                  <a:lnTo>
                    <a:pt x="189" y="1054"/>
                  </a:lnTo>
                  <a:lnTo>
                    <a:pt x="223" y="1129"/>
                  </a:lnTo>
                  <a:lnTo>
                    <a:pt x="272" y="1108"/>
                  </a:lnTo>
                  <a:lnTo>
                    <a:pt x="237" y="1034"/>
                  </a:lnTo>
                  <a:lnTo>
                    <a:pt x="206" y="965"/>
                  </a:lnTo>
                  <a:lnTo>
                    <a:pt x="178" y="899"/>
                  </a:lnTo>
                  <a:lnTo>
                    <a:pt x="152" y="838"/>
                  </a:lnTo>
                  <a:lnTo>
                    <a:pt x="131" y="781"/>
                  </a:lnTo>
                  <a:lnTo>
                    <a:pt x="113" y="729"/>
                  </a:lnTo>
                  <a:lnTo>
                    <a:pt x="97" y="679"/>
                  </a:lnTo>
                  <a:lnTo>
                    <a:pt x="84" y="633"/>
                  </a:lnTo>
                  <a:lnTo>
                    <a:pt x="73" y="591"/>
                  </a:lnTo>
                  <a:lnTo>
                    <a:pt x="65" y="551"/>
                  </a:lnTo>
                  <a:lnTo>
                    <a:pt x="59" y="515"/>
                  </a:lnTo>
                  <a:lnTo>
                    <a:pt x="55" y="480"/>
                  </a:lnTo>
                  <a:lnTo>
                    <a:pt x="53" y="449"/>
                  </a:lnTo>
                  <a:lnTo>
                    <a:pt x="52" y="419"/>
                  </a:lnTo>
                  <a:lnTo>
                    <a:pt x="53" y="392"/>
                  </a:lnTo>
                  <a:lnTo>
                    <a:pt x="55" y="367"/>
                  </a:lnTo>
                  <a:lnTo>
                    <a:pt x="59" y="343"/>
                  </a:lnTo>
                  <a:lnTo>
                    <a:pt x="64" y="321"/>
                  </a:lnTo>
                  <a:lnTo>
                    <a:pt x="69" y="300"/>
                  </a:lnTo>
                  <a:lnTo>
                    <a:pt x="77" y="280"/>
                  </a:lnTo>
                  <a:lnTo>
                    <a:pt x="83" y="260"/>
                  </a:lnTo>
                  <a:lnTo>
                    <a:pt x="91" y="241"/>
                  </a:lnTo>
                  <a:lnTo>
                    <a:pt x="100" y="222"/>
                  </a:lnTo>
                  <a:lnTo>
                    <a:pt x="109" y="203"/>
                  </a:lnTo>
                  <a:lnTo>
                    <a:pt x="127" y="164"/>
                  </a:lnTo>
                  <a:lnTo>
                    <a:pt x="144" y="123"/>
                  </a:lnTo>
                  <a:lnTo>
                    <a:pt x="152" y="101"/>
                  </a:lnTo>
                  <a:lnTo>
                    <a:pt x="160" y="79"/>
                  </a:lnTo>
                  <a:lnTo>
                    <a:pt x="166" y="55"/>
                  </a:lnTo>
                  <a:lnTo>
                    <a:pt x="173" y="29"/>
                  </a:lnTo>
                  <a:lnTo>
                    <a:pt x="151" y="49"/>
                  </a:lnTo>
                  <a:lnTo>
                    <a:pt x="143" y="0"/>
                  </a:lnTo>
                  <a:lnTo>
                    <a:pt x="125" y="2"/>
                  </a:lnTo>
                  <a:lnTo>
                    <a:pt x="120" y="19"/>
                  </a:lnTo>
                  <a:lnTo>
                    <a:pt x="14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61" name="Freeform 58"/>
            <p:cNvSpPr>
              <a:spLocks/>
            </p:cNvSpPr>
            <p:nvPr/>
          </p:nvSpPr>
          <p:spPr bwMode="auto">
            <a:xfrm>
              <a:off x="592" y="1767"/>
              <a:ext cx="455" cy="104"/>
            </a:xfrm>
            <a:custGeom>
              <a:avLst/>
              <a:gdLst>
                <a:gd name="T0" fmla="*/ 9 w 3182"/>
                <a:gd name="T1" fmla="*/ 0 h 727"/>
                <a:gd name="T2" fmla="*/ 9 w 3182"/>
                <a:gd name="T3" fmla="*/ 0 h 727"/>
                <a:gd name="T4" fmla="*/ 8 w 3182"/>
                <a:gd name="T5" fmla="*/ 0 h 727"/>
                <a:gd name="T6" fmla="*/ 7 w 3182"/>
                <a:gd name="T7" fmla="*/ 1 h 727"/>
                <a:gd name="T8" fmla="*/ 7 w 3182"/>
                <a:gd name="T9" fmla="*/ 1 h 727"/>
                <a:gd name="T10" fmla="*/ 6 w 3182"/>
                <a:gd name="T11" fmla="*/ 1 h 727"/>
                <a:gd name="T12" fmla="*/ 6 w 3182"/>
                <a:gd name="T13" fmla="*/ 1 h 727"/>
                <a:gd name="T14" fmla="*/ 5 w 3182"/>
                <a:gd name="T15" fmla="*/ 1 h 727"/>
                <a:gd name="T16" fmla="*/ 4 w 3182"/>
                <a:gd name="T17" fmla="*/ 1 h 727"/>
                <a:gd name="T18" fmla="*/ 4 w 3182"/>
                <a:gd name="T19" fmla="*/ 1 h 727"/>
                <a:gd name="T20" fmla="*/ 3 w 3182"/>
                <a:gd name="T21" fmla="*/ 1 h 727"/>
                <a:gd name="T22" fmla="*/ 3 w 3182"/>
                <a:gd name="T23" fmla="*/ 2 h 727"/>
                <a:gd name="T24" fmla="*/ 2 w 3182"/>
                <a:gd name="T25" fmla="*/ 2 h 727"/>
                <a:gd name="T26" fmla="*/ 2 w 3182"/>
                <a:gd name="T27" fmla="*/ 2 h 727"/>
                <a:gd name="T28" fmla="*/ 2 w 3182"/>
                <a:gd name="T29" fmla="*/ 2 h 727"/>
                <a:gd name="T30" fmla="*/ 1 w 3182"/>
                <a:gd name="T31" fmla="*/ 2 h 727"/>
                <a:gd name="T32" fmla="*/ 1 w 3182"/>
                <a:gd name="T33" fmla="*/ 2 h 727"/>
                <a:gd name="T34" fmla="*/ 1 w 3182"/>
                <a:gd name="T35" fmla="*/ 2 h 727"/>
                <a:gd name="T36" fmla="*/ 0 w 3182"/>
                <a:gd name="T37" fmla="*/ 2 h 727"/>
                <a:gd name="T38" fmla="*/ 0 w 3182"/>
                <a:gd name="T39" fmla="*/ 2 h 727"/>
                <a:gd name="T40" fmla="*/ 0 w 3182"/>
                <a:gd name="T41" fmla="*/ 2 h 727"/>
                <a:gd name="T42" fmla="*/ 0 w 3182"/>
                <a:gd name="T43" fmla="*/ 2 h 727"/>
                <a:gd name="T44" fmla="*/ 1 w 3182"/>
                <a:gd name="T45" fmla="*/ 2 h 727"/>
                <a:gd name="T46" fmla="*/ 1 w 3182"/>
                <a:gd name="T47" fmla="*/ 2 h 727"/>
                <a:gd name="T48" fmla="*/ 1 w 3182"/>
                <a:gd name="T49" fmla="*/ 2 h 727"/>
                <a:gd name="T50" fmla="*/ 2 w 3182"/>
                <a:gd name="T51" fmla="*/ 2 h 727"/>
                <a:gd name="T52" fmla="*/ 2 w 3182"/>
                <a:gd name="T53" fmla="*/ 2 h 727"/>
                <a:gd name="T54" fmla="*/ 2 w 3182"/>
                <a:gd name="T55" fmla="*/ 2 h 727"/>
                <a:gd name="T56" fmla="*/ 3 w 3182"/>
                <a:gd name="T57" fmla="*/ 2 h 727"/>
                <a:gd name="T58" fmla="*/ 3 w 3182"/>
                <a:gd name="T59" fmla="*/ 2 h 727"/>
                <a:gd name="T60" fmla="*/ 4 w 3182"/>
                <a:gd name="T61" fmla="*/ 1 h 727"/>
                <a:gd name="T62" fmla="*/ 4 w 3182"/>
                <a:gd name="T63" fmla="*/ 1 h 727"/>
                <a:gd name="T64" fmla="*/ 5 w 3182"/>
                <a:gd name="T65" fmla="*/ 1 h 727"/>
                <a:gd name="T66" fmla="*/ 6 w 3182"/>
                <a:gd name="T67" fmla="*/ 1 h 727"/>
                <a:gd name="T68" fmla="*/ 6 w 3182"/>
                <a:gd name="T69" fmla="*/ 1 h 727"/>
                <a:gd name="T70" fmla="*/ 7 w 3182"/>
                <a:gd name="T71" fmla="*/ 1 h 727"/>
                <a:gd name="T72" fmla="*/ 7 w 3182"/>
                <a:gd name="T73" fmla="*/ 1 h 727"/>
                <a:gd name="T74" fmla="*/ 8 w 3182"/>
                <a:gd name="T75" fmla="*/ 0 h 727"/>
                <a:gd name="T76" fmla="*/ 9 w 3182"/>
                <a:gd name="T77" fmla="*/ 0 h 727"/>
                <a:gd name="T78" fmla="*/ 9 w 3182"/>
                <a:gd name="T79" fmla="*/ 0 h 727"/>
                <a:gd name="T80" fmla="*/ 9 w 3182"/>
                <a:gd name="T81" fmla="*/ 0 h 727"/>
                <a:gd name="T82" fmla="*/ 9 w 3182"/>
                <a:gd name="T83" fmla="*/ 0 h 727"/>
                <a:gd name="T84" fmla="*/ 9 w 3182"/>
                <a:gd name="T85" fmla="*/ 0 h 727"/>
                <a:gd name="T86" fmla="*/ 9 w 3182"/>
                <a:gd name="T87" fmla="*/ 0 h 7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82"/>
                <a:gd name="T133" fmla="*/ 0 h 727"/>
                <a:gd name="T134" fmla="*/ 3182 w 3182"/>
                <a:gd name="T135" fmla="*/ 727 h 7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82" h="727">
                  <a:moveTo>
                    <a:pt x="3182" y="29"/>
                  </a:moveTo>
                  <a:lnTo>
                    <a:pt x="3149" y="7"/>
                  </a:lnTo>
                  <a:lnTo>
                    <a:pt x="2803" y="88"/>
                  </a:lnTo>
                  <a:lnTo>
                    <a:pt x="2448" y="174"/>
                  </a:lnTo>
                  <a:lnTo>
                    <a:pt x="2267" y="218"/>
                  </a:lnTo>
                  <a:lnTo>
                    <a:pt x="2082" y="262"/>
                  </a:lnTo>
                  <a:lnTo>
                    <a:pt x="1893" y="306"/>
                  </a:lnTo>
                  <a:lnTo>
                    <a:pt x="1700" y="350"/>
                  </a:lnTo>
                  <a:lnTo>
                    <a:pt x="1505" y="394"/>
                  </a:lnTo>
                  <a:lnTo>
                    <a:pt x="1304" y="438"/>
                  </a:lnTo>
                  <a:lnTo>
                    <a:pt x="1100" y="480"/>
                  </a:lnTo>
                  <a:lnTo>
                    <a:pt x="891" y="523"/>
                  </a:lnTo>
                  <a:lnTo>
                    <a:pt x="784" y="543"/>
                  </a:lnTo>
                  <a:lnTo>
                    <a:pt x="676" y="563"/>
                  </a:lnTo>
                  <a:lnTo>
                    <a:pt x="567" y="584"/>
                  </a:lnTo>
                  <a:lnTo>
                    <a:pt x="456" y="603"/>
                  </a:lnTo>
                  <a:lnTo>
                    <a:pt x="344" y="622"/>
                  </a:lnTo>
                  <a:lnTo>
                    <a:pt x="231" y="641"/>
                  </a:lnTo>
                  <a:lnTo>
                    <a:pt x="116" y="660"/>
                  </a:lnTo>
                  <a:lnTo>
                    <a:pt x="0" y="678"/>
                  </a:lnTo>
                  <a:lnTo>
                    <a:pt x="8" y="727"/>
                  </a:lnTo>
                  <a:lnTo>
                    <a:pt x="125" y="709"/>
                  </a:lnTo>
                  <a:lnTo>
                    <a:pt x="239" y="691"/>
                  </a:lnTo>
                  <a:lnTo>
                    <a:pt x="353" y="672"/>
                  </a:lnTo>
                  <a:lnTo>
                    <a:pt x="466" y="652"/>
                  </a:lnTo>
                  <a:lnTo>
                    <a:pt x="577" y="632"/>
                  </a:lnTo>
                  <a:lnTo>
                    <a:pt x="686" y="613"/>
                  </a:lnTo>
                  <a:lnTo>
                    <a:pt x="793" y="593"/>
                  </a:lnTo>
                  <a:lnTo>
                    <a:pt x="901" y="571"/>
                  </a:lnTo>
                  <a:lnTo>
                    <a:pt x="1111" y="530"/>
                  </a:lnTo>
                  <a:lnTo>
                    <a:pt x="1316" y="486"/>
                  </a:lnTo>
                  <a:lnTo>
                    <a:pt x="1517" y="444"/>
                  </a:lnTo>
                  <a:lnTo>
                    <a:pt x="1713" y="399"/>
                  </a:lnTo>
                  <a:lnTo>
                    <a:pt x="1906" y="354"/>
                  </a:lnTo>
                  <a:lnTo>
                    <a:pt x="2094" y="311"/>
                  </a:lnTo>
                  <a:lnTo>
                    <a:pt x="2279" y="266"/>
                  </a:lnTo>
                  <a:lnTo>
                    <a:pt x="2461" y="223"/>
                  </a:lnTo>
                  <a:lnTo>
                    <a:pt x="2816" y="138"/>
                  </a:lnTo>
                  <a:lnTo>
                    <a:pt x="3162" y="55"/>
                  </a:lnTo>
                  <a:lnTo>
                    <a:pt x="3129" y="33"/>
                  </a:lnTo>
                  <a:lnTo>
                    <a:pt x="3182" y="29"/>
                  </a:lnTo>
                  <a:lnTo>
                    <a:pt x="3180" y="0"/>
                  </a:lnTo>
                  <a:lnTo>
                    <a:pt x="3149" y="7"/>
                  </a:lnTo>
                  <a:lnTo>
                    <a:pt x="3182"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62" name="Freeform 59"/>
            <p:cNvSpPr>
              <a:spLocks/>
            </p:cNvSpPr>
            <p:nvPr/>
          </p:nvSpPr>
          <p:spPr bwMode="auto">
            <a:xfrm>
              <a:off x="590" y="1734"/>
              <a:ext cx="451" cy="144"/>
            </a:xfrm>
            <a:custGeom>
              <a:avLst/>
              <a:gdLst>
                <a:gd name="T0" fmla="*/ 9 w 3159"/>
                <a:gd name="T1" fmla="*/ 0 h 1005"/>
                <a:gd name="T2" fmla="*/ 9 w 3159"/>
                <a:gd name="T3" fmla="*/ 0 h 1005"/>
                <a:gd name="T4" fmla="*/ 9 w 3159"/>
                <a:gd name="T5" fmla="*/ 0 h 1005"/>
                <a:gd name="T6" fmla="*/ 9 w 3159"/>
                <a:gd name="T7" fmla="*/ 0 h 1005"/>
                <a:gd name="T8" fmla="*/ 9 w 3159"/>
                <a:gd name="T9" fmla="*/ 0 h 1005"/>
                <a:gd name="T10" fmla="*/ 9 w 3159"/>
                <a:gd name="T11" fmla="*/ 0 h 1005"/>
                <a:gd name="T12" fmla="*/ 9 w 3159"/>
                <a:gd name="T13" fmla="*/ 0 h 1005"/>
                <a:gd name="T14" fmla="*/ 9 w 3159"/>
                <a:gd name="T15" fmla="*/ 1 h 1005"/>
                <a:gd name="T16" fmla="*/ 9 w 3159"/>
                <a:gd name="T17" fmla="*/ 1 h 1005"/>
                <a:gd name="T18" fmla="*/ 9 w 3159"/>
                <a:gd name="T19" fmla="*/ 1 h 1005"/>
                <a:gd name="T20" fmla="*/ 9 w 3159"/>
                <a:gd name="T21" fmla="*/ 1 h 1005"/>
                <a:gd name="T22" fmla="*/ 9 w 3159"/>
                <a:gd name="T23" fmla="*/ 1 h 1005"/>
                <a:gd name="T24" fmla="*/ 9 w 3159"/>
                <a:gd name="T25" fmla="*/ 1 h 1005"/>
                <a:gd name="T26" fmla="*/ 8 w 3159"/>
                <a:gd name="T27" fmla="*/ 1 h 1005"/>
                <a:gd name="T28" fmla="*/ 7 w 3159"/>
                <a:gd name="T29" fmla="*/ 1 h 1005"/>
                <a:gd name="T30" fmla="*/ 6 w 3159"/>
                <a:gd name="T31" fmla="*/ 2 h 1005"/>
                <a:gd name="T32" fmla="*/ 5 w 3159"/>
                <a:gd name="T33" fmla="*/ 2 h 1005"/>
                <a:gd name="T34" fmla="*/ 4 w 3159"/>
                <a:gd name="T35" fmla="*/ 2 h 1005"/>
                <a:gd name="T36" fmla="*/ 2 w 3159"/>
                <a:gd name="T37" fmla="*/ 2 h 1005"/>
                <a:gd name="T38" fmla="*/ 1 w 3159"/>
                <a:gd name="T39" fmla="*/ 3 h 1005"/>
                <a:gd name="T40" fmla="*/ 0 w 3159"/>
                <a:gd name="T41" fmla="*/ 3 h 1005"/>
                <a:gd name="T42" fmla="*/ 0 w 3159"/>
                <a:gd name="T43" fmla="*/ 3 h 1005"/>
                <a:gd name="T44" fmla="*/ 0 w 3159"/>
                <a:gd name="T45" fmla="*/ 3 h 1005"/>
                <a:gd name="T46" fmla="*/ 0 w 3159"/>
                <a:gd name="T47" fmla="*/ 3 h 1005"/>
                <a:gd name="T48" fmla="*/ 0 w 3159"/>
                <a:gd name="T49" fmla="*/ 2 h 1005"/>
                <a:gd name="T50" fmla="*/ 0 w 3159"/>
                <a:gd name="T51" fmla="*/ 2 h 1005"/>
                <a:gd name="T52" fmla="*/ 0 w 3159"/>
                <a:gd name="T53" fmla="*/ 2 h 1005"/>
                <a:gd name="T54" fmla="*/ 0 w 3159"/>
                <a:gd name="T55" fmla="*/ 2 h 1005"/>
                <a:gd name="T56" fmla="*/ 0 w 3159"/>
                <a:gd name="T57" fmla="*/ 2 h 1005"/>
                <a:gd name="T58" fmla="*/ 0 w 3159"/>
                <a:gd name="T59" fmla="*/ 2 h 1005"/>
                <a:gd name="T60" fmla="*/ 1 w 3159"/>
                <a:gd name="T61" fmla="*/ 2 h 1005"/>
                <a:gd name="T62" fmla="*/ 1 w 3159"/>
                <a:gd name="T63" fmla="*/ 2 h 1005"/>
                <a:gd name="T64" fmla="*/ 1 w 3159"/>
                <a:gd name="T65" fmla="*/ 2 h 1005"/>
                <a:gd name="T66" fmla="*/ 1 w 3159"/>
                <a:gd name="T67" fmla="*/ 2 h 1005"/>
                <a:gd name="T68" fmla="*/ 2 w 3159"/>
                <a:gd name="T69" fmla="*/ 2 h 1005"/>
                <a:gd name="T70" fmla="*/ 2 w 3159"/>
                <a:gd name="T71" fmla="*/ 2 h 1005"/>
                <a:gd name="T72" fmla="*/ 2 w 3159"/>
                <a:gd name="T73" fmla="*/ 2 h 1005"/>
                <a:gd name="T74" fmla="*/ 2 w 3159"/>
                <a:gd name="T75" fmla="*/ 2 h 1005"/>
                <a:gd name="T76" fmla="*/ 3 w 3159"/>
                <a:gd name="T77" fmla="*/ 2 h 1005"/>
                <a:gd name="T78" fmla="*/ 3 w 3159"/>
                <a:gd name="T79" fmla="*/ 2 h 1005"/>
                <a:gd name="T80" fmla="*/ 3 w 3159"/>
                <a:gd name="T81" fmla="*/ 2 h 1005"/>
                <a:gd name="T82" fmla="*/ 4 w 3159"/>
                <a:gd name="T83" fmla="*/ 1 h 1005"/>
                <a:gd name="T84" fmla="*/ 4 w 3159"/>
                <a:gd name="T85" fmla="*/ 1 h 1005"/>
                <a:gd name="T86" fmla="*/ 4 w 3159"/>
                <a:gd name="T87" fmla="*/ 1 h 1005"/>
                <a:gd name="T88" fmla="*/ 4 w 3159"/>
                <a:gd name="T89" fmla="*/ 1 h 1005"/>
                <a:gd name="T90" fmla="*/ 5 w 3159"/>
                <a:gd name="T91" fmla="*/ 1 h 1005"/>
                <a:gd name="T92" fmla="*/ 5 w 3159"/>
                <a:gd name="T93" fmla="*/ 1 h 1005"/>
                <a:gd name="T94" fmla="*/ 5 w 3159"/>
                <a:gd name="T95" fmla="*/ 1 h 1005"/>
                <a:gd name="T96" fmla="*/ 5 w 3159"/>
                <a:gd name="T97" fmla="*/ 1 h 1005"/>
                <a:gd name="T98" fmla="*/ 6 w 3159"/>
                <a:gd name="T99" fmla="*/ 1 h 1005"/>
                <a:gd name="T100" fmla="*/ 7 w 3159"/>
                <a:gd name="T101" fmla="*/ 1 h 1005"/>
                <a:gd name="T102" fmla="*/ 7 w 3159"/>
                <a:gd name="T103" fmla="*/ 1 h 1005"/>
                <a:gd name="T104" fmla="*/ 8 w 3159"/>
                <a:gd name="T105" fmla="*/ 0 h 1005"/>
                <a:gd name="T106" fmla="*/ 8 w 3159"/>
                <a:gd name="T107" fmla="*/ 0 h 1005"/>
                <a:gd name="T108" fmla="*/ 9 w 3159"/>
                <a:gd name="T109" fmla="*/ 0 h 10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59"/>
                <a:gd name="T166" fmla="*/ 0 h 1005"/>
                <a:gd name="T167" fmla="*/ 3159 w 3159"/>
                <a:gd name="T168" fmla="*/ 1005 h 100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59" h="1005">
                  <a:moveTo>
                    <a:pt x="3026" y="0"/>
                  </a:moveTo>
                  <a:lnTo>
                    <a:pt x="3034" y="23"/>
                  </a:lnTo>
                  <a:lnTo>
                    <a:pt x="3041" y="44"/>
                  </a:lnTo>
                  <a:lnTo>
                    <a:pt x="3049" y="64"/>
                  </a:lnTo>
                  <a:lnTo>
                    <a:pt x="3057" y="85"/>
                  </a:lnTo>
                  <a:lnTo>
                    <a:pt x="3073" y="122"/>
                  </a:lnTo>
                  <a:lnTo>
                    <a:pt x="3091" y="159"/>
                  </a:lnTo>
                  <a:lnTo>
                    <a:pt x="3109" y="196"/>
                  </a:lnTo>
                  <a:lnTo>
                    <a:pt x="3127" y="234"/>
                  </a:lnTo>
                  <a:lnTo>
                    <a:pt x="3135" y="254"/>
                  </a:lnTo>
                  <a:lnTo>
                    <a:pt x="3144" y="274"/>
                  </a:lnTo>
                  <a:lnTo>
                    <a:pt x="3151" y="296"/>
                  </a:lnTo>
                  <a:lnTo>
                    <a:pt x="3159" y="319"/>
                  </a:lnTo>
                  <a:lnTo>
                    <a:pt x="2772" y="405"/>
                  </a:lnTo>
                  <a:lnTo>
                    <a:pt x="2384" y="491"/>
                  </a:lnTo>
                  <a:lnTo>
                    <a:pt x="1995" y="576"/>
                  </a:lnTo>
                  <a:lnTo>
                    <a:pt x="1607" y="662"/>
                  </a:lnTo>
                  <a:lnTo>
                    <a:pt x="1219" y="749"/>
                  </a:lnTo>
                  <a:lnTo>
                    <a:pt x="831" y="834"/>
                  </a:lnTo>
                  <a:lnTo>
                    <a:pt x="442" y="919"/>
                  </a:lnTo>
                  <a:lnTo>
                    <a:pt x="53" y="1005"/>
                  </a:lnTo>
                  <a:lnTo>
                    <a:pt x="47" y="958"/>
                  </a:lnTo>
                  <a:lnTo>
                    <a:pt x="40" y="919"/>
                  </a:lnTo>
                  <a:lnTo>
                    <a:pt x="33" y="882"/>
                  </a:lnTo>
                  <a:lnTo>
                    <a:pt x="26" y="849"/>
                  </a:lnTo>
                  <a:lnTo>
                    <a:pt x="20" y="815"/>
                  </a:lnTo>
                  <a:lnTo>
                    <a:pt x="14" y="779"/>
                  </a:lnTo>
                  <a:lnTo>
                    <a:pt x="7" y="739"/>
                  </a:lnTo>
                  <a:lnTo>
                    <a:pt x="0" y="691"/>
                  </a:lnTo>
                  <a:lnTo>
                    <a:pt x="96" y="684"/>
                  </a:lnTo>
                  <a:lnTo>
                    <a:pt x="190" y="675"/>
                  </a:lnTo>
                  <a:lnTo>
                    <a:pt x="285" y="665"/>
                  </a:lnTo>
                  <a:lnTo>
                    <a:pt x="380" y="652"/>
                  </a:lnTo>
                  <a:lnTo>
                    <a:pt x="474" y="640"/>
                  </a:lnTo>
                  <a:lnTo>
                    <a:pt x="569" y="626"/>
                  </a:lnTo>
                  <a:lnTo>
                    <a:pt x="663" y="612"/>
                  </a:lnTo>
                  <a:lnTo>
                    <a:pt x="757" y="596"/>
                  </a:lnTo>
                  <a:lnTo>
                    <a:pt x="851" y="578"/>
                  </a:lnTo>
                  <a:lnTo>
                    <a:pt x="945" y="560"/>
                  </a:lnTo>
                  <a:lnTo>
                    <a:pt x="1038" y="542"/>
                  </a:lnTo>
                  <a:lnTo>
                    <a:pt x="1132" y="522"/>
                  </a:lnTo>
                  <a:lnTo>
                    <a:pt x="1226" y="501"/>
                  </a:lnTo>
                  <a:lnTo>
                    <a:pt x="1320" y="480"/>
                  </a:lnTo>
                  <a:lnTo>
                    <a:pt x="1413" y="458"/>
                  </a:lnTo>
                  <a:lnTo>
                    <a:pt x="1507" y="434"/>
                  </a:lnTo>
                  <a:lnTo>
                    <a:pt x="1601" y="411"/>
                  </a:lnTo>
                  <a:lnTo>
                    <a:pt x="1695" y="387"/>
                  </a:lnTo>
                  <a:lnTo>
                    <a:pt x="1789" y="362"/>
                  </a:lnTo>
                  <a:lnTo>
                    <a:pt x="1883" y="336"/>
                  </a:lnTo>
                  <a:lnTo>
                    <a:pt x="2072" y="284"/>
                  </a:lnTo>
                  <a:lnTo>
                    <a:pt x="2261" y="230"/>
                  </a:lnTo>
                  <a:lnTo>
                    <a:pt x="2450" y="174"/>
                  </a:lnTo>
                  <a:lnTo>
                    <a:pt x="2642" y="116"/>
                  </a:lnTo>
                  <a:lnTo>
                    <a:pt x="2834" y="58"/>
                  </a:lnTo>
                  <a:lnTo>
                    <a:pt x="3026" y="0"/>
                  </a:lnTo>
                  <a:close/>
                </a:path>
              </a:pathLst>
            </a:custGeom>
            <a:solidFill>
              <a:srgbClr val="70625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63" name="Freeform 60"/>
            <p:cNvSpPr>
              <a:spLocks/>
            </p:cNvSpPr>
            <p:nvPr/>
          </p:nvSpPr>
          <p:spPr bwMode="auto">
            <a:xfrm>
              <a:off x="1019" y="1733"/>
              <a:ext cx="27" cy="50"/>
            </a:xfrm>
            <a:custGeom>
              <a:avLst/>
              <a:gdLst>
                <a:gd name="T0" fmla="*/ 0 w 193"/>
                <a:gd name="T1" fmla="*/ 1 h 350"/>
                <a:gd name="T2" fmla="*/ 1 w 193"/>
                <a:gd name="T3" fmla="*/ 1 h 350"/>
                <a:gd name="T4" fmla="*/ 0 w 193"/>
                <a:gd name="T5" fmla="*/ 1 h 350"/>
                <a:gd name="T6" fmla="*/ 0 w 193"/>
                <a:gd name="T7" fmla="*/ 1 h 350"/>
                <a:gd name="T8" fmla="*/ 0 w 193"/>
                <a:gd name="T9" fmla="*/ 1 h 350"/>
                <a:gd name="T10" fmla="*/ 0 w 193"/>
                <a:gd name="T11" fmla="*/ 1 h 350"/>
                <a:gd name="T12" fmla="*/ 0 w 193"/>
                <a:gd name="T13" fmla="*/ 1 h 350"/>
                <a:gd name="T14" fmla="*/ 0 w 193"/>
                <a:gd name="T15" fmla="*/ 0 h 350"/>
                <a:gd name="T16" fmla="*/ 0 w 193"/>
                <a:gd name="T17" fmla="*/ 0 h 350"/>
                <a:gd name="T18" fmla="*/ 0 w 193"/>
                <a:gd name="T19" fmla="*/ 0 h 350"/>
                <a:gd name="T20" fmla="*/ 0 w 193"/>
                <a:gd name="T21" fmla="*/ 0 h 350"/>
                <a:gd name="T22" fmla="*/ 0 w 193"/>
                <a:gd name="T23" fmla="*/ 0 h 350"/>
                <a:gd name="T24" fmla="*/ 0 w 193"/>
                <a:gd name="T25" fmla="*/ 0 h 350"/>
                <a:gd name="T26" fmla="*/ 0 w 193"/>
                <a:gd name="T27" fmla="*/ 0 h 350"/>
                <a:gd name="T28" fmla="*/ 0 w 193"/>
                <a:gd name="T29" fmla="*/ 0 h 350"/>
                <a:gd name="T30" fmla="*/ 0 w 193"/>
                <a:gd name="T31" fmla="*/ 0 h 350"/>
                <a:gd name="T32" fmla="*/ 0 w 193"/>
                <a:gd name="T33" fmla="*/ 0 h 350"/>
                <a:gd name="T34" fmla="*/ 0 w 193"/>
                <a:gd name="T35" fmla="*/ 0 h 350"/>
                <a:gd name="T36" fmla="*/ 0 w 193"/>
                <a:gd name="T37" fmla="*/ 0 h 350"/>
                <a:gd name="T38" fmla="*/ 0 w 193"/>
                <a:gd name="T39" fmla="*/ 0 h 350"/>
                <a:gd name="T40" fmla="*/ 0 w 193"/>
                <a:gd name="T41" fmla="*/ 1 h 350"/>
                <a:gd name="T42" fmla="*/ 0 w 193"/>
                <a:gd name="T43" fmla="*/ 1 h 350"/>
                <a:gd name="T44" fmla="*/ 0 w 193"/>
                <a:gd name="T45" fmla="*/ 1 h 350"/>
                <a:gd name="T46" fmla="*/ 0 w 193"/>
                <a:gd name="T47" fmla="*/ 1 h 350"/>
                <a:gd name="T48" fmla="*/ 0 w 193"/>
                <a:gd name="T49" fmla="*/ 1 h 350"/>
                <a:gd name="T50" fmla="*/ 0 w 193"/>
                <a:gd name="T51" fmla="*/ 1 h 350"/>
                <a:gd name="T52" fmla="*/ 0 w 193"/>
                <a:gd name="T53" fmla="*/ 1 h 350"/>
                <a:gd name="T54" fmla="*/ 0 w 193"/>
                <a:gd name="T55" fmla="*/ 1 h 350"/>
                <a:gd name="T56" fmla="*/ 0 w 193"/>
                <a:gd name="T57" fmla="*/ 1 h 350"/>
                <a:gd name="T58" fmla="*/ 1 w 193"/>
                <a:gd name="T59" fmla="*/ 1 h 350"/>
                <a:gd name="T60" fmla="*/ 1 w 193"/>
                <a:gd name="T61" fmla="*/ 1 h 350"/>
                <a:gd name="T62" fmla="*/ 0 w 193"/>
                <a:gd name="T63" fmla="*/ 1 h 3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3"/>
                <a:gd name="T97" fmla="*/ 0 h 350"/>
                <a:gd name="T98" fmla="*/ 193 w 193"/>
                <a:gd name="T99" fmla="*/ 350 h 3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3" h="350">
                  <a:moveTo>
                    <a:pt x="165" y="350"/>
                  </a:moveTo>
                  <a:lnTo>
                    <a:pt x="184" y="319"/>
                  </a:lnTo>
                  <a:lnTo>
                    <a:pt x="177" y="295"/>
                  </a:lnTo>
                  <a:lnTo>
                    <a:pt x="168" y="273"/>
                  </a:lnTo>
                  <a:lnTo>
                    <a:pt x="160" y="252"/>
                  </a:lnTo>
                  <a:lnTo>
                    <a:pt x="151" y="231"/>
                  </a:lnTo>
                  <a:lnTo>
                    <a:pt x="133" y="192"/>
                  </a:lnTo>
                  <a:lnTo>
                    <a:pt x="116" y="156"/>
                  </a:lnTo>
                  <a:lnTo>
                    <a:pt x="98" y="119"/>
                  </a:lnTo>
                  <a:lnTo>
                    <a:pt x="81" y="82"/>
                  </a:lnTo>
                  <a:lnTo>
                    <a:pt x="73" y="63"/>
                  </a:lnTo>
                  <a:lnTo>
                    <a:pt x="66" y="43"/>
                  </a:lnTo>
                  <a:lnTo>
                    <a:pt x="58" y="22"/>
                  </a:lnTo>
                  <a:lnTo>
                    <a:pt x="52" y="0"/>
                  </a:lnTo>
                  <a:lnTo>
                    <a:pt x="0" y="14"/>
                  </a:lnTo>
                  <a:lnTo>
                    <a:pt x="8" y="37"/>
                  </a:lnTo>
                  <a:lnTo>
                    <a:pt x="15" y="59"/>
                  </a:lnTo>
                  <a:lnTo>
                    <a:pt x="24" y="81"/>
                  </a:lnTo>
                  <a:lnTo>
                    <a:pt x="33" y="101"/>
                  </a:lnTo>
                  <a:lnTo>
                    <a:pt x="50" y="139"/>
                  </a:lnTo>
                  <a:lnTo>
                    <a:pt x="68" y="177"/>
                  </a:lnTo>
                  <a:lnTo>
                    <a:pt x="85" y="213"/>
                  </a:lnTo>
                  <a:lnTo>
                    <a:pt x="103" y="251"/>
                  </a:lnTo>
                  <a:lnTo>
                    <a:pt x="111" y="270"/>
                  </a:lnTo>
                  <a:lnTo>
                    <a:pt x="119" y="290"/>
                  </a:lnTo>
                  <a:lnTo>
                    <a:pt x="127" y="311"/>
                  </a:lnTo>
                  <a:lnTo>
                    <a:pt x="134" y="333"/>
                  </a:lnTo>
                  <a:lnTo>
                    <a:pt x="153" y="302"/>
                  </a:lnTo>
                  <a:lnTo>
                    <a:pt x="165" y="350"/>
                  </a:lnTo>
                  <a:lnTo>
                    <a:pt x="193" y="344"/>
                  </a:lnTo>
                  <a:lnTo>
                    <a:pt x="184" y="319"/>
                  </a:lnTo>
                  <a:lnTo>
                    <a:pt x="165" y="350"/>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64" name="Freeform 61"/>
            <p:cNvSpPr>
              <a:spLocks/>
            </p:cNvSpPr>
            <p:nvPr/>
          </p:nvSpPr>
          <p:spPr bwMode="auto">
            <a:xfrm>
              <a:off x="594" y="1776"/>
              <a:ext cx="448" cy="106"/>
            </a:xfrm>
            <a:custGeom>
              <a:avLst/>
              <a:gdLst>
                <a:gd name="T0" fmla="*/ 0 w 3139"/>
                <a:gd name="T1" fmla="*/ 2 h 741"/>
                <a:gd name="T2" fmla="*/ 0 w 3139"/>
                <a:gd name="T3" fmla="*/ 2 h 741"/>
                <a:gd name="T4" fmla="*/ 1 w 3139"/>
                <a:gd name="T5" fmla="*/ 2 h 741"/>
                <a:gd name="T6" fmla="*/ 2 w 3139"/>
                <a:gd name="T7" fmla="*/ 2 h 741"/>
                <a:gd name="T8" fmla="*/ 3 w 3139"/>
                <a:gd name="T9" fmla="*/ 1 h 741"/>
                <a:gd name="T10" fmla="*/ 5 w 3139"/>
                <a:gd name="T11" fmla="*/ 1 h 741"/>
                <a:gd name="T12" fmla="*/ 6 w 3139"/>
                <a:gd name="T13" fmla="*/ 1 h 741"/>
                <a:gd name="T14" fmla="*/ 7 w 3139"/>
                <a:gd name="T15" fmla="*/ 1 h 741"/>
                <a:gd name="T16" fmla="*/ 8 w 3139"/>
                <a:gd name="T17" fmla="*/ 0 h 741"/>
                <a:gd name="T18" fmla="*/ 9 w 3139"/>
                <a:gd name="T19" fmla="*/ 0 h 741"/>
                <a:gd name="T20" fmla="*/ 9 w 3139"/>
                <a:gd name="T21" fmla="*/ 0 h 741"/>
                <a:gd name="T22" fmla="*/ 8 w 3139"/>
                <a:gd name="T23" fmla="*/ 0 h 741"/>
                <a:gd name="T24" fmla="*/ 7 w 3139"/>
                <a:gd name="T25" fmla="*/ 0 h 741"/>
                <a:gd name="T26" fmla="*/ 6 w 3139"/>
                <a:gd name="T27" fmla="*/ 1 h 741"/>
                <a:gd name="T28" fmla="*/ 5 w 3139"/>
                <a:gd name="T29" fmla="*/ 1 h 741"/>
                <a:gd name="T30" fmla="*/ 3 w 3139"/>
                <a:gd name="T31" fmla="*/ 1 h 741"/>
                <a:gd name="T32" fmla="*/ 2 w 3139"/>
                <a:gd name="T33" fmla="*/ 2 h 741"/>
                <a:gd name="T34" fmla="*/ 1 w 3139"/>
                <a:gd name="T35" fmla="*/ 2 h 741"/>
                <a:gd name="T36" fmla="*/ 0 w 3139"/>
                <a:gd name="T37" fmla="*/ 2 h 741"/>
                <a:gd name="T38" fmla="*/ 0 w 3139"/>
                <a:gd name="T39" fmla="*/ 2 h 741"/>
                <a:gd name="T40" fmla="*/ 0 w 3139"/>
                <a:gd name="T41" fmla="*/ 2 h 741"/>
                <a:gd name="T42" fmla="*/ 0 w 3139"/>
                <a:gd name="T43" fmla="*/ 2 h 741"/>
                <a:gd name="T44" fmla="*/ 0 w 3139"/>
                <a:gd name="T45" fmla="*/ 2 h 741"/>
                <a:gd name="T46" fmla="*/ 0 w 3139"/>
                <a:gd name="T47" fmla="*/ 2 h 7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39"/>
                <a:gd name="T73" fmla="*/ 0 h 741"/>
                <a:gd name="T74" fmla="*/ 3139 w 3139"/>
                <a:gd name="T75" fmla="*/ 741 h 7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39" h="741">
                  <a:moveTo>
                    <a:pt x="0" y="713"/>
                  </a:moveTo>
                  <a:lnTo>
                    <a:pt x="34" y="734"/>
                  </a:lnTo>
                  <a:lnTo>
                    <a:pt x="421" y="649"/>
                  </a:lnTo>
                  <a:lnTo>
                    <a:pt x="810" y="563"/>
                  </a:lnTo>
                  <a:lnTo>
                    <a:pt x="1199" y="478"/>
                  </a:lnTo>
                  <a:lnTo>
                    <a:pt x="1588" y="392"/>
                  </a:lnTo>
                  <a:lnTo>
                    <a:pt x="1976" y="306"/>
                  </a:lnTo>
                  <a:lnTo>
                    <a:pt x="2363" y="221"/>
                  </a:lnTo>
                  <a:lnTo>
                    <a:pt x="2751" y="134"/>
                  </a:lnTo>
                  <a:lnTo>
                    <a:pt x="3139" y="48"/>
                  </a:lnTo>
                  <a:lnTo>
                    <a:pt x="3127" y="0"/>
                  </a:lnTo>
                  <a:lnTo>
                    <a:pt x="2739" y="86"/>
                  </a:lnTo>
                  <a:lnTo>
                    <a:pt x="2352" y="171"/>
                  </a:lnTo>
                  <a:lnTo>
                    <a:pt x="1964" y="257"/>
                  </a:lnTo>
                  <a:lnTo>
                    <a:pt x="1575" y="343"/>
                  </a:lnTo>
                  <a:lnTo>
                    <a:pt x="1187" y="428"/>
                  </a:lnTo>
                  <a:lnTo>
                    <a:pt x="798" y="514"/>
                  </a:lnTo>
                  <a:lnTo>
                    <a:pt x="410" y="600"/>
                  </a:lnTo>
                  <a:lnTo>
                    <a:pt x="22" y="686"/>
                  </a:lnTo>
                  <a:lnTo>
                    <a:pt x="54" y="707"/>
                  </a:lnTo>
                  <a:lnTo>
                    <a:pt x="0" y="713"/>
                  </a:lnTo>
                  <a:lnTo>
                    <a:pt x="5" y="741"/>
                  </a:lnTo>
                  <a:lnTo>
                    <a:pt x="34" y="734"/>
                  </a:lnTo>
                  <a:lnTo>
                    <a:pt x="0" y="713"/>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65" name="Freeform 62"/>
            <p:cNvSpPr>
              <a:spLocks/>
            </p:cNvSpPr>
            <p:nvPr/>
          </p:nvSpPr>
          <p:spPr bwMode="auto">
            <a:xfrm>
              <a:off x="594" y="1877"/>
              <a:ext cx="7" cy="5"/>
            </a:xfrm>
            <a:custGeom>
              <a:avLst/>
              <a:gdLst>
                <a:gd name="T0" fmla="*/ 0 w 54"/>
                <a:gd name="T1" fmla="*/ 0 h 34"/>
                <a:gd name="T2" fmla="*/ 0 w 54"/>
                <a:gd name="T3" fmla="*/ 0 h 34"/>
                <a:gd name="T4" fmla="*/ 0 w 54"/>
                <a:gd name="T5" fmla="*/ 0 h 34"/>
                <a:gd name="T6" fmla="*/ 0 w 54"/>
                <a:gd name="T7" fmla="*/ 0 h 34"/>
                <a:gd name="T8" fmla="*/ 0 w 54"/>
                <a:gd name="T9" fmla="*/ 0 h 34"/>
                <a:gd name="T10" fmla="*/ 0 w 54"/>
                <a:gd name="T11" fmla="*/ 0 h 34"/>
                <a:gd name="T12" fmla="*/ 0 w 54"/>
                <a:gd name="T13" fmla="*/ 0 h 34"/>
                <a:gd name="T14" fmla="*/ 0 w 54"/>
                <a:gd name="T15" fmla="*/ 0 h 34"/>
                <a:gd name="T16" fmla="*/ 0 w 54"/>
                <a:gd name="T17" fmla="*/ 0 h 34"/>
                <a:gd name="T18" fmla="*/ 0 w 54"/>
                <a:gd name="T19" fmla="*/ 0 h 34"/>
                <a:gd name="T20" fmla="*/ 0 w 54"/>
                <a:gd name="T21" fmla="*/ 0 h 34"/>
                <a:gd name="T22" fmla="*/ 0 w 54"/>
                <a:gd name="T23" fmla="*/ 0 h 34"/>
                <a:gd name="T24" fmla="*/ 0 w 54"/>
                <a:gd name="T25" fmla="*/ 0 h 34"/>
                <a:gd name="T26" fmla="*/ 0 w 54"/>
                <a:gd name="T27" fmla="*/ 0 h 34"/>
                <a:gd name="T28" fmla="*/ 0 w 54"/>
                <a:gd name="T29" fmla="*/ 0 h 34"/>
                <a:gd name="T30" fmla="*/ 0 w 54"/>
                <a:gd name="T31" fmla="*/ 0 h 34"/>
                <a:gd name="T32" fmla="*/ 0 w 54"/>
                <a:gd name="T33" fmla="*/ 0 h 34"/>
                <a:gd name="T34" fmla="*/ 0 w 54"/>
                <a:gd name="T35" fmla="*/ 0 h 34"/>
                <a:gd name="T36" fmla="*/ 0 w 54"/>
                <a:gd name="T37" fmla="*/ 0 h 34"/>
                <a:gd name="T38" fmla="*/ 0 w 54"/>
                <a:gd name="T39" fmla="*/ 0 h 34"/>
                <a:gd name="T40" fmla="*/ 0 w 54"/>
                <a:gd name="T41" fmla="*/ 0 h 34"/>
                <a:gd name="T42" fmla="*/ 0 w 54"/>
                <a:gd name="T43" fmla="*/ 0 h 34"/>
                <a:gd name="T44" fmla="*/ 0 w 54"/>
                <a:gd name="T45" fmla="*/ 0 h 34"/>
                <a:gd name="T46" fmla="*/ 0 w 54"/>
                <a:gd name="T47" fmla="*/ 0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
                <a:gd name="T73" fmla="*/ 0 h 34"/>
                <a:gd name="T74" fmla="*/ 54 w 54"/>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 h="34">
                  <a:moveTo>
                    <a:pt x="0" y="6"/>
                  </a:moveTo>
                  <a:lnTo>
                    <a:pt x="27" y="3"/>
                  </a:lnTo>
                  <a:lnTo>
                    <a:pt x="54" y="0"/>
                  </a:lnTo>
                  <a:lnTo>
                    <a:pt x="0" y="6"/>
                  </a:lnTo>
                  <a:lnTo>
                    <a:pt x="5" y="34"/>
                  </a:lnTo>
                  <a:lnTo>
                    <a:pt x="34" y="27"/>
                  </a:lnTo>
                  <a:lnTo>
                    <a:pt x="0" y="6"/>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66" name="Freeform 63"/>
            <p:cNvSpPr>
              <a:spLocks/>
            </p:cNvSpPr>
            <p:nvPr/>
          </p:nvSpPr>
          <p:spPr bwMode="auto">
            <a:xfrm>
              <a:off x="586" y="1829"/>
              <a:ext cx="15" cy="49"/>
            </a:xfrm>
            <a:custGeom>
              <a:avLst/>
              <a:gdLst>
                <a:gd name="T0" fmla="*/ 0 w 109"/>
                <a:gd name="T1" fmla="*/ 0 h 341"/>
                <a:gd name="T2" fmla="*/ 0 w 109"/>
                <a:gd name="T3" fmla="*/ 0 h 341"/>
                <a:gd name="T4" fmla="*/ 0 w 109"/>
                <a:gd name="T5" fmla="*/ 0 h 341"/>
                <a:gd name="T6" fmla="*/ 0 w 109"/>
                <a:gd name="T7" fmla="*/ 0 h 341"/>
                <a:gd name="T8" fmla="*/ 0 w 109"/>
                <a:gd name="T9" fmla="*/ 0 h 341"/>
                <a:gd name="T10" fmla="*/ 0 w 109"/>
                <a:gd name="T11" fmla="*/ 1 h 341"/>
                <a:gd name="T12" fmla="*/ 0 w 109"/>
                <a:gd name="T13" fmla="*/ 1 h 341"/>
                <a:gd name="T14" fmla="*/ 0 w 109"/>
                <a:gd name="T15" fmla="*/ 1 h 341"/>
                <a:gd name="T16" fmla="*/ 0 w 109"/>
                <a:gd name="T17" fmla="*/ 1 h 341"/>
                <a:gd name="T18" fmla="*/ 0 w 109"/>
                <a:gd name="T19" fmla="*/ 1 h 341"/>
                <a:gd name="T20" fmla="*/ 0 w 109"/>
                <a:gd name="T21" fmla="*/ 1 h 341"/>
                <a:gd name="T22" fmla="*/ 0 w 109"/>
                <a:gd name="T23" fmla="*/ 1 h 341"/>
                <a:gd name="T24" fmla="*/ 0 w 109"/>
                <a:gd name="T25" fmla="*/ 1 h 341"/>
                <a:gd name="T26" fmla="*/ 0 w 109"/>
                <a:gd name="T27" fmla="*/ 1 h 341"/>
                <a:gd name="T28" fmla="*/ 0 w 109"/>
                <a:gd name="T29" fmla="*/ 1 h 341"/>
                <a:gd name="T30" fmla="*/ 0 w 109"/>
                <a:gd name="T31" fmla="*/ 0 h 341"/>
                <a:gd name="T32" fmla="*/ 0 w 109"/>
                <a:gd name="T33" fmla="*/ 0 h 341"/>
                <a:gd name="T34" fmla="*/ 0 w 109"/>
                <a:gd name="T35" fmla="*/ 0 h 341"/>
                <a:gd name="T36" fmla="*/ 0 w 109"/>
                <a:gd name="T37" fmla="*/ 0 h 341"/>
                <a:gd name="T38" fmla="*/ 0 w 109"/>
                <a:gd name="T39" fmla="*/ 0 h 341"/>
                <a:gd name="T40" fmla="*/ 0 w 109"/>
                <a:gd name="T41" fmla="*/ 0 h 341"/>
                <a:gd name="T42" fmla="*/ 0 w 109"/>
                <a:gd name="T43" fmla="*/ 0 h 341"/>
                <a:gd name="T44" fmla="*/ 0 w 109"/>
                <a:gd name="T45" fmla="*/ 0 h 341"/>
                <a:gd name="T46" fmla="*/ 0 w 109"/>
                <a:gd name="T47" fmla="*/ 0 h 3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9"/>
                <a:gd name="T73" fmla="*/ 0 h 341"/>
                <a:gd name="T74" fmla="*/ 109 w 109"/>
                <a:gd name="T75" fmla="*/ 341 h 3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9" h="341">
                  <a:moveTo>
                    <a:pt x="28" y="0"/>
                  </a:moveTo>
                  <a:lnTo>
                    <a:pt x="3" y="27"/>
                  </a:lnTo>
                  <a:lnTo>
                    <a:pt x="10" y="75"/>
                  </a:lnTo>
                  <a:lnTo>
                    <a:pt x="16" y="116"/>
                  </a:lnTo>
                  <a:lnTo>
                    <a:pt x="23" y="153"/>
                  </a:lnTo>
                  <a:lnTo>
                    <a:pt x="30" y="186"/>
                  </a:lnTo>
                  <a:lnTo>
                    <a:pt x="36" y="220"/>
                  </a:lnTo>
                  <a:lnTo>
                    <a:pt x="43" y="256"/>
                  </a:lnTo>
                  <a:lnTo>
                    <a:pt x="49" y="296"/>
                  </a:lnTo>
                  <a:lnTo>
                    <a:pt x="55" y="341"/>
                  </a:lnTo>
                  <a:lnTo>
                    <a:pt x="109" y="335"/>
                  </a:lnTo>
                  <a:lnTo>
                    <a:pt x="101" y="288"/>
                  </a:lnTo>
                  <a:lnTo>
                    <a:pt x="95" y="248"/>
                  </a:lnTo>
                  <a:lnTo>
                    <a:pt x="89" y="211"/>
                  </a:lnTo>
                  <a:lnTo>
                    <a:pt x="82" y="177"/>
                  </a:lnTo>
                  <a:lnTo>
                    <a:pt x="75" y="143"/>
                  </a:lnTo>
                  <a:lnTo>
                    <a:pt x="68" y="108"/>
                  </a:lnTo>
                  <a:lnTo>
                    <a:pt x="62" y="67"/>
                  </a:lnTo>
                  <a:lnTo>
                    <a:pt x="55" y="21"/>
                  </a:lnTo>
                  <a:lnTo>
                    <a:pt x="31" y="49"/>
                  </a:lnTo>
                  <a:lnTo>
                    <a:pt x="28" y="0"/>
                  </a:lnTo>
                  <a:lnTo>
                    <a:pt x="0" y="2"/>
                  </a:lnTo>
                  <a:lnTo>
                    <a:pt x="3" y="27"/>
                  </a:lnTo>
                  <a:lnTo>
                    <a:pt x="28" y="0"/>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67" name="Freeform 64"/>
            <p:cNvSpPr>
              <a:spLocks/>
            </p:cNvSpPr>
            <p:nvPr/>
          </p:nvSpPr>
          <p:spPr bwMode="auto">
            <a:xfrm>
              <a:off x="590" y="1730"/>
              <a:ext cx="436" cy="106"/>
            </a:xfrm>
            <a:custGeom>
              <a:avLst/>
              <a:gdLst>
                <a:gd name="T0" fmla="*/ 9 w 3053"/>
                <a:gd name="T1" fmla="*/ 0 h 748"/>
                <a:gd name="T2" fmla="*/ 9 w 3053"/>
                <a:gd name="T3" fmla="*/ 0 h 748"/>
                <a:gd name="T4" fmla="*/ 8 w 3053"/>
                <a:gd name="T5" fmla="*/ 0 h 748"/>
                <a:gd name="T6" fmla="*/ 8 w 3053"/>
                <a:gd name="T7" fmla="*/ 0 h 748"/>
                <a:gd name="T8" fmla="*/ 7 w 3053"/>
                <a:gd name="T9" fmla="*/ 1 h 748"/>
                <a:gd name="T10" fmla="*/ 7 w 3053"/>
                <a:gd name="T11" fmla="*/ 1 h 748"/>
                <a:gd name="T12" fmla="*/ 6 w 3053"/>
                <a:gd name="T13" fmla="*/ 1 h 748"/>
                <a:gd name="T14" fmla="*/ 5 w 3053"/>
                <a:gd name="T15" fmla="*/ 1 h 748"/>
                <a:gd name="T16" fmla="*/ 5 w 3053"/>
                <a:gd name="T17" fmla="*/ 1 h 748"/>
                <a:gd name="T18" fmla="*/ 5 w 3053"/>
                <a:gd name="T19" fmla="*/ 1 h 748"/>
                <a:gd name="T20" fmla="*/ 5 w 3053"/>
                <a:gd name="T21" fmla="*/ 1 h 748"/>
                <a:gd name="T22" fmla="*/ 4 w 3053"/>
                <a:gd name="T23" fmla="*/ 1 h 748"/>
                <a:gd name="T24" fmla="*/ 4 w 3053"/>
                <a:gd name="T25" fmla="*/ 1 h 748"/>
                <a:gd name="T26" fmla="*/ 4 w 3053"/>
                <a:gd name="T27" fmla="*/ 1 h 748"/>
                <a:gd name="T28" fmla="*/ 4 w 3053"/>
                <a:gd name="T29" fmla="*/ 1 h 748"/>
                <a:gd name="T30" fmla="*/ 3 w 3053"/>
                <a:gd name="T31" fmla="*/ 2 h 748"/>
                <a:gd name="T32" fmla="*/ 3 w 3053"/>
                <a:gd name="T33" fmla="*/ 2 h 748"/>
                <a:gd name="T34" fmla="*/ 3 w 3053"/>
                <a:gd name="T35" fmla="*/ 2 h 748"/>
                <a:gd name="T36" fmla="*/ 2 w 3053"/>
                <a:gd name="T37" fmla="*/ 2 h 748"/>
                <a:gd name="T38" fmla="*/ 2 w 3053"/>
                <a:gd name="T39" fmla="*/ 2 h 748"/>
                <a:gd name="T40" fmla="*/ 2 w 3053"/>
                <a:gd name="T41" fmla="*/ 2 h 748"/>
                <a:gd name="T42" fmla="*/ 2 w 3053"/>
                <a:gd name="T43" fmla="*/ 2 h 748"/>
                <a:gd name="T44" fmla="*/ 1 w 3053"/>
                <a:gd name="T45" fmla="*/ 2 h 748"/>
                <a:gd name="T46" fmla="*/ 1 w 3053"/>
                <a:gd name="T47" fmla="*/ 2 h 748"/>
                <a:gd name="T48" fmla="*/ 1 w 3053"/>
                <a:gd name="T49" fmla="*/ 2 h 748"/>
                <a:gd name="T50" fmla="*/ 1 w 3053"/>
                <a:gd name="T51" fmla="*/ 2 h 748"/>
                <a:gd name="T52" fmla="*/ 0 w 3053"/>
                <a:gd name="T53" fmla="*/ 2 h 748"/>
                <a:gd name="T54" fmla="*/ 0 w 3053"/>
                <a:gd name="T55" fmla="*/ 2 h 748"/>
                <a:gd name="T56" fmla="*/ 0 w 3053"/>
                <a:gd name="T57" fmla="*/ 2 h 748"/>
                <a:gd name="T58" fmla="*/ 0 w 3053"/>
                <a:gd name="T59" fmla="*/ 2 h 748"/>
                <a:gd name="T60" fmla="*/ 1 w 3053"/>
                <a:gd name="T61" fmla="*/ 2 h 748"/>
                <a:gd name="T62" fmla="*/ 1 w 3053"/>
                <a:gd name="T63" fmla="*/ 2 h 748"/>
                <a:gd name="T64" fmla="*/ 1 w 3053"/>
                <a:gd name="T65" fmla="*/ 2 h 748"/>
                <a:gd name="T66" fmla="*/ 1 w 3053"/>
                <a:gd name="T67" fmla="*/ 2 h 748"/>
                <a:gd name="T68" fmla="*/ 2 w 3053"/>
                <a:gd name="T69" fmla="*/ 2 h 748"/>
                <a:gd name="T70" fmla="*/ 2 w 3053"/>
                <a:gd name="T71" fmla="*/ 2 h 748"/>
                <a:gd name="T72" fmla="*/ 2 w 3053"/>
                <a:gd name="T73" fmla="*/ 2 h 748"/>
                <a:gd name="T74" fmla="*/ 2 w 3053"/>
                <a:gd name="T75" fmla="*/ 2 h 748"/>
                <a:gd name="T76" fmla="*/ 3 w 3053"/>
                <a:gd name="T77" fmla="*/ 2 h 748"/>
                <a:gd name="T78" fmla="*/ 3 w 3053"/>
                <a:gd name="T79" fmla="*/ 2 h 748"/>
                <a:gd name="T80" fmla="*/ 3 w 3053"/>
                <a:gd name="T81" fmla="*/ 2 h 748"/>
                <a:gd name="T82" fmla="*/ 4 w 3053"/>
                <a:gd name="T83" fmla="*/ 2 h 748"/>
                <a:gd name="T84" fmla="*/ 4 w 3053"/>
                <a:gd name="T85" fmla="*/ 2 h 748"/>
                <a:gd name="T86" fmla="*/ 4 w 3053"/>
                <a:gd name="T87" fmla="*/ 1 h 748"/>
                <a:gd name="T88" fmla="*/ 4 w 3053"/>
                <a:gd name="T89" fmla="*/ 1 h 748"/>
                <a:gd name="T90" fmla="*/ 5 w 3053"/>
                <a:gd name="T91" fmla="*/ 1 h 748"/>
                <a:gd name="T92" fmla="*/ 5 w 3053"/>
                <a:gd name="T93" fmla="*/ 1 h 748"/>
                <a:gd name="T94" fmla="*/ 5 w 3053"/>
                <a:gd name="T95" fmla="*/ 1 h 748"/>
                <a:gd name="T96" fmla="*/ 6 w 3053"/>
                <a:gd name="T97" fmla="*/ 1 h 748"/>
                <a:gd name="T98" fmla="*/ 6 w 3053"/>
                <a:gd name="T99" fmla="*/ 1 h 748"/>
                <a:gd name="T100" fmla="*/ 7 w 3053"/>
                <a:gd name="T101" fmla="*/ 1 h 748"/>
                <a:gd name="T102" fmla="*/ 7 w 3053"/>
                <a:gd name="T103" fmla="*/ 1 h 748"/>
                <a:gd name="T104" fmla="*/ 8 w 3053"/>
                <a:gd name="T105" fmla="*/ 0 h 748"/>
                <a:gd name="T106" fmla="*/ 8 w 3053"/>
                <a:gd name="T107" fmla="*/ 0 h 748"/>
                <a:gd name="T108" fmla="*/ 9 w 3053"/>
                <a:gd name="T109" fmla="*/ 0 h 748"/>
                <a:gd name="T110" fmla="*/ 9 w 3053"/>
                <a:gd name="T111" fmla="*/ 0 h 748"/>
                <a:gd name="T112" fmla="*/ 9 w 3053"/>
                <a:gd name="T113" fmla="*/ 0 h 748"/>
                <a:gd name="T114" fmla="*/ 9 w 3053"/>
                <a:gd name="T115" fmla="*/ 0 h 748"/>
                <a:gd name="T116" fmla="*/ 9 w 3053"/>
                <a:gd name="T117" fmla="*/ 0 h 748"/>
                <a:gd name="T118" fmla="*/ 9 w 3053"/>
                <a:gd name="T119" fmla="*/ 0 h 7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53"/>
                <a:gd name="T181" fmla="*/ 0 h 748"/>
                <a:gd name="T182" fmla="*/ 3053 w 3053"/>
                <a:gd name="T183" fmla="*/ 748 h 7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53" h="748">
                  <a:moveTo>
                    <a:pt x="3053" y="25"/>
                  </a:moveTo>
                  <a:lnTo>
                    <a:pt x="3020" y="8"/>
                  </a:lnTo>
                  <a:lnTo>
                    <a:pt x="2826" y="66"/>
                  </a:lnTo>
                  <a:lnTo>
                    <a:pt x="2635" y="125"/>
                  </a:lnTo>
                  <a:lnTo>
                    <a:pt x="2444" y="182"/>
                  </a:lnTo>
                  <a:lnTo>
                    <a:pt x="2254" y="237"/>
                  </a:lnTo>
                  <a:lnTo>
                    <a:pt x="2065" y="292"/>
                  </a:lnTo>
                  <a:lnTo>
                    <a:pt x="1877" y="345"/>
                  </a:lnTo>
                  <a:lnTo>
                    <a:pt x="1783" y="370"/>
                  </a:lnTo>
                  <a:lnTo>
                    <a:pt x="1689" y="394"/>
                  </a:lnTo>
                  <a:lnTo>
                    <a:pt x="1596" y="419"/>
                  </a:lnTo>
                  <a:lnTo>
                    <a:pt x="1502" y="442"/>
                  </a:lnTo>
                  <a:lnTo>
                    <a:pt x="1408" y="465"/>
                  </a:lnTo>
                  <a:lnTo>
                    <a:pt x="1315" y="488"/>
                  </a:lnTo>
                  <a:lnTo>
                    <a:pt x="1221" y="509"/>
                  </a:lnTo>
                  <a:lnTo>
                    <a:pt x="1128" y="529"/>
                  </a:lnTo>
                  <a:lnTo>
                    <a:pt x="1034" y="550"/>
                  </a:lnTo>
                  <a:lnTo>
                    <a:pt x="941" y="568"/>
                  </a:lnTo>
                  <a:lnTo>
                    <a:pt x="847" y="586"/>
                  </a:lnTo>
                  <a:lnTo>
                    <a:pt x="753" y="602"/>
                  </a:lnTo>
                  <a:lnTo>
                    <a:pt x="659" y="618"/>
                  </a:lnTo>
                  <a:lnTo>
                    <a:pt x="566" y="634"/>
                  </a:lnTo>
                  <a:lnTo>
                    <a:pt x="472" y="647"/>
                  </a:lnTo>
                  <a:lnTo>
                    <a:pt x="378" y="660"/>
                  </a:lnTo>
                  <a:lnTo>
                    <a:pt x="283" y="671"/>
                  </a:lnTo>
                  <a:lnTo>
                    <a:pt x="189" y="681"/>
                  </a:lnTo>
                  <a:lnTo>
                    <a:pt x="94" y="690"/>
                  </a:lnTo>
                  <a:lnTo>
                    <a:pt x="0" y="699"/>
                  </a:lnTo>
                  <a:lnTo>
                    <a:pt x="3" y="748"/>
                  </a:lnTo>
                  <a:lnTo>
                    <a:pt x="99" y="740"/>
                  </a:lnTo>
                  <a:lnTo>
                    <a:pt x="194" y="731"/>
                  </a:lnTo>
                  <a:lnTo>
                    <a:pt x="289" y="721"/>
                  </a:lnTo>
                  <a:lnTo>
                    <a:pt x="384" y="710"/>
                  </a:lnTo>
                  <a:lnTo>
                    <a:pt x="479" y="697"/>
                  </a:lnTo>
                  <a:lnTo>
                    <a:pt x="573" y="683"/>
                  </a:lnTo>
                  <a:lnTo>
                    <a:pt x="668" y="668"/>
                  </a:lnTo>
                  <a:lnTo>
                    <a:pt x="762" y="652"/>
                  </a:lnTo>
                  <a:lnTo>
                    <a:pt x="856" y="635"/>
                  </a:lnTo>
                  <a:lnTo>
                    <a:pt x="950" y="617"/>
                  </a:lnTo>
                  <a:lnTo>
                    <a:pt x="1045" y="598"/>
                  </a:lnTo>
                  <a:lnTo>
                    <a:pt x="1140" y="579"/>
                  </a:lnTo>
                  <a:lnTo>
                    <a:pt x="1234" y="558"/>
                  </a:lnTo>
                  <a:lnTo>
                    <a:pt x="1328" y="536"/>
                  </a:lnTo>
                  <a:lnTo>
                    <a:pt x="1420" y="514"/>
                  </a:lnTo>
                  <a:lnTo>
                    <a:pt x="1514" y="491"/>
                  </a:lnTo>
                  <a:lnTo>
                    <a:pt x="1608" y="467"/>
                  </a:lnTo>
                  <a:lnTo>
                    <a:pt x="1704" y="443"/>
                  </a:lnTo>
                  <a:lnTo>
                    <a:pt x="1798" y="418"/>
                  </a:lnTo>
                  <a:lnTo>
                    <a:pt x="1892" y="392"/>
                  </a:lnTo>
                  <a:lnTo>
                    <a:pt x="2081" y="340"/>
                  </a:lnTo>
                  <a:lnTo>
                    <a:pt x="2270" y="286"/>
                  </a:lnTo>
                  <a:lnTo>
                    <a:pt x="2460" y="229"/>
                  </a:lnTo>
                  <a:lnTo>
                    <a:pt x="2650" y="172"/>
                  </a:lnTo>
                  <a:lnTo>
                    <a:pt x="2842" y="115"/>
                  </a:lnTo>
                  <a:lnTo>
                    <a:pt x="3036" y="56"/>
                  </a:lnTo>
                  <a:lnTo>
                    <a:pt x="3001" y="39"/>
                  </a:lnTo>
                  <a:lnTo>
                    <a:pt x="3053" y="25"/>
                  </a:lnTo>
                  <a:lnTo>
                    <a:pt x="3045" y="0"/>
                  </a:lnTo>
                  <a:lnTo>
                    <a:pt x="3020" y="8"/>
                  </a:lnTo>
                  <a:lnTo>
                    <a:pt x="3053" y="25"/>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68" name="Freeform 65"/>
            <p:cNvSpPr>
              <a:spLocks/>
            </p:cNvSpPr>
            <p:nvPr/>
          </p:nvSpPr>
          <p:spPr bwMode="auto">
            <a:xfrm>
              <a:off x="607" y="3044"/>
              <a:ext cx="416" cy="99"/>
            </a:xfrm>
            <a:custGeom>
              <a:avLst/>
              <a:gdLst>
                <a:gd name="T0" fmla="*/ 8 w 2912"/>
                <a:gd name="T1" fmla="*/ 0 h 688"/>
                <a:gd name="T2" fmla="*/ 8 w 2912"/>
                <a:gd name="T3" fmla="*/ 0 h 688"/>
                <a:gd name="T4" fmla="*/ 8 w 2912"/>
                <a:gd name="T5" fmla="*/ 1 h 688"/>
                <a:gd name="T6" fmla="*/ 8 w 2912"/>
                <a:gd name="T7" fmla="*/ 1 h 688"/>
                <a:gd name="T8" fmla="*/ 8 w 2912"/>
                <a:gd name="T9" fmla="*/ 1 h 688"/>
                <a:gd name="T10" fmla="*/ 8 w 2912"/>
                <a:gd name="T11" fmla="*/ 1 h 688"/>
                <a:gd name="T12" fmla="*/ 8 w 2912"/>
                <a:gd name="T13" fmla="*/ 1 h 688"/>
                <a:gd name="T14" fmla="*/ 8 w 2912"/>
                <a:gd name="T15" fmla="*/ 1 h 688"/>
                <a:gd name="T16" fmla="*/ 8 w 2912"/>
                <a:gd name="T17" fmla="*/ 1 h 688"/>
                <a:gd name="T18" fmla="*/ 8 w 2912"/>
                <a:gd name="T19" fmla="*/ 2 h 688"/>
                <a:gd name="T20" fmla="*/ 8 w 2912"/>
                <a:gd name="T21" fmla="*/ 2 h 688"/>
                <a:gd name="T22" fmla="*/ 8 w 2912"/>
                <a:gd name="T23" fmla="*/ 2 h 688"/>
                <a:gd name="T24" fmla="*/ 8 w 2912"/>
                <a:gd name="T25" fmla="*/ 2 h 688"/>
                <a:gd name="T26" fmla="*/ 8 w 2912"/>
                <a:gd name="T27" fmla="*/ 2 h 688"/>
                <a:gd name="T28" fmla="*/ 8 w 2912"/>
                <a:gd name="T29" fmla="*/ 2 h 688"/>
                <a:gd name="T30" fmla="*/ 7 w 2912"/>
                <a:gd name="T31" fmla="*/ 2 h 688"/>
                <a:gd name="T32" fmla="*/ 7 w 2912"/>
                <a:gd name="T33" fmla="*/ 2 h 688"/>
                <a:gd name="T34" fmla="*/ 6 w 2912"/>
                <a:gd name="T35" fmla="*/ 2 h 688"/>
                <a:gd name="T36" fmla="*/ 6 w 2912"/>
                <a:gd name="T37" fmla="*/ 2 h 688"/>
                <a:gd name="T38" fmla="*/ 5 w 2912"/>
                <a:gd name="T39" fmla="*/ 2 h 688"/>
                <a:gd name="T40" fmla="*/ 4 w 2912"/>
                <a:gd name="T41" fmla="*/ 2 h 688"/>
                <a:gd name="T42" fmla="*/ 4 w 2912"/>
                <a:gd name="T43" fmla="*/ 2 h 688"/>
                <a:gd name="T44" fmla="*/ 3 w 2912"/>
                <a:gd name="T45" fmla="*/ 2 h 688"/>
                <a:gd name="T46" fmla="*/ 3 w 2912"/>
                <a:gd name="T47" fmla="*/ 2 h 688"/>
                <a:gd name="T48" fmla="*/ 3 w 2912"/>
                <a:gd name="T49" fmla="*/ 2 h 688"/>
                <a:gd name="T50" fmla="*/ 2 w 2912"/>
                <a:gd name="T51" fmla="*/ 2 h 688"/>
                <a:gd name="T52" fmla="*/ 2 w 2912"/>
                <a:gd name="T53" fmla="*/ 2 h 688"/>
                <a:gd name="T54" fmla="*/ 2 w 2912"/>
                <a:gd name="T55" fmla="*/ 2 h 688"/>
                <a:gd name="T56" fmla="*/ 1 w 2912"/>
                <a:gd name="T57" fmla="*/ 2 h 688"/>
                <a:gd name="T58" fmla="*/ 1 w 2912"/>
                <a:gd name="T59" fmla="*/ 2 h 688"/>
                <a:gd name="T60" fmla="*/ 1 w 2912"/>
                <a:gd name="T61" fmla="*/ 2 h 688"/>
                <a:gd name="T62" fmla="*/ 1 w 2912"/>
                <a:gd name="T63" fmla="*/ 1 h 688"/>
                <a:gd name="T64" fmla="*/ 0 w 2912"/>
                <a:gd name="T65" fmla="*/ 1 h 688"/>
                <a:gd name="T66" fmla="*/ 0 w 2912"/>
                <a:gd name="T67" fmla="*/ 1 h 688"/>
                <a:gd name="T68" fmla="*/ 0 w 2912"/>
                <a:gd name="T69" fmla="*/ 1 h 688"/>
                <a:gd name="T70" fmla="*/ 0 w 2912"/>
                <a:gd name="T71" fmla="*/ 1 h 688"/>
                <a:gd name="T72" fmla="*/ 0 w 2912"/>
                <a:gd name="T73" fmla="*/ 1 h 688"/>
                <a:gd name="T74" fmla="*/ 0 w 2912"/>
                <a:gd name="T75" fmla="*/ 1 h 688"/>
                <a:gd name="T76" fmla="*/ 0 w 2912"/>
                <a:gd name="T77" fmla="*/ 1 h 688"/>
                <a:gd name="T78" fmla="*/ 0 w 2912"/>
                <a:gd name="T79" fmla="*/ 1 h 688"/>
                <a:gd name="T80" fmla="*/ 0 w 2912"/>
                <a:gd name="T81" fmla="*/ 1 h 688"/>
                <a:gd name="T82" fmla="*/ 0 w 2912"/>
                <a:gd name="T83" fmla="*/ 1 h 688"/>
                <a:gd name="T84" fmla="*/ 0 w 2912"/>
                <a:gd name="T85" fmla="*/ 1 h 688"/>
                <a:gd name="T86" fmla="*/ 0 w 2912"/>
                <a:gd name="T87" fmla="*/ 1 h 688"/>
                <a:gd name="T88" fmla="*/ 0 w 2912"/>
                <a:gd name="T89" fmla="*/ 0 h 688"/>
                <a:gd name="T90" fmla="*/ 1 w 2912"/>
                <a:gd name="T91" fmla="*/ 0 h 688"/>
                <a:gd name="T92" fmla="*/ 1 w 2912"/>
                <a:gd name="T93" fmla="*/ 0 h 688"/>
                <a:gd name="T94" fmla="*/ 1 w 2912"/>
                <a:gd name="T95" fmla="*/ 0 h 688"/>
                <a:gd name="T96" fmla="*/ 1 w 2912"/>
                <a:gd name="T97" fmla="*/ 0 h 688"/>
                <a:gd name="T98" fmla="*/ 1 w 2912"/>
                <a:gd name="T99" fmla="*/ 0 h 688"/>
                <a:gd name="T100" fmla="*/ 1 w 2912"/>
                <a:gd name="T101" fmla="*/ 0 h 688"/>
                <a:gd name="T102" fmla="*/ 1 w 2912"/>
                <a:gd name="T103" fmla="*/ 0 h 688"/>
                <a:gd name="T104" fmla="*/ 2 w 2912"/>
                <a:gd name="T105" fmla="*/ 0 h 688"/>
                <a:gd name="T106" fmla="*/ 2 w 2912"/>
                <a:gd name="T107" fmla="*/ 0 h 688"/>
                <a:gd name="T108" fmla="*/ 2 w 2912"/>
                <a:gd name="T109" fmla="*/ 0 h 688"/>
                <a:gd name="T110" fmla="*/ 3 w 2912"/>
                <a:gd name="T111" fmla="*/ 0 h 688"/>
                <a:gd name="T112" fmla="*/ 4 w 2912"/>
                <a:gd name="T113" fmla="*/ 0 h 688"/>
                <a:gd name="T114" fmla="*/ 4 w 2912"/>
                <a:gd name="T115" fmla="*/ 0 h 688"/>
                <a:gd name="T116" fmla="*/ 5 w 2912"/>
                <a:gd name="T117" fmla="*/ 0 h 688"/>
                <a:gd name="T118" fmla="*/ 6 w 2912"/>
                <a:gd name="T119" fmla="*/ 0 h 688"/>
                <a:gd name="T120" fmla="*/ 7 w 2912"/>
                <a:gd name="T121" fmla="*/ 0 h 688"/>
                <a:gd name="T122" fmla="*/ 8 w 2912"/>
                <a:gd name="T123" fmla="*/ 0 h 6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12"/>
                <a:gd name="T187" fmla="*/ 0 h 688"/>
                <a:gd name="T188" fmla="*/ 2912 w 2912"/>
                <a:gd name="T189" fmla="*/ 688 h 6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12" h="688">
                  <a:moveTo>
                    <a:pt x="2809" y="58"/>
                  </a:moveTo>
                  <a:lnTo>
                    <a:pt x="2827" y="87"/>
                  </a:lnTo>
                  <a:lnTo>
                    <a:pt x="2842" y="113"/>
                  </a:lnTo>
                  <a:lnTo>
                    <a:pt x="2856" y="138"/>
                  </a:lnTo>
                  <a:lnTo>
                    <a:pt x="2869" y="164"/>
                  </a:lnTo>
                  <a:lnTo>
                    <a:pt x="2879" y="189"/>
                  </a:lnTo>
                  <a:lnTo>
                    <a:pt x="2888" y="213"/>
                  </a:lnTo>
                  <a:lnTo>
                    <a:pt x="2895" y="239"/>
                  </a:lnTo>
                  <a:lnTo>
                    <a:pt x="2901" y="263"/>
                  </a:lnTo>
                  <a:lnTo>
                    <a:pt x="2905" y="288"/>
                  </a:lnTo>
                  <a:lnTo>
                    <a:pt x="2909" y="315"/>
                  </a:lnTo>
                  <a:lnTo>
                    <a:pt x="2911" y="341"/>
                  </a:lnTo>
                  <a:lnTo>
                    <a:pt x="2912" y="367"/>
                  </a:lnTo>
                  <a:lnTo>
                    <a:pt x="2912" y="396"/>
                  </a:lnTo>
                  <a:lnTo>
                    <a:pt x="2912" y="425"/>
                  </a:lnTo>
                  <a:lnTo>
                    <a:pt x="2911" y="456"/>
                  </a:lnTo>
                  <a:lnTo>
                    <a:pt x="2909" y="488"/>
                  </a:lnTo>
                  <a:lnTo>
                    <a:pt x="2896" y="497"/>
                  </a:lnTo>
                  <a:lnTo>
                    <a:pt x="2882" y="506"/>
                  </a:lnTo>
                  <a:lnTo>
                    <a:pt x="2866" y="514"/>
                  </a:lnTo>
                  <a:lnTo>
                    <a:pt x="2849" y="522"/>
                  </a:lnTo>
                  <a:lnTo>
                    <a:pt x="2830" y="530"/>
                  </a:lnTo>
                  <a:lnTo>
                    <a:pt x="2810" y="537"/>
                  </a:lnTo>
                  <a:lnTo>
                    <a:pt x="2788" y="543"/>
                  </a:lnTo>
                  <a:lnTo>
                    <a:pt x="2765" y="549"/>
                  </a:lnTo>
                  <a:lnTo>
                    <a:pt x="2741" y="554"/>
                  </a:lnTo>
                  <a:lnTo>
                    <a:pt x="2716" y="559"/>
                  </a:lnTo>
                  <a:lnTo>
                    <a:pt x="2689" y="564"/>
                  </a:lnTo>
                  <a:lnTo>
                    <a:pt x="2662" y="568"/>
                  </a:lnTo>
                  <a:lnTo>
                    <a:pt x="2605" y="576"/>
                  </a:lnTo>
                  <a:lnTo>
                    <a:pt x="2543" y="582"/>
                  </a:lnTo>
                  <a:lnTo>
                    <a:pt x="2479" y="588"/>
                  </a:lnTo>
                  <a:lnTo>
                    <a:pt x="2412" y="593"/>
                  </a:lnTo>
                  <a:lnTo>
                    <a:pt x="2345" y="597"/>
                  </a:lnTo>
                  <a:lnTo>
                    <a:pt x="2276" y="602"/>
                  </a:lnTo>
                  <a:lnTo>
                    <a:pt x="2135" y="610"/>
                  </a:lnTo>
                  <a:lnTo>
                    <a:pt x="1995" y="618"/>
                  </a:lnTo>
                  <a:lnTo>
                    <a:pt x="1894" y="632"/>
                  </a:lnTo>
                  <a:lnTo>
                    <a:pt x="1796" y="645"/>
                  </a:lnTo>
                  <a:lnTo>
                    <a:pt x="1701" y="656"/>
                  </a:lnTo>
                  <a:lnTo>
                    <a:pt x="1609" y="665"/>
                  </a:lnTo>
                  <a:lnTo>
                    <a:pt x="1520" y="672"/>
                  </a:lnTo>
                  <a:lnTo>
                    <a:pt x="1435" y="679"/>
                  </a:lnTo>
                  <a:lnTo>
                    <a:pt x="1352" y="684"/>
                  </a:lnTo>
                  <a:lnTo>
                    <a:pt x="1271" y="686"/>
                  </a:lnTo>
                  <a:lnTo>
                    <a:pt x="1193" y="688"/>
                  </a:lnTo>
                  <a:lnTo>
                    <a:pt x="1119" y="687"/>
                  </a:lnTo>
                  <a:lnTo>
                    <a:pt x="1046" y="686"/>
                  </a:lnTo>
                  <a:lnTo>
                    <a:pt x="977" y="683"/>
                  </a:lnTo>
                  <a:lnTo>
                    <a:pt x="909" y="678"/>
                  </a:lnTo>
                  <a:lnTo>
                    <a:pt x="844" y="672"/>
                  </a:lnTo>
                  <a:lnTo>
                    <a:pt x="781" y="665"/>
                  </a:lnTo>
                  <a:lnTo>
                    <a:pt x="721" y="656"/>
                  </a:lnTo>
                  <a:lnTo>
                    <a:pt x="663" y="647"/>
                  </a:lnTo>
                  <a:lnTo>
                    <a:pt x="606" y="637"/>
                  </a:lnTo>
                  <a:lnTo>
                    <a:pt x="553" y="625"/>
                  </a:lnTo>
                  <a:lnTo>
                    <a:pt x="500" y="613"/>
                  </a:lnTo>
                  <a:lnTo>
                    <a:pt x="449" y="598"/>
                  </a:lnTo>
                  <a:lnTo>
                    <a:pt x="401" y="584"/>
                  </a:lnTo>
                  <a:lnTo>
                    <a:pt x="354" y="568"/>
                  </a:lnTo>
                  <a:lnTo>
                    <a:pt x="309" y="552"/>
                  </a:lnTo>
                  <a:lnTo>
                    <a:pt x="265" y="535"/>
                  </a:lnTo>
                  <a:lnTo>
                    <a:pt x="224" y="516"/>
                  </a:lnTo>
                  <a:lnTo>
                    <a:pt x="183" y="497"/>
                  </a:lnTo>
                  <a:lnTo>
                    <a:pt x="143" y="478"/>
                  </a:lnTo>
                  <a:lnTo>
                    <a:pt x="106" y="458"/>
                  </a:lnTo>
                  <a:lnTo>
                    <a:pt x="70" y="436"/>
                  </a:lnTo>
                  <a:lnTo>
                    <a:pt x="34" y="415"/>
                  </a:lnTo>
                  <a:lnTo>
                    <a:pt x="0" y="393"/>
                  </a:lnTo>
                  <a:lnTo>
                    <a:pt x="6" y="376"/>
                  </a:lnTo>
                  <a:lnTo>
                    <a:pt x="11" y="360"/>
                  </a:lnTo>
                  <a:lnTo>
                    <a:pt x="16" y="346"/>
                  </a:lnTo>
                  <a:lnTo>
                    <a:pt x="23" y="331"/>
                  </a:lnTo>
                  <a:lnTo>
                    <a:pt x="28" y="317"/>
                  </a:lnTo>
                  <a:lnTo>
                    <a:pt x="34" y="301"/>
                  </a:lnTo>
                  <a:lnTo>
                    <a:pt x="40" y="286"/>
                  </a:lnTo>
                  <a:lnTo>
                    <a:pt x="46" y="270"/>
                  </a:lnTo>
                  <a:lnTo>
                    <a:pt x="48" y="268"/>
                  </a:lnTo>
                  <a:lnTo>
                    <a:pt x="53" y="268"/>
                  </a:lnTo>
                  <a:lnTo>
                    <a:pt x="60" y="267"/>
                  </a:lnTo>
                  <a:lnTo>
                    <a:pt x="68" y="267"/>
                  </a:lnTo>
                  <a:lnTo>
                    <a:pt x="75" y="266"/>
                  </a:lnTo>
                  <a:lnTo>
                    <a:pt x="81" y="266"/>
                  </a:lnTo>
                  <a:lnTo>
                    <a:pt x="86" y="265"/>
                  </a:lnTo>
                  <a:lnTo>
                    <a:pt x="88" y="263"/>
                  </a:lnTo>
                  <a:lnTo>
                    <a:pt x="100" y="240"/>
                  </a:lnTo>
                  <a:lnTo>
                    <a:pt x="112" y="217"/>
                  </a:lnTo>
                  <a:lnTo>
                    <a:pt x="126" y="197"/>
                  </a:lnTo>
                  <a:lnTo>
                    <a:pt x="142" y="178"/>
                  </a:lnTo>
                  <a:lnTo>
                    <a:pt x="158" y="161"/>
                  </a:lnTo>
                  <a:lnTo>
                    <a:pt x="175" y="144"/>
                  </a:lnTo>
                  <a:lnTo>
                    <a:pt x="195" y="129"/>
                  </a:lnTo>
                  <a:lnTo>
                    <a:pt x="214" y="116"/>
                  </a:lnTo>
                  <a:lnTo>
                    <a:pt x="234" y="104"/>
                  </a:lnTo>
                  <a:lnTo>
                    <a:pt x="257" y="94"/>
                  </a:lnTo>
                  <a:lnTo>
                    <a:pt x="278" y="84"/>
                  </a:lnTo>
                  <a:lnTo>
                    <a:pt x="301" y="74"/>
                  </a:lnTo>
                  <a:lnTo>
                    <a:pt x="326" y="66"/>
                  </a:lnTo>
                  <a:lnTo>
                    <a:pt x="351" y="60"/>
                  </a:lnTo>
                  <a:lnTo>
                    <a:pt x="375" y="53"/>
                  </a:lnTo>
                  <a:lnTo>
                    <a:pt x="402" y="48"/>
                  </a:lnTo>
                  <a:lnTo>
                    <a:pt x="429" y="43"/>
                  </a:lnTo>
                  <a:lnTo>
                    <a:pt x="455" y="39"/>
                  </a:lnTo>
                  <a:lnTo>
                    <a:pt x="483" y="36"/>
                  </a:lnTo>
                  <a:lnTo>
                    <a:pt x="511" y="32"/>
                  </a:lnTo>
                  <a:lnTo>
                    <a:pt x="567" y="27"/>
                  </a:lnTo>
                  <a:lnTo>
                    <a:pt x="625" y="22"/>
                  </a:lnTo>
                  <a:lnTo>
                    <a:pt x="684" y="18"/>
                  </a:lnTo>
                  <a:lnTo>
                    <a:pt x="743" y="14"/>
                  </a:lnTo>
                  <a:lnTo>
                    <a:pt x="801" y="9"/>
                  </a:lnTo>
                  <a:lnTo>
                    <a:pt x="859" y="1"/>
                  </a:lnTo>
                  <a:lnTo>
                    <a:pt x="982" y="0"/>
                  </a:lnTo>
                  <a:lnTo>
                    <a:pt x="1104" y="0"/>
                  </a:lnTo>
                  <a:lnTo>
                    <a:pt x="1226" y="2"/>
                  </a:lnTo>
                  <a:lnTo>
                    <a:pt x="1347" y="5"/>
                  </a:lnTo>
                  <a:lnTo>
                    <a:pt x="1469" y="11"/>
                  </a:lnTo>
                  <a:lnTo>
                    <a:pt x="1592" y="16"/>
                  </a:lnTo>
                  <a:lnTo>
                    <a:pt x="1714" y="22"/>
                  </a:lnTo>
                  <a:lnTo>
                    <a:pt x="1836" y="28"/>
                  </a:lnTo>
                  <a:lnTo>
                    <a:pt x="2079" y="40"/>
                  </a:lnTo>
                  <a:lnTo>
                    <a:pt x="2323" y="51"/>
                  </a:lnTo>
                  <a:lnTo>
                    <a:pt x="2444" y="55"/>
                  </a:lnTo>
                  <a:lnTo>
                    <a:pt x="2565" y="57"/>
                  </a:lnTo>
                  <a:lnTo>
                    <a:pt x="2687" y="59"/>
                  </a:lnTo>
                  <a:lnTo>
                    <a:pt x="2809" y="58"/>
                  </a:lnTo>
                  <a:close/>
                </a:path>
              </a:pathLst>
            </a:custGeom>
            <a:solidFill>
              <a:srgbClr val="70625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69" name="Freeform 66"/>
            <p:cNvSpPr>
              <a:spLocks/>
            </p:cNvSpPr>
            <p:nvPr/>
          </p:nvSpPr>
          <p:spPr bwMode="auto">
            <a:xfrm>
              <a:off x="1005" y="3051"/>
              <a:ext cx="22" cy="66"/>
            </a:xfrm>
            <a:custGeom>
              <a:avLst/>
              <a:gdLst>
                <a:gd name="T0" fmla="*/ 0 w 153"/>
                <a:gd name="T1" fmla="*/ 1 h 462"/>
                <a:gd name="T2" fmla="*/ 0 w 153"/>
                <a:gd name="T3" fmla="*/ 1 h 462"/>
                <a:gd name="T4" fmla="*/ 0 w 153"/>
                <a:gd name="T5" fmla="*/ 1 h 462"/>
                <a:gd name="T6" fmla="*/ 0 w 153"/>
                <a:gd name="T7" fmla="*/ 1 h 462"/>
                <a:gd name="T8" fmla="*/ 0 w 153"/>
                <a:gd name="T9" fmla="*/ 1 h 462"/>
                <a:gd name="T10" fmla="*/ 0 w 153"/>
                <a:gd name="T11" fmla="*/ 1 h 462"/>
                <a:gd name="T12" fmla="*/ 0 w 153"/>
                <a:gd name="T13" fmla="*/ 1 h 462"/>
                <a:gd name="T14" fmla="*/ 0 w 153"/>
                <a:gd name="T15" fmla="*/ 1 h 462"/>
                <a:gd name="T16" fmla="*/ 0 w 153"/>
                <a:gd name="T17" fmla="*/ 1 h 462"/>
                <a:gd name="T18" fmla="*/ 0 w 153"/>
                <a:gd name="T19" fmla="*/ 1 h 462"/>
                <a:gd name="T20" fmla="*/ 0 w 153"/>
                <a:gd name="T21" fmla="*/ 1 h 462"/>
                <a:gd name="T22" fmla="*/ 0 w 153"/>
                <a:gd name="T23" fmla="*/ 0 h 462"/>
                <a:gd name="T24" fmla="*/ 0 w 153"/>
                <a:gd name="T25" fmla="*/ 0 h 462"/>
                <a:gd name="T26" fmla="*/ 0 w 153"/>
                <a:gd name="T27" fmla="*/ 0 h 462"/>
                <a:gd name="T28" fmla="*/ 0 w 153"/>
                <a:gd name="T29" fmla="*/ 0 h 462"/>
                <a:gd name="T30" fmla="*/ 0 w 153"/>
                <a:gd name="T31" fmla="*/ 0 h 462"/>
                <a:gd name="T32" fmla="*/ 0 w 153"/>
                <a:gd name="T33" fmla="*/ 0 h 462"/>
                <a:gd name="T34" fmla="*/ 0 w 153"/>
                <a:gd name="T35" fmla="*/ 0 h 462"/>
                <a:gd name="T36" fmla="*/ 0 w 153"/>
                <a:gd name="T37" fmla="*/ 0 h 462"/>
                <a:gd name="T38" fmla="*/ 0 w 153"/>
                <a:gd name="T39" fmla="*/ 0 h 462"/>
                <a:gd name="T40" fmla="*/ 0 w 153"/>
                <a:gd name="T41" fmla="*/ 0 h 462"/>
                <a:gd name="T42" fmla="*/ 0 w 153"/>
                <a:gd name="T43" fmla="*/ 0 h 462"/>
                <a:gd name="T44" fmla="*/ 0 w 153"/>
                <a:gd name="T45" fmla="*/ 0 h 462"/>
                <a:gd name="T46" fmla="*/ 0 w 153"/>
                <a:gd name="T47" fmla="*/ 0 h 462"/>
                <a:gd name="T48" fmla="*/ 0 w 153"/>
                <a:gd name="T49" fmla="*/ 1 h 462"/>
                <a:gd name="T50" fmla="*/ 0 w 153"/>
                <a:gd name="T51" fmla="*/ 1 h 462"/>
                <a:gd name="T52" fmla="*/ 0 w 153"/>
                <a:gd name="T53" fmla="*/ 1 h 462"/>
                <a:gd name="T54" fmla="*/ 0 w 153"/>
                <a:gd name="T55" fmla="*/ 1 h 462"/>
                <a:gd name="T56" fmla="*/ 0 w 153"/>
                <a:gd name="T57" fmla="*/ 1 h 462"/>
                <a:gd name="T58" fmla="*/ 0 w 153"/>
                <a:gd name="T59" fmla="*/ 1 h 462"/>
                <a:gd name="T60" fmla="*/ 0 w 153"/>
                <a:gd name="T61" fmla="*/ 1 h 462"/>
                <a:gd name="T62" fmla="*/ 0 w 153"/>
                <a:gd name="T63" fmla="*/ 1 h 462"/>
                <a:gd name="T64" fmla="*/ 0 w 153"/>
                <a:gd name="T65" fmla="*/ 1 h 462"/>
                <a:gd name="T66" fmla="*/ 0 w 153"/>
                <a:gd name="T67" fmla="*/ 1 h 462"/>
                <a:gd name="T68" fmla="*/ 0 w 153"/>
                <a:gd name="T69" fmla="*/ 1 h 462"/>
                <a:gd name="T70" fmla="*/ 0 w 153"/>
                <a:gd name="T71" fmla="*/ 1 h 462"/>
                <a:gd name="T72" fmla="*/ 0 w 153"/>
                <a:gd name="T73" fmla="*/ 1 h 462"/>
                <a:gd name="T74" fmla="*/ 0 w 153"/>
                <a:gd name="T75" fmla="*/ 1 h 462"/>
                <a:gd name="T76" fmla="*/ 0 w 153"/>
                <a:gd name="T77" fmla="*/ 1 h 462"/>
                <a:gd name="T78" fmla="*/ 0 w 153"/>
                <a:gd name="T79" fmla="*/ 1 h 4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
                <a:gd name="T121" fmla="*/ 0 h 462"/>
                <a:gd name="T122" fmla="*/ 153 w 153"/>
                <a:gd name="T123" fmla="*/ 462 h 4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 h="462">
                  <a:moveTo>
                    <a:pt x="140" y="462"/>
                  </a:moveTo>
                  <a:lnTo>
                    <a:pt x="150" y="445"/>
                  </a:lnTo>
                  <a:lnTo>
                    <a:pt x="152" y="412"/>
                  </a:lnTo>
                  <a:lnTo>
                    <a:pt x="153" y="381"/>
                  </a:lnTo>
                  <a:lnTo>
                    <a:pt x="153" y="351"/>
                  </a:lnTo>
                  <a:lnTo>
                    <a:pt x="153" y="322"/>
                  </a:lnTo>
                  <a:lnTo>
                    <a:pt x="152" y="294"/>
                  </a:lnTo>
                  <a:lnTo>
                    <a:pt x="149" y="267"/>
                  </a:lnTo>
                  <a:lnTo>
                    <a:pt x="146" y="240"/>
                  </a:lnTo>
                  <a:lnTo>
                    <a:pt x="141" y="214"/>
                  </a:lnTo>
                  <a:lnTo>
                    <a:pt x="135" y="188"/>
                  </a:lnTo>
                  <a:lnTo>
                    <a:pt x="127" y="161"/>
                  </a:lnTo>
                  <a:lnTo>
                    <a:pt x="118" y="135"/>
                  </a:lnTo>
                  <a:lnTo>
                    <a:pt x="107" y="109"/>
                  </a:lnTo>
                  <a:lnTo>
                    <a:pt x="94" y="83"/>
                  </a:lnTo>
                  <a:lnTo>
                    <a:pt x="79" y="56"/>
                  </a:lnTo>
                  <a:lnTo>
                    <a:pt x="63" y="28"/>
                  </a:lnTo>
                  <a:lnTo>
                    <a:pt x="45" y="0"/>
                  </a:lnTo>
                  <a:lnTo>
                    <a:pt x="0" y="27"/>
                  </a:lnTo>
                  <a:lnTo>
                    <a:pt x="17" y="54"/>
                  </a:lnTo>
                  <a:lnTo>
                    <a:pt x="33" y="80"/>
                  </a:lnTo>
                  <a:lnTo>
                    <a:pt x="46" y="104"/>
                  </a:lnTo>
                  <a:lnTo>
                    <a:pt x="58" y="129"/>
                  </a:lnTo>
                  <a:lnTo>
                    <a:pt x="68" y="153"/>
                  </a:lnTo>
                  <a:lnTo>
                    <a:pt x="76" y="176"/>
                  </a:lnTo>
                  <a:lnTo>
                    <a:pt x="84" y="200"/>
                  </a:lnTo>
                  <a:lnTo>
                    <a:pt x="89" y="223"/>
                  </a:lnTo>
                  <a:lnTo>
                    <a:pt x="93" y="247"/>
                  </a:lnTo>
                  <a:lnTo>
                    <a:pt x="96" y="272"/>
                  </a:lnTo>
                  <a:lnTo>
                    <a:pt x="99" y="297"/>
                  </a:lnTo>
                  <a:lnTo>
                    <a:pt x="100" y="323"/>
                  </a:lnTo>
                  <a:lnTo>
                    <a:pt x="100" y="351"/>
                  </a:lnTo>
                  <a:lnTo>
                    <a:pt x="100" y="380"/>
                  </a:lnTo>
                  <a:lnTo>
                    <a:pt x="99" y="410"/>
                  </a:lnTo>
                  <a:lnTo>
                    <a:pt x="96" y="442"/>
                  </a:lnTo>
                  <a:lnTo>
                    <a:pt x="106" y="424"/>
                  </a:lnTo>
                  <a:lnTo>
                    <a:pt x="140" y="462"/>
                  </a:lnTo>
                  <a:lnTo>
                    <a:pt x="149" y="455"/>
                  </a:lnTo>
                  <a:lnTo>
                    <a:pt x="150" y="445"/>
                  </a:lnTo>
                  <a:lnTo>
                    <a:pt x="140" y="462"/>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70" name="Freeform 67"/>
            <p:cNvSpPr>
              <a:spLocks/>
            </p:cNvSpPr>
            <p:nvPr/>
          </p:nvSpPr>
          <p:spPr bwMode="auto">
            <a:xfrm>
              <a:off x="891" y="3111"/>
              <a:ext cx="134" cy="25"/>
            </a:xfrm>
            <a:custGeom>
              <a:avLst/>
              <a:gdLst>
                <a:gd name="T0" fmla="*/ 0 w 936"/>
                <a:gd name="T1" fmla="*/ 1 h 173"/>
                <a:gd name="T2" fmla="*/ 0 w 936"/>
                <a:gd name="T3" fmla="*/ 1 h 173"/>
                <a:gd name="T4" fmla="*/ 0 w 936"/>
                <a:gd name="T5" fmla="*/ 0 h 173"/>
                <a:gd name="T6" fmla="*/ 1 w 936"/>
                <a:gd name="T7" fmla="*/ 0 h 173"/>
                <a:gd name="T8" fmla="*/ 1 w 936"/>
                <a:gd name="T9" fmla="*/ 0 h 173"/>
                <a:gd name="T10" fmla="*/ 1 w 936"/>
                <a:gd name="T11" fmla="*/ 0 h 173"/>
                <a:gd name="T12" fmla="*/ 1 w 936"/>
                <a:gd name="T13" fmla="*/ 0 h 173"/>
                <a:gd name="T14" fmla="*/ 2 w 936"/>
                <a:gd name="T15" fmla="*/ 0 h 173"/>
                <a:gd name="T16" fmla="*/ 2 w 936"/>
                <a:gd name="T17" fmla="*/ 0 h 173"/>
                <a:gd name="T18" fmla="*/ 2 w 936"/>
                <a:gd name="T19" fmla="*/ 0 h 173"/>
                <a:gd name="T20" fmla="*/ 2 w 936"/>
                <a:gd name="T21" fmla="*/ 0 h 173"/>
                <a:gd name="T22" fmla="*/ 2 w 936"/>
                <a:gd name="T23" fmla="*/ 0 h 173"/>
                <a:gd name="T24" fmla="*/ 2 w 936"/>
                <a:gd name="T25" fmla="*/ 0 h 173"/>
                <a:gd name="T26" fmla="*/ 2 w 936"/>
                <a:gd name="T27" fmla="*/ 0 h 173"/>
                <a:gd name="T28" fmla="*/ 2 w 936"/>
                <a:gd name="T29" fmla="*/ 0 h 173"/>
                <a:gd name="T30" fmla="*/ 2 w 936"/>
                <a:gd name="T31" fmla="*/ 0 h 173"/>
                <a:gd name="T32" fmla="*/ 2 w 936"/>
                <a:gd name="T33" fmla="*/ 0 h 173"/>
                <a:gd name="T34" fmla="*/ 3 w 936"/>
                <a:gd name="T35" fmla="*/ 0 h 173"/>
                <a:gd name="T36" fmla="*/ 3 w 936"/>
                <a:gd name="T37" fmla="*/ 0 h 173"/>
                <a:gd name="T38" fmla="*/ 3 w 936"/>
                <a:gd name="T39" fmla="*/ 0 h 173"/>
                <a:gd name="T40" fmla="*/ 3 w 936"/>
                <a:gd name="T41" fmla="*/ 0 h 173"/>
                <a:gd name="T42" fmla="*/ 3 w 936"/>
                <a:gd name="T43" fmla="*/ 0 h 173"/>
                <a:gd name="T44" fmla="*/ 3 w 936"/>
                <a:gd name="T45" fmla="*/ 0 h 173"/>
                <a:gd name="T46" fmla="*/ 3 w 936"/>
                <a:gd name="T47" fmla="*/ 0 h 173"/>
                <a:gd name="T48" fmla="*/ 3 w 936"/>
                <a:gd name="T49" fmla="*/ 0 h 173"/>
                <a:gd name="T50" fmla="*/ 3 w 936"/>
                <a:gd name="T51" fmla="*/ 0 h 173"/>
                <a:gd name="T52" fmla="*/ 2 w 936"/>
                <a:gd name="T53" fmla="*/ 0 h 173"/>
                <a:gd name="T54" fmla="*/ 2 w 936"/>
                <a:gd name="T55" fmla="*/ 0 h 173"/>
                <a:gd name="T56" fmla="*/ 2 w 936"/>
                <a:gd name="T57" fmla="*/ 0 h 173"/>
                <a:gd name="T58" fmla="*/ 2 w 936"/>
                <a:gd name="T59" fmla="*/ 0 h 173"/>
                <a:gd name="T60" fmla="*/ 2 w 936"/>
                <a:gd name="T61" fmla="*/ 0 h 173"/>
                <a:gd name="T62" fmla="*/ 2 w 936"/>
                <a:gd name="T63" fmla="*/ 0 h 173"/>
                <a:gd name="T64" fmla="*/ 2 w 936"/>
                <a:gd name="T65" fmla="*/ 0 h 173"/>
                <a:gd name="T66" fmla="*/ 2 w 936"/>
                <a:gd name="T67" fmla="*/ 0 h 173"/>
                <a:gd name="T68" fmla="*/ 2 w 936"/>
                <a:gd name="T69" fmla="*/ 0 h 173"/>
                <a:gd name="T70" fmla="*/ 2 w 936"/>
                <a:gd name="T71" fmla="*/ 0 h 173"/>
                <a:gd name="T72" fmla="*/ 2 w 936"/>
                <a:gd name="T73" fmla="*/ 0 h 173"/>
                <a:gd name="T74" fmla="*/ 1 w 936"/>
                <a:gd name="T75" fmla="*/ 0 h 173"/>
                <a:gd name="T76" fmla="*/ 1 w 936"/>
                <a:gd name="T77" fmla="*/ 0 h 173"/>
                <a:gd name="T78" fmla="*/ 1 w 936"/>
                <a:gd name="T79" fmla="*/ 0 h 173"/>
                <a:gd name="T80" fmla="*/ 1 w 936"/>
                <a:gd name="T81" fmla="*/ 0 h 173"/>
                <a:gd name="T82" fmla="*/ 0 w 936"/>
                <a:gd name="T83" fmla="*/ 0 h 173"/>
                <a:gd name="T84" fmla="*/ 0 w 936"/>
                <a:gd name="T85" fmla="*/ 0 h 173"/>
                <a:gd name="T86" fmla="*/ 0 w 936"/>
                <a:gd name="T87" fmla="*/ 0 h 173"/>
                <a:gd name="T88" fmla="*/ 0 w 936"/>
                <a:gd name="T89" fmla="*/ 0 h 173"/>
                <a:gd name="T90" fmla="*/ 0 w 936"/>
                <a:gd name="T91" fmla="*/ 0 h 173"/>
                <a:gd name="T92" fmla="*/ 0 w 936"/>
                <a:gd name="T93" fmla="*/ 0 h 173"/>
                <a:gd name="T94" fmla="*/ 0 w 936"/>
                <a:gd name="T95" fmla="*/ 1 h 1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36"/>
                <a:gd name="T145" fmla="*/ 0 h 173"/>
                <a:gd name="T146" fmla="*/ 936 w 936"/>
                <a:gd name="T147" fmla="*/ 173 h 1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36" h="173">
                  <a:moveTo>
                    <a:pt x="9" y="173"/>
                  </a:moveTo>
                  <a:lnTo>
                    <a:pt x="7" y="173"/>
                  </a:lnTo>
                  <a:lnTo>
                    <a:pt x="147" y="165"/>
                  </a:lnTo>
                  <a:lnTo>
                    <a:pt x="287" y="158"/>
                  </a:lnTo>
                  <a:lnTo>
                    <a:pt x="356" y="154"/>
                  </a:lnTo>
                  <a:lnTo>
                    <a:pt x="425" y="150"/>
                  </a:lnTo>
                  <a:lnTo>
                    <a:pt x="492" y="145"/>
                  </a:lnTo>
                  <a:lnTo>
                    <a:pt x="556" y="139"/>
                  </a:lnTo>
                  <a:lnTo>
                    <a:pt x="618" y="132"/>
                  </a:lnTo>
                  <a:lnTo>
                    <a:pt x="676" y="123"/>
                  </a:lnTo>
                  <a:lnTo>
                    <a:pt x="704" y="119"/>
                  </a:lnTo>
                  <a:lnTo>
                    <a:pt x="731" y="114"/>
                  </a:lnTo>
                  <a:lnTo>
                    <a:pt x="757" y="109"/>
                  </a:lnTo>
                  <a:lnTo>
                    <a:pt x="781" y="104"/>
                  </a:lnTo>
                  <a:lnTo>
                    <a:pt x="806" y="98"/>
                  </a:lnTo>
                  <a:lnTo>
                    <a:pt x="828" y="91"/>
                  </a:lnTo>
                  <a:lnTo>
                    <a:pt x="850" y="84"/>
                  </a:lnTo>
                  <a:lnTo>
                    <a:pt x="870" y="76"/>
                  </a:lnTo>
                  <a:lnTo>
                    <a:pt x="888" y="68"/>
                  </a:lnTo>
                  <a:lnTo>
                    <a:pt x="906" y="59"/>
                  </a:lnTo>
                  <a:lnTo>
                    <a:pt x="922" y="49"/>
                  </a:lnTo>
                  <a:lnTo>
                    <a:pt x="936" y="38"/>
                  </a:lnTo>
                  <a:lnTo>
                    <a:pt x="902" y="0"/>
                  </a:lnTo>
                  <a:lnTo>
                    <a:pt x="891" y="8"/>
                  </a:lnTo>
                  <a:lnTo>
                    <a:pt x="879" y="16"/>
                  </a:lnTo>
                  <a:lnTo>
                    <a:pt x="865" y="23"/>
                  </a:lnTo>
                  <a:lnTo>
                    <a:pt x="849" y="30"/>
                  </a:lnTo>
                  <a:lnTo>
                    <a:pt x="832" y="37"/>
                  </a:lnTo>
                  <a:lnTo>
                    <a:pt x="811" y="43"/>
                  </a:lnTo>
                  <a:lnTo>
                    <a:pt x="791" y="49"/>
                  </a:lnTo>
                  <a:lnTo>
                    <a:pt x="768" y="54"/>
                  </a:lnTo>
                  <a:lnTo>
                    <a:pt x="745" y="61"/>
                  </a:lnTo>
                  <a:lnTo>
                    <a:pt x="720" y="66"/>
                  </a:lnTo>
                  <a:lnTo>
                    <a:pt x="695" y="70"/>
                  </a:lnTo>
                  <a:lnTo>
                    <a:pt x="668" y="74"/>
                  </a:lnTo>
                  <a:lnTo>
                    <a:pt x="610" y="82"/>
                  </a:lnTo>
                  <a:lnTo>
                    <a:pt x="551" y="89"/>
                  </a:lnTo>
                  <a:lnTo>
                    <a:pt x="486" y="94"/>
                  </a:lnTo>
                  <a:lnTo>
                    <a:pt x="421" y="99"/>
                  </a:lnTo>
                  <a:lnTo>
                    <a:pt x="353" y="103"/>
                  </a:lnTo>
                  <a:lnTo>
                    <a:pt x="284" y="107"/>
                  </a:lnTo>
                  <a:lnTo>
                    <a:pt x="144" y="115"/>
                  </a:lnTo>
                  <a:lnTo>
                    <a:pt x="4" y="123"/>
                  </a:lnTo>
                  <a:lnTo>
                    <a:pt x="0" y="123"/>
                  </a:lnTo>
                  <a:lnTo>
                    <a:pt x="4" y="123"/>
                  </a:lnTo>
                  <a:lnTo>
                    <a:pt x="3" y="123"/>
                  </a:lnTo>
                  <a:lnTo>
                    <a:pt x="0" y="123"/>
                  </a:lnTo>
                  <a:lnTo>
                    <a:pt x="9" y="173"/>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71" name="Freeform 68"/>
            <p:cNvSpPr>
              <a:spLocks/>
            </p:cNvSpPr>
            <p:nvPr/>
          </p:nvSpPr>
          <p:spPr bwMode="auto">
            <a:xfrm>
              <a:off x="602" y="3098"/>
              <a:ext cx="290" cy="48"/>
            </a:xfrm>
            <a:custGeom>
              <a:avLst/>
              <a:gdLst>
                <a:gd name="T0" fmla="*/ 0 w 2030"/>
                <a:gd name="T1" fmla="*/ 0 h 340"/>
                <a:gd name="T2" fmla="*/ 0 w 2030"/>
                <a:gd name="T3" fmla="*/ 0 h 340"/>
                <a:gd name="T4" fmla="*/ 0 w 2030"/>
                <a:gd name="T5" fmla="*/ 0 h 340"/>
                <a:gd name="T6" fmla="*/ 1 w 2030"/>
                <a:gd name="T7" fmla="*/ 0 h 340"/>
                <a:gd name="T8" fmla="*/ 1 w 2030"/>
                <a:gd name="T9" fmla="*/ 1 h 340"/>
                <a:gd name="T10" fmla="*/ 1 w 2030"/>
                <a:gd name="T11" fmla="*/ 1 h 340"/>
                <a:gd name="T12" fmla="*/ 2 w 2030"/>
                <a:gd name="T13" fmla="*/ 1 h 340"/>
                <a:gd name="T14" fmla="*/ 2 w 2030"/>
                <a:gd name="T15" fmla="*/ 1 h 340"/>
                <a:gd name="T16" fmla="*/ 2 w 2030"/>
                <a:gd name="T17" fmla="*/ 1 h 340"/>
                <a:gd name="T18" fmla="*/ 3 w 2030"/>
                <a:gd name="T19" fmla="*/ 1 h 340"/>
                <a:gd name="T20" fmla="*/ 3 w 2030"/>
                <a:gd name="T21" fmla="*/ 1 h 340"/>
                <a:gd name="T22" fmla="*/ 3 w 2030"/>
                <a:gd name="T23" fmla="*/ 1 h 340"/>
                <a:gd name="T24" fmla="*/ 4 w 2030"/>
                <a:gd name="T25" fmla="*/ 1 h 340"/>
                <a:gd name="T26" fmla="*/ 4 w 2030"/>
                <a:gd name="T27" fmla="*/ 1 h 340"/>
                <a:gd name="T28" fmla="*/ 5 w 2030"/>
                <a:gd name="T29" fmla="*/ 1 h 340"/>
                <a:gd name="T30" fmla="*/ 5 w 2030"/>
                <a:gd name="T31" fmla="*/ 1 h 340"/>
                <a:gd name="T32" fmla="*/ 6 w 2030"/>
                <a:gd name="T33" fmla="*/ 1 h 340"/>
                <a:gd name="T34" fmla="*/ 6 w 2030"/>
                <a:gd name="T35" fmla="*/ 1 h 340"/>
                <a:gd name="T36" fmla="*/ 5 w 2030"/>
                <a:gd name="T37" fmla="*/ 1 h 340"/>
                <a:gd name="T38" fmla="*/ 5 w 2030"/>
                <a:gd name="T39" fmla="*/ 1 h 340"/>
                <a:gd name="T40" fmla="*/ 4 w 2030"/>
                <a:gd name="T41" fmla="*/ 1 h 340"/>
                <a:gd name="T42" fmla="*/ 4 w 2030"/>
                <a:gd name="T43" fmla="*/ 1 h 340"/>
                <a:gd name="T44" fmla="*/ 3 w 2030"/>
                <a:gd name="T45" fmla="*/ 1 h 340"/>
                <a:gd name="T46" fmla="*/ 3 w 2030"/>
                <a:gd name="T47" fmla="*/ 1 h 340"/>
                <a:gd name="T48" fmla="*/ 2 w 2030"/>
                <a:gd name="T49" fmla="*/ 1 h 340"/>
                <a:gd name="T50" fmla="*/ 2 w 2030"/>
                <a:gd name="T51" fmla="*/ 1 h 340"/>
                <a:gd name="T52" fmla="*/ 2 w 2030"/>
                <a:gd name="T53" fmla="*/ 1 h 340"/>
                <a:gd name="T54" fmla="*/ 1 w 2030"/>
                <a:gd name="T55" fmla="*/ 1 h 340"/>
                <a:gd name="T56" fmla="*/ 1 w 2030"/>
                <a:gd name="T57" fmla="*/ 0 h 340"/>
                <a:gd name="T58" fmla="*/ 1 w 2030"/>
                <a:gd name="T59" fmla="*/ 0 h 340"/>
                <a:gd name="T60" fmla="*/ 1 w 2030"/>
                <a:gd name="T61" fmla="*/ 0 h 340"/>
                <a:gd name="T62" fmla="*/ 0 w 2030"/>
                <a:gd name="T63" fmla="*/ 0 h 340"/>
                <a:gd name="T64" fmla="*/ 0 w 2030"/>
                <a:gd name="T65" fmla="*/ 0 h 340"/>
                <a:gd name="T66" fmla="*/ 0 w 2030"/>
                <a:gd name="T67" fmla="*/ 0 h 340"/>
                <a:gd name="T68" fmla="*/ 0 w 2030"/>
                <a:gd name="T69" fmla="*/ 0 h 340"/>
                <a:gd name="T70" fmla="*/ 0 w 2030"/>
                <a:gd name="T71" fmla="*/ 0 h 3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30"/>
                <a:gd name="T109" fmla="*/ 0 h 340"/>
                <a:gd name="T110" fmla="*/ 2030 w 2030"/>
                <a:gd name="T111" fmla="*/ 340 h 3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30" h="340">
                  <a:moveTo>
                    <a:pt x="6" y="14"/>
                  </a:moveTo>
                  <a:lnTo>
                    <a:pt x="16" y="41"/>
                  </a:lnTo>
                  <a:lnTo>
                    <a:pt x="50" y="63"/>
                  </a:lnTo>
                  <a:lnTo>
                    <a:pt x="87" y="86"/>
                  </a:lnTo>
                  <a:lnTo>
                    <a:pt x="123" y="107"/>
                  </a:lnTo>
                  <a:lnTo>
                    <a:pt x="162" y="127"/>
                  </a:lnTo>
                  <a:lnTo>
                    <a:pt x="202" y="147"/>
                  </a:lnTo>
                  <a:lnTo>
                    <a:pt x="243" y="167"/>
                  </a:lnTo>
                  <a:lnTo>
                    <a:pt x="285" y="185"/>
                  </a:lnTo>
                  <a:lnTo>
                    <a:pt x="330" y="203"/>
                  </a:lnTo>
                  <a:lnTo>
                    <a:pt x="376" y="219"/>
                  </a:lnTo>
                  <a:lnTo>
                    <a:pt x="423" y="236"/>
                  </a:lnTo>
                  <a:lnTo>
                    <a:pt x="472" y="251"/>
                  </a:lnTo>
                  <a:lnTo>
                    <a:pt x="524" y="265"/>
                  </a:lnTo>
                  <a:lnTo>
                    <a:pt x="577" y="277"/>
                  </a:lnTo>
                  <a:lnTo>
                    <a:pt x="632" y="289"/>
                  </a:lnTo>
                  <a:lnTo>
                    <a:pt x="689" y="299"/>
                  </a:lnTo>
                  <a:lnTo>
                    <a:pt x="748" y="310"/>
                  </a:lnTo>
                  <a:lnTo>
                    <a:pt x="809" y="318"/>
                  </a:lnTo>
                  <a:lnTo>
                    <a:pt x="872" y="325"/>
                  </a:lnTo>
                  <a:lnTo>
                    <a:pt x="938" y="331"/>
                  </a:lnTo>
                  <a:lnTo>
                    <a:pt x="1007" y="335"/>
                  </a:lnTo>
                  <a:lnTo>
                    <a:pt x="1076" y="338"/>
                  </a:lnTo>
                  <a:lnTo>
                    <a:pt x="1150" y="340"/>
                  </a:lnTo>
                  <a:lnTo>
                    <a:pt x="1224" y="340"/>
                  </a:lnTo>
                  <a:lnTo>
                    <a:pt x="1302" y="339"/>
                  </a:lnTo>
                  <a:lnTo>
                    <a:pt x="1384" y="336"/>
                  </a:lnTo>
                  <a:lnTo>
                    <a:pt x="1467" y="332"/>
                  </a:lnTo>
                  <a:lnTo>
                    <a:pt x="1554" y="326"/>
                  </a:lnTo>
                  <a:lnTo>
                    <a:pt x="1643" y="319"/>
                  </a:lnTo>
                  <a:lnTo>
                    <a:pt x="1735" y="309"/>
                  </a:lnTo>
                  <a:lnTo>
                    <a:pt x="1830" y="297"/>
                  </a:lnTo>
                  <a:lnTo>
                    <a:pt x="1928" y="285"/>
                  </a:lnTo>
                  <a:lnTo>
                    <a:pt x="2030" y="270"/>
                  </a:lnTo>
                  <a:lnTo>
                    <a:pt x="2021" y="220"/>
                  </a:lnTo>
                  <a:lnTo>
                    <a:pt x="1921" y="236"/>
                  </a:lnTo>
                  <a:lnTo>
                    <a:pt x="1824" y="248"/>
                  </a:lnTo>
                  <a:lnTo>
                    <a:pt x="1729" y="259"/>
                  </a:lnTo>
                  <a:lnTo>
                    <a:pt x="1638" y="268"/>
                  </a:lnTo>
                  <a:lnTo>
                    <a:pt x="1549" y="276"/>
                  </a:lnTo>
                  <a:lnTo>
                    <a:pt x="1464" y="282"/>
                  </a:lnTo>
                  <a:lnTo>
                    <a:pt x="1382" y="286"/>
                  </a:lnTo>
                  <a:lnTo>
                    <a:pt x="1301" y="289"/>
                  </a:lnTo>
                  <a:lnTo>
                    <a:pt x="1224" y="290"/>
                  </a:lnTo>
                  <a:lnTo>
                    <a:pt x="1150" y="290"/>
                  </a:lnTo>
                  <a:lnTo>
                    <a:pt x="1078" y="288"/>
                  </a:lnTo>
                  <a:lnTo>
                    <a:pt x="1009" y="285"/>
                  </a:lnTo>
                  <a:lnTo>
                    <a:pt x="942" y="280"/>
                  </a:lnTo>
                  <a:lnTo>
                    <a:pt x="877" y="275"/>
                  </a:lnTo>
                  <a:lnTo>
                    <a:pt x="815" y="268"/>
                  </a:lnTo>
                  <a:lnTo>
                    <a:pt x="756" y="260"/>
                  </a:lnTo>
                  <a:lnTo>
                    <a:pt x="698" y="251"/>
                  </a:lnTo>
                  <a:lnTo>
                    <a:pt x="642" y="240"/>
                  </a:lnTo>
                  <a:lnTo>
                    <a:pt x="589" y="229"/>
                  </a:lnTo>
                  <a:lnTo>
                    <a:pt x="538" y="216"/>
                  </a:lnTo>
                  <a:lnTo>
                    <a:pt x="488" y="202"/>
                  </a:lnTo>
                  <a:lnTo>
                    <a:pt x="440" y="188"/>
                  </a:lnTo>
                  <a:lnTo>
                    <a:pt x="394" y="173"/>
                  </a:lnTo>
                  <a:lnTo>
                    <a:pt x="350" y="157"/>
                  </a:lnTo>
                  <a:lnTo>
                    <a:pt x="307" y="139"/>
                  </a:lnTo>
                  <a:lnTo>
                    <a:pt x="265" y="121"/>
                  </a:lnTo>
                  <a:lnTo>
                    <a:pt x="226" y="103"/>
                  </a:lnTo>
                  <a:lnTo>
                    <a:pt x="187" y="84"/>
                  </a:lnTo>
                  <a:lnTo>
                    <a:pt x="150" y="63"/>
                  </a:lnTo>
                  <a:lnTo>
                    <a:pt x="115" y="43"/>
                  </a:lnTo>
                  <a:lnTo>
                    <a:pt x="79" y="22"/>
                  </a:lnTo>
                  <a:lnTo>
                    <a:pt x="46" y="0"/>
                  </a:lnTo>
                  <a:lnTo>
                    <a:pt x="56" y="28"/>
                  </a:lnTo>
                  <a:lnTo>
                    <a:pt x="6" y="14"/>
                  </a:lnTo>
                  <a:lnTo>
                    <a:pt x="0" y="31"/>
                  </a:lnTo>
                  <a:lnTo>
                    <a:pt x="16" y="41"/>
                  </a:lnTo>
                  <a:lnTo>
                    <a:pt x="6" y="14"/>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72" name="Freeform 69"/>
            <p:cNvSpPr>
              <a:spLocks/>
            </p:cNvSpPr>
            <p:nvPr/>
          </p:nvSpPr>
          <p:spPr bwMode="auto">
            <a:xfrm>
              <a:off x="603" y="3082"/>
              <a:ext cx="14" cy="20"/>
            </a:xfrm>
            <a:custGeom>
              <a:avLst/>
              <a:gdLst>
                <a:gd name="T0" fmla="*/ 0 w 96"/>
                <a:gd name="T1" fmla="*/ 0 h 138"/>
                <a:gd name="T2" fmla="*/ 0 w 96"/>
                <a:gd name="T3" fmla="*/ 0 h 138"/>
                <a:gd name="T4" fmla="*/ 0 w 96"/>
                <a:gd name="T5" fmla="*/ 0 h 138"/>
                <a:gd name="T6" fmla="*/ 0 w 96"/>
                <a:gd name="T7" fmla="*/ 0 h 138"/>
                <a:gd name="T8" fmla="*/ 0 w 96"/>
                <a:gd name="T9" fmla="*/ 0 h 138"/>
                <a:gd name="T10" fmla="*/ 0 w 96"/>
                <a:gd name="T11" fmla="*/ 0 h 138"/>
                <a:gd name="T12" fmla="*/ 0 w 96"/>
                <a:gd name="T13" fmla="*/ 0 h 138"/>
                <a:gd name="T14" fmla="*/ 0 w 96"/>
                <a:gd name="T15" fmla="*/ 0 h 138"/>
                <a:gd name="T16" fmla="*/ 0 w 96"/>
                <a:gd name="T17" fmla="*/ 0 h 138"/>
                <a:gd name="T18" fmla="*/ 0 w 96"/>
                <a:gd name="T19" fmla="*/ 0 h 138"/>
                <a:gd name="T20" fmla="*/ 0 w 96"/>
                <a:gd name="T21" fmla="*/ 0 h 138"/>
                <a:gd name="T22" fmla="*/ 0 w 96"/>
                <a:gd name="T23" fmla="*/ 0 h 138"/>
                <a:gd name="T24" fmla="*/ 0 w 96"/>
                <a:gd name="T25" fmla="*/ 0 h 138"/>
                <a:gd name="T26" fmla="*/ 0 w 96"/>
                <a:gd name="T27" fmla="*/ 0 h 138"/>
                <a:gd name="T28" fmla="*/ 0 w 96"/>
                <a:gd name="T29" fmla="*/ 0 h 138"/>
                <a:gd name="T30" fmla="*/ 0 w 96"/>
                <a:gd name="T31" fmla="*/ 0 h 138"/>
                <a:gd name="T32" fmla="*/ 0 w 96"/>
                <a:gd name="T33" fmla="*/ 0 h 138"/>
                <a:gd name="T34" fmla="*/ 0 w 96"/>
                <a:gd name="T35" fmla="*/ 0 h 138"/>
                <a:gd name="T36" fmla="*/ 0 w 96"/>
                <a:gd name="T37" fmla="*/ 0 h 138"/>
                <a:gd name="T38" fmla="*/ 0 w 96"/>
                <a:gd name="T39" fmla="*/ 0 h 138"/>
                <a:gd name="T40" fmla="*/ 0 w 96"/>
                <a:gd name="T41" fmla="*/ 0 h 1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38"/>
                <a:gd name="T65" fmla="*/ 96 w 96"/>
                <a:gd name="T66" fmla="*/ 138 h 1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38">
                  <a:moveTo>
                    <a:pt x="46" y="0"/>
                  </a:moveTo>
                  <a:lnTo>
                    <a:pt x="46" y="0"/>
                  </a:lnTo>
                  <a:lnTo>
                    <a:pt x="40" y="16"/>
                  </a:lnTo>
                  <a:lnTo>
                    <a:pt x="34" y="31"/>
                  </a:lnTo>
                  <a:lnTo>
                    <a:pt x="28" y="46"/>
                  </a:lnTo>
                  <a:lnTo>
                    <a:pt x="22" y="61"/>
                  </a:lnTo>
                  <a:lnTo>
                    <a:pt x="17" y="75"/>
                  </a:lnTo>
                  <a:lnTo>
                    <a:pt x="11" y="90"/>
                  </a:lnTo>
                  <a:lnTo>
                    <a:pt x="5" y="106"/>
                  </a:lnTo>
                  <a:lnTo>
                    <a:pt x="0" y="124"/>
                  </a:lnTo>
                  <a:lnTo>
                    <a:pt x="50" y="138"/>
                  </a:lnTo>
                  <a:lnTo>
                    <a:pt x="55" y="122"/>
                  </a:lnTo>
                  <a:lnTo>
                    <a:pt x="61" y="107"/>
                  </a:lnTo>
                  <a:lnTo>
                    <a:pt x="66" y="92"/>
                  </a:lnTo>
                  <a:lnTo>
                    <a:pt x="72" y="78"/>
                  </a:lnTo>
                  <a:lnTo>
                    <a:pt x="78" y="64"/>
                  </a:lnTo>
                  <a:lnTo>
                    <a:pt x="84" y="49"/>
                  </a:lnTo>
                  <a:lnTo>
                    <a:pt x="90" y="32"/>
                  </a:lnTo>
                  <a:lnTo>
                    <a:pt x="96" y="16"/>
                  </a:lnTo>
                  <a:lnTo>
                    <a:pt x="46" y="0"/>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73" name="Freeform 70"/>
            <p:cNvSpPr>
              <a:spLocks/>
            </p:cNvSpPr>
            <p:nvPr/>
          </p:nvSpPr>
          <p:spPr bwMode="auto">
            <a:xfrm>
              <a:off x="610" y="3079"/>
              <a:ext cx="13" cy="7"/>
            </a:xfrm>
            <a:custGeom>
              <a:avLst/>
              <a:gdLst>
                <a:gd name="T0" fmla="*/ 0 w 92"/>
                <a:gd name="T1" fmla="*/ 0 h 51"/>
                <a:gd name="T2" fmla="*/ 0 w 92"/>
                <a:gd name="T3" fmla="*/ 0 h 51"/>
                <a:gd name="T4" fmla="*/ 0 w 92"/>
                <a:gd name="T5" fmla="*/ 0 h 51"/>
                <a:gd name="T6" fmla="*/ 0 w 92"/>
                <a:gd name="T7" fmla="*/ 0 h 51"/>
                <a:gd name="T8" fmla="*/ 0 w 92"/>
                <a:gd name="T9" fmla="*/ 0 h 51"/>
                <a:gd name="T10" fmla="*/ 0 w 92"/>
                <a:gd name="T11" fmla="*/ 0 h 51"/>
                <a:gd name="T12" fmla="*/ 0 w 92"/>
                <a:gd name="T13" fmla="*/ 0 h 51"/>
                <a:gd name="T14" fmla="*/ 0 w 92"/>
                <a:gd name="T15" fmla="*/ 0 h 51"/>
                <a:gd name="T16" fmla="*/ 0 w 92"/>
                <a:gd name="T17" fmla="*/ 0 h 51"/>
                <a:gd name="T18" fmla="*/ 0 w 92"/>
                <a:gd name="T19" fmla="*/ 0 h 51"/>
                <a:gd name="T20" fmla="*/ 0 w 92"/>
                <a:gd name="T21" fmla="*/ 0 h 51"/>
                <a:gd name="T22" fmla="*/ 0 w 92"/>
                <a:gd name="T23" fmla="*/ 0 h 51"/>
                <a:gd name="T24" fmla="*/ 0 w 92"/>
                <a:gd name="T25" fmla="*/ 0 h 51"/>
                <a:gd name="T26" fmla="*/ 0 w 92"/>
                <a:gd name="T27" fmla="*/ 0 h 51"/>
                <a:gd name="T28" fmla="*/ 0 w 92"/>
                <a:gd name="T29" fmla="*/ 0 h 51"/>
                <a:gd name="T30" fmla="*/ 0 w 92"/>
                <a:gd name="T31" fmla="*/ 0 h 51"/>
                <a:gd name="T32" fmla="*/ 0 w 92"/>
                <a:gd name="T33" fmla="*/ 0 h 51"/>
                <a:gd name="T34" fmla="*/ 0 w 92"/>
                <a:gd name="T35" fmla="*/ 0 h 51"/>
                <a:gd name="T36" fmla="*/ 0 w 92"/>
                <a:gd name="T37" fmla="*/ 0 h 51"/>
                <a:gd name="T38" fmla="*/ 0 w 92"/>
                <a:gd name="T39" fmla="*/ 0 h 51"/>
                <a:gd name="T40" fmla="*/ 0 w 92"/>
                <a:gd name="T41" fmla="*/ 0 h 51"/>
                <a:gd name="T42" fmla="*/ 0 w 92"/>
                <a:gd name="T43" fmla="*/ 0 h 51"/>
                <a:gd name="T44" fmla="*/ 0 w 92"/>
                <a:gd name="T45" fmla="*/ 0 h 51"/>
                <a:gd name="T46" fmla="*/ 0 w 92"/>
                <a:gd name="T47" fmla="*/ 0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2"/>
                <a:gd name="T73" fmla="*/ 0 h 51"/>
                <a:gd name="T74" fmla="*/ 92 w 92"/>
                <a:gd name="T75" fmla="*/ 51 h 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2" h="51">
                  <a:moveTo>
                    <a:pt x="43" y="13"/>
                  </a:moveTo>
                  <a:lnTo>
                    <a:pt x="42" y="15"/>
                  </a:lnTo>
                  <a:lnTo>
                    <a:pt x="56" y="1"/>
                  </a:lnTo>
                  <a:lnTo>
                    <a:pt x="57" y="0"/>
                  </a:lnTo>
                  <a:lnTo>
                    <a:pt x="52" y="1"/>
                  </a:lnTo>
                  <a:lnTo>
                    <a:pt x="44" y="1"/>
                  </a:lnTo>
                  <a:lnTo>
                    <a:pt x="37" y="1"/>
                  </a:lnTo>
                  <a:lnTo>
                    <a:pt x="28" y="2"/>
                  </a:lnTo>
                  <a:lnTo>
                    <a:pt x="18" y="4"/>
                  </a:lnTo>
                  <a:lnTo>
                    <a:pt x="0" y="21"/>
                  </a:lnTo>
                  <a:lnTo>
                    <a:pt x="50" y="37"/>
                  </a:lnTo>
                  <a:lnTo>
                    <a:pt x="36" y="51"/>
                  </a:lnTo>
                  <a:lnTo>
                    <a:pt x="40" y="51"/>
                  </a:lnTo>
                  <a:lnTo>
                    <a:pt x="48" y="50"/>
                  </a:lnTo>
                  <a:lnTo>
                    <a:pt x="55" y="50"/>
                  </a:lnTo>
                  <a:lnTo>
                    <a:pt x="64" y="49"/>
                  </a:lnTo>
                  <a:lnTo>
                    <a:pt x="74" y="47"/>
                  </a:lnTo>
                  <a:lnTo>
                    <a:pt x="92" y="30"/>
                  </a:lnTo>
                  <a:lnTo>
                    <a:pt x="91" y="32"/>
                  </a:lnTo>
                  <a:lnTo>
                    <a:pt x="43" y="13"/>
                  </a:lnTo>
                  <a:lnTo>
                    <a:pt x="42" y="14"/>
                  </a:lnTo>
                  <a:lnTo>
                    <a:pt x="42" y="15"/>
                  </a:lnTo>
                  <a:lnTo>
                    <a:pt x="43" y="13"/>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74" name="Freeform 71"/>
            <p:cNvSpPr>
              <a:spLocks/>
            </p:cNvSpPr>
            <p:nvPr/>
          </p:nvSpPr>
          <p:spPr bwMode="auto">
            <a:xfrm>
              <a:off x="616" y="3041"/>
              <a:ext cx="114" cy="42"/>
            </a:xfrm>
            <a:custGeom>
              <a:avLst/>
              <a:gdLst>
                <a:gd name="T0" fmla="*/ 2 w 799"/>
                <a:gd name="T1" fmla="*/ 0 h 297"/>
                <a:gd name="T2" fmla="*/ 2 w 799"/>
                <a:gd name="T3" fmla="*/ 0 h 297"/>
                <a:gd name="T4" fmla="*/ 2 w 799"/>
                <a:gd name="T5" fmla="*/ 0 h 297"/>
                <a:gd name="T6" fmla="*/ 2 w 799"/>
                <a:gd name="T7" fmla="*/ 0 h 297"/>
                <a:gd name="T8" fmla="*/ 2 w 799"/>
                <a:gd name="T9" fmla="*/ 0 h 297"/>
                <a:gd name="T10" fmla="*/ 2 w 799"/>
                <a:gd name="T11" fmla="*/ 0 h 297"/>
                <a:gd name="T12" fmla="*/ 1 w 799"/>
                <a:gd name="T13" fmla="*/ 0 h 297"/>
                <a:gd name="T14" fmla="*/ 1 w 799"/>
                <a:gd name="T15" fmla="*/ 0 h 297"/>
                <a:gd name="T16" fmla="*/ 1 w 799"/>
                <a:gd name="T17" fmla="*/ 0 h 297"/>
                <a:gd name="T18" fmla="*/ 1 w 799"/>
                <a:gd name="T19" fmla="*/ 0 h 297"/>
                <a:gd name="T20" fmla="*/ 1 w 799"/>
                <a:gd name="T21" fmla="*/ 0 h 297"/>
                <a:gd name="T22" fmla="*/ 1 w 799"/>
                <a:gd name="T23" fmla="*/ 0 h 297"/>
                <a:gd name="T24" fmla="*/ 1 w 799"/>
                <a:gd name="T25" fmla="*/ 0 h 297"/>
                <a:gd name="T26" fmla="*/ 1 w 799"/>
                <a:gd name="T27" fmla="*/ 0 h 297"/>
                <a:gd name="T28" fmla="*/ 1 w 799"/>
                <a:gd name="T29" fmla="*/ 0 h 297"/>
                <a:gd name="T30" fmla="*/ 1 w 799"/>
                <a:gd name="T31" fmla="*/ 0 h 297"/>
                <a:gd name="T32" fmla="*/ 1 w 799"/>
                <a:gd name="T33" fmla="*/ 0 h 297"/>
                <a:gd name="T34" fmla="*/ 1 w 799"/>
                <a:gd name="T35" fmla="*/ 0 h 297"/>
                <a:gd name="T36" fmla="*/ 0 w 799"/>
                <a:gd name="T37" fmla="*/ 0 h 297"/>
                <a:gd name="T38" fmla="*/ 0 w 799"/>
                <a:gd name="T39" fmla="*/ 0 h 297"/>
                <a:gd name="T40" fmla="*/ 0 w 799"/>
                <a:gd name="T41" fmla="*/ 0 h 297"/>
                <a:gd name="T42" fmla="*/ 0 w 799"/>
                <a:gd name="T43" fmla="*/ 0 h 297"/>
                <a:gd name="T44" fmla="*/ 0 w 799"/>
                <a:gd name="T45" fmla="*/ 0 h 297"/>
                <a:gd name="T46" fmla="*/ 0 w 799"/>
                <a:gd name="T47" fmla="*/ 1 h 297"/>
                <a:gd name="T48" fmla="*/ 0 w 799"/>
                <a:gd name="T49" fmla="*/ 1 h 297"/>
                <a:gd name="T50" fmla="*/ 0 w 799"/>
                <a:gd name="T51" fmla="*/ 1 h 297"/>
                <a:gd name="T52" fmla="*/ 0 w 799"/>
                <a:gd name="T53" fmla="*/ 1 h 297"/>
                <a:gd name="T54" fmla="*/ 0 w 799"/>
                <a:gd name="T55" fmla="*/ 1 h 297"/>
                <a:gd name="T56" fmla="*/ 0 w 799"/>
                <a:gd name="T57" fmla="*/ 1 h 297"/>
                <a:gd name="T58" fmla="*/ 0 w 799"/>
                <a:gd name="T59" fmla="*/ 1 h 297"/>
                <a:gd name="T60" fmla="*/ 0 w 799"/>
                <a:gd name="T61" fmla="*/ 1 h 297"/>
                <a:gd name="T62" fmla="*/ 0 w 799"/>
                <a:gd name="T63" fmla="*/ 1 h 297"/>
                <a:gd name="T64" fmla="*/ 0 w 799"/>
                <a:gd name="T65" fmla="*/ 1 h 297"/>
                <a:gd name="T66" fmla="*/ 0 w 799"/>
                <a:gd name="T67" fmla="*/ 1 h 297"/>
                <a:gd name="T68" fmla="*/ 0 w 799"/>
                <a:gd name="T69" fmla="*/ 1 h 297"/>
                <a:gd name="T70" fmla="*/ 0 w 799"/>
                <a:gd name="T71" fmla="*/ 0 h 297"/>
                <a:gd name="T72" fmla="*/ 0 w 799"/>
                <a:gd name="T73" fmla="*/ 0 h 297"/>
                <a:gd name="T74" fmla="*/ 1 w 799"/>
                <a:gd name="T75" fmla="*/ 0 h 297"/>
                <a:gd name="T76" fmla="*/ 1 w 799"/>
                <a:gd name="T77" fmla="*/ 0 h 297"/>
                <a:gd name="T78" fmla="*/ 1 w 799"/>
                <a:gd name="T79" fmla="*/ 0 h 297"/>
                <a:gd name="T80" fmla="*/ 1 w 799"/>
                <a:gd name="T81" fmla="*/ 0 h 297"/>
                <a:gd name="T82" fmla="*/ 1 w 799"/>
                <a:gd name="T83" fmla="*/ 0 h 297"/>
                <a:gd name="T84" fmla="*/ 1 w 799"/>
                <a:gd name="T85" fmla="*/ 0 h 297"/>
                <a:gd name="T86" fmla="*/ 1 w 799"/>
                <a:gd name="T87" fmla="*/ 0 h 297"/>
                <a:gd name="T88" fmla="*/ 1 w 799"/>
                <a:gd name="T89" fmla="*/ 0 h 297"/>
                <a:gd name="T90" fmla="*/ 1 w 799"/>
                <a:gd name="T91" fmla="*/ 0 h 297"/>
                <a:gd name="T92" fmla="*/ 1 w 799"/>
                <a:gd name="T93" fmla="*/ 0 h 297"/>
                <a:gd name="T94" fmla="*/ 1 w 799"/>
                <a:gd name="T95" fmla="*/ 0 h 297"/>
                <a:gd name="T96" fmla="*/ 1 w 799"/>
                <a:gd name="T97" fmla="*/ 0 h 297"/>
                <a:gd name="T98" fmla="*/ 1 w 799"/>
                <a:gd name="T99" fmla="*/ 0 h 297"/>
                <a:gd name="T100" fmla="*/ 2 w 799"/>
                <a:gd name="T101" fmla="*/ 0 h 297"/>
                <a:gd name="T102" fmla="*/ 2 w 799"/>
                <a:gd name="T103" fmla="*/ 0 h 297"/>
                <a:gd name="T104" fmla="*/ 2 w 799"/>
                <a:gd name="T105" fmla="*/ 0 h 297"/>
                <a:gd name="T106" fmla="*/ 2 w 799"/>
                <a:gd name="T107" fmla="*/ 0 h 297"/>
                <a:gd name="T108" fmla="*/ 2 w 799"/>
                <a:gd name="T109" fmla="*/ 0 h 297"/>
                <a:gd name="T110" fmla="*/ 2 w 799"/>
                <a:gd name="T111" fmla="*/ 0 h 297"/>
                <a:gd name="T112" fmla="*/ 2 w 799"/>
                <a:gd name="T113" fmla="*/ 0 h 297"/>
                <a:gd name="T114" fmla="*/ 2 w 799"/>
                <a:gd name="T115" fmla="*/ 0 h 297"/>
                <a:gd name="T116" fmla="*/ 2 w 799"/>
                <a:gd name="T117" fmla="*/ 0 h 297"/>
                <a:gd name="T118" fmla="*/ 2 w 799"/>
                <a:gd name="T119" fmla="*/ 0 h 2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99"/>
                <a:gd name="T181" fmla="*/ 0 h 297"/>
                <a:gd name="T182" fmla="*/ 799 w 799"/>
                <a:gd name="T183" fmla="*/ 297 h 29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99" h="297">
                  <a:moveTo>
                    <a:pt x="795" y="0"/>
                  </a:moveTo>
                  <a:lnTo>
                    <a:pt x="792" y="1"/>
                  </a:lnTo>
                  <a:lnTo>
                    <a:pt x="734" y="7"/>
                  </a:lnTo>
                  <a:lnTo>
                    <a:pt x="677" y="12"/>
                  </a:lnTo>
                  <a:lnTo>
                    <a:pt x="618" y="17"/>
                  </a:lnTo>
                  <a:lnTo>
                    <a:pt x="559" y="21"/>
                  </a:lnTo>
                  <a:lnTo>
                    <a:pt x="501" y="25"/>
                  </a:lnTo>
                  <a:lnTo>
                    <a:pt x="444" y="32"/>
                  </a:lnTo>
                  <a:lnTo>
                    <a:pt x="415" y="35"/>
                  </a:lnTo>
                  <a:lnTo>
                    <a:pt x="387" y="39"/>
                  </a:lnTo>
                  <a:lnTo>
                    <a:pt x="359" y="43"/>
                  </a:lnTo>
                  <a:lnTo>
                    <a:pt x="333" y="48"/>
                  </a:lnTo>
                  <a:lnTo>
                    <a:pt x="306" y="53"/>
                  </a:lnTo>
                  <a:lnTo>
                    <a:pt x="279" y="60"/>
                  </a:lnTo>
                  <a:lnTo>
                    <a:pt x="254" y="67"/>
                  </a:lnTo>
                  <a:lnTo>
                    <a:pt x="229" y="75"/>
                  </a:lnTo>
                  <a:lnTo>
                    <a:pt x="204" y="84"/>
                  </a:lnTo>
                  <a:lnTo>
                    <a:pt x="180" y="94"/>
                  </a:lnTo>
                  <a:lnTo>
                    <a:pt x="157" y="107"/>
                  </a:lnTo>
                  <a:lnTo>
                    <a:pt x="135" y="120"/>
                  </a:lnTo>
                  <a:lnTo>
                    <a:pt x="115" y="134"/>
                  </a:lnTo>
                  <a:lnTo>
                    <a:pt x="94" y="149"/>
                  </a:lnTo>
                  <a:lnTo>
                    <a:pt x="75" y="166"/>
                  </a:lnTo>
                  <a:lnTo>
                    <a:pt x="57" y="186"/>
                  </a:lnTo>
                  <a:lnTo>
                    <a:pt x="41" y="206"/>
                  </a:lnTo>
                  <a:lnTo>
                    <a:pt x="26" y="228"/>
                  </a:lnTo>
                  <a:lnTo>
                    <a:pt x="12" y="252"/>
                  </a:lnTo>
                  <a:lnTo>
                    <a:pt x="0" y="278"/>
                  </a:lnTo>
                  <a:lnTo>
                    <a:pt x="48" y="297"/>
                  </a:lnTo>
                  <a:lnTo>
                    <a:pt x="59" y="275"/>
                  </a:lnTo>
                  <a:lnTo>
                    <a:pt x="71" y="253"/>
                  </a:lnTo>
                  <a:lnTo>
                    <a:pt x="85" y="235"/>
                  </a:lnTo>
                  <a:lnTo>
                    <a:pt x="99" y="218"/>
                  </a:lnTo>
                  <a:lnTo>
                    <a:pt x="114" y="202"/>
                  </a:lnTo>
                  <a:lnTo>
                    <a:pt x="130" y="187"/>
                  </a:lnTo>
                  <a:lnTo>
                    <a:pt x="147" y="173"/>
                  </a:lnTo>
                  <a:lnTo>
                    <a:pt x="165" y="161"/>
                  </a:lnTo>
                  <a:lnTo>
                    <a:pt x="184" y="150"/>
                  </a:lnTo>
                  <a:lnTo>
                    <a:pt x="204" y="140"/>
                  </a:lnTo>
                  <a:lnTo>
                    <a:pt x="225" y="131"/>
                  </a:lnTo>
                  <a:lnTo>
                    <a:pt x="247" y="122"/>
                  </a:lnTo>
                  <a:lnTo>
                    <a:pt x="270" y="115"/>
                  </a:lnTo>
                  <a:lnTo>
                    <a:pt x="293" y="108"/>
                  </a:lnTo>
                  <a:lnTo>
                    <a:pt x="318" y="101"/>
                  </a:lnTo>
                  <a:lnTo>
                    <a:pt x="343" y="96"/>
                  </a:lnTo>
                  <a:lnTo>
                    <a:pt x="369" y="92"/>
                  </a:lnTo>
                  <a:lnTo>
                    <a:pt x="396" y="88"/>
                  </a:lnTo>
                  <a:lnTo>
                    <a:pt x="422" y="84"/>
                  </a:lnTo>
                  <a:lnTo>
                    <a:pt x="449" y="81"/>
                  </a:lnTo>
                  <a:lnTo>
                    <a:pt x="506" y="76"/>
                  </a:lnTo>
                  <a:lnTo>
                    <a:pt x="563" y="71"/>
                  </a:lnTo>
                  <a:lnTo>
                    <a:pt x="622" y="67"/>
                  </a:lnTo>
                  <a:lnTo>
                    <a:pt x="681" y="63"/>
                  </a:lnTo>
                  <a:lnTo>
                    <a:pt x="741" y="57"/>
                  </a:lnTo>
                  <a:lnTo>
                    <a:pt x="799" y="51"/>
                  </a:lnTo>
                  <a:lnTo>
                    <a:pt x="796" y="51"/>
                  </a:lnTo>
                  <a:lnTo>
                    <a:pt x="795" y="0"/>
                  </a:lnTo>
                  <a:lnTo>
                    <a:pt x="794" y="0"/>
                  </a:lnTo>
                  <a:lnTo>
                    <a:pt x="792" y="1"/>
                  </a:lnTo>
                  <a:lnTo>
                    <a:pt x="795" y="0"/>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75" name="Freeform 72"/>
            <p:cNvSpPr>
              <a:spLocks/>
            </p:cNvSpPr>
            <p:nvPr/>
          </p:nvSpPr>
          <p:spPr bwMode="auto">
            <a:xfrm>
              <a:off x="729" y="3041"/>
              <a:ext cx="282" cy="16"/>
            </a:xfrm>
            <a:custGeom>
              <a:avLst/>
              <a:gdLst>
                <a:gd name="T0" fmla="*/ 6 w 1972"/>
                <a:gd name="T1" fmla="*/ 0 h 110"/>
                <a:gd name="T2" fmla="*/ 6 w 1972"/>
                <a:gd name="T3" fmla="*/ 0 h 110"/>
                <a:gd name="T4" fmla="*/ 5 w 1972"/>
                <a:gd name="T5" fmla="*/ 0 h 110"/>
                <a:gd name="T6" fmla="*/ 5 w 1972"/>
                <a:gd name="T7" fmla="*/ 0 h 110"/>
                <a:gd name="T8" fmla="*/ 5 w 1972"/>
                <a:gd name="T9" fmla="*/ 0 h 110"/>
                <a:gd name="T10" fmla="*/ 4 w 1972"/>
                <a:gd name="T11" fmla="*/ 0 h 110"/>
                <a:gd name="T12" fmla="*/ 4 w 1972"/>
                <a:gd name="T13" fmla="*/ 0 h 110"/>
                <a:gd name="T14" fmla="*/ 3 w 1972"/>
                <a:gd name="T15" fmla="*/ 0 h 110"/>
                <a:gd name="T16" fmla="*/ 2 w 1972"/>
                <a:gd name="T17" fmla="*/ 0 h 110"/>
                <a:gd name="T18" fmla="*/ 2 w 1972"/>
                <a:gd name="T19" fmla="*/ 0 h 110"/>
                <a:gd name="T20" fmla="*/ 2 w 1972"/>
                <a:gd name="T21" fmla="*/ 0 h 110"/>
                <a:gd name="T22" fmla="*/ 1 w 1972"/>
                <a:gd name="T23" fmla="*/ 0 h 110"/>
                <a:gd name="T24" fmla="*/ 1 w 1972"/>
                <a:gd name="T25" fmla="*/ 0 h 110"/>
                <a:gd name="T26" fmla="*/ 1 w 1972"/>
                <a:gd name="T27" fmla="*/ 0 h 110"/>
                <a:gd name="T28" fmla="*/ 0 w 1972"/>
                <a:gd name="T29" fmla="*/ 0 h 110"/>
                <a:gd name="T30" fmla="*/ 0 w 1972"/>
                <a:gd name="T31" fmla="*/ 0 h 110"/>
                <a:gd name="T32" fmla="*/ 0 w 1972"/>
                <a:gd name="T33" fmla="*/ 0 h 110"/>
                <a:gd name="T34" fmla="*/ 0 w 1972"/>
                <a:gd name="T35" fmla="*/ 0 h 110"/>
                <a:gd name="T36" fmla="*/ 1 w 1972"/>
                <a:gd name="T37" fmla="*/ 0 h 110"/>
                <a:gd name="T38" fmla="*/ 1 w 1972"/>
                <a:gd name="T39" fmla="*/ 0 h 110"/>
                <a:gd name="T40" fmla="*/ 1 w 1972"/>
                <a:gd name="T41" fmla="*/ 0 h 110"/>
                <a:gd name="T42" fmla="*/ 2 w 1972"/>
                <a:gd name="T43" fmla="*/ 0 h 110"/>
                <a:gd name="T44" fmla="*/ 2 w 1972"/>
                <a:gd name="T45" fmla="*/ 0 h 110"/>
                <a:gd name="T46" fmla="*/ 2 w 1972"/>
                <a:gd name="T47" fmla="*/ 0 h 110"/>
                <a:gd name="T48" fmla="*/ 3 w 1972"/>
                <a:gd name="T49" fmla="*/ 0 h 110"/>
                <a:gd name="T50" fmla="*/ 4 w 1972"/>
                <a:gd name="T51" fmla="*/ 0 h 110"/>
                <a:gd name="T52" fmla="*/ 4 w 1972"/>
                <a:gd name="T53" fmla="*/ 0 h 110"/>
                <a:gd name="T54" fmla="*/ 5 w 1972"/>
                <a:gd name="T55" fmla="*/ 0 h 110"/>
                <a:gd name="T56" fmla="*/ 5 w 1972"/>
                <a:gd name="T57" fmla="*/ 0 h 110"/>
                <a:gd name="T58" fmla="*/ 5 w 1972"/>
                <a:gd name="T59" fmla="*/ 0 h 110"/>
                <a:gd name="T60" fmla="*/ 6 w 1972"/>
                <a:gd name="T61" fmla="*/ 0 h 110"/>
                <a:gd name="T62" fmla="*/ 6 w 1972"/>
                <a:gd name="T63" fmla="*/ 0 h 110"/>
                <a:gd name="T64" fmla="*/ 6 w 1972"/>
                <a:gd name="T65" fmla="*/ 0 h 110"/>
                <a:gd name="T66" fmla="*/ 6 w 1972"/>
                <a:gd name="T67" fmla="*/ 0 h 110"/>
                <a:gd name="T68" fmla="*/ 6 w 1972"/>
                <a:gd name="T69" fmla="*/ 0 h 110"/>
                <a:gd name="T70" fmla="*/ 6 w 1972"/>
                <a:gd name="T71" fmla="*/ 0 h 1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72"/>
                <a:gd name="T109" fmla="*/ 0 h 110"/>
                <a:gd name="T110" fmla="*/ 1972 w 1972"/>
                <a:gd name="T111" fmla="*/ 110 h 1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72" h="110">
                  <a:moveTo>
                    <a:pt x="1972" y="70"/>
                  </a:moveTo>
                  <a:lnTo>
                    <a:pt x="1950" y="59"/>
                  </a:lnTo>
                  <a:lnTo>
                    <a:pt x="1828" y="59"/>
                  </a:lnTo>
                  <a:lnTo>
                    <a:pt x="1707" y="58"/>
                  </a:lnTo>
                  <a:lnTo>
                    <a:pt x="1585" y="55"/>
                  </a:lnTo>
                  <a:lnTo>
                    <a:pt x="1465" y="51"/>
                  </a:lnTo>
                  <a:lnTo>
                    <a:pt x="1221" y="40"/>
                  </a:lnTo>
                  <a:lnTo>
                    <a:pt x="978" y="27"/>
                  </a:lnTo>
                  <a:lnTo>
                    <a:pt x="856" y="21"/>
                  </a:lnTo>
                  <a:lnTo>
                    <a:pt x="734" y="15"/>
                  </a:lnTo>
                  <a:lnTo>
                    <a:pt x="611" y="10"/>
                  </a:lnTo>
                  <a:lnTo>
                    <a:pt x="489" y="5"/>
                  </a:lnTo>
                  <a:lnTo>
                    <a:pt x="368" y="2"/>
                  </a:lnTo>
                  <a:lnTo>
                    <a:pt x="245" y="0"/>
                  </a:lnTo>
                  <a:lnTo>
                    <a:pt x="122" y="0"/>
                  </a:lnTo>
                  <a:lnTo>
                    <a:pt x="0" y="1"/>
                  </a:lnTo>
                  <a:lnTo>
                    <a:pt x="1" y="52"/>
                  </a:lnTo>
                  <a:lnTo>
                    <a:pt x="123" y="50"/>
                  </a:lnTo>
                  <a:lnTo>
                    <a:pt x="245" y="51"/>
                  </a:lnTo>
                  <a:lnTo>
                    <a:pt x="367" y="53"/>
                  </a:lnTo>
                  <a:lnTo>
                    <a:pt x="487" y="56"/>
                  </a:lnTo>
                  <a:lnTo>
                    <a:pt x="609" y="60"/>
                  </a:lnTo>
                  <a:lnTo>
                    <a:pt x="731" y="66"/>
                  </a:lnTo>
                  <a:lnTo>
                    <a:pt x="854" y="71"/>
                  </a:lnTo>
                  <a:lnTo>
                    <a:pt x="975" y="77"/>
                  </a:lnTo>
                  <a:lnTo>
                    <a:pt x="1219" y="90"/>
                  </a:lnTo>
                  <a:lnTo>
                    <a:pt x="1463" y="100"/>
                  </a:lnTo>
                  <a:lnTo>
                    <a:pt x="1584" y="104"/>
                  </a:lnTo>
                  <a:lnTo>
                    <a:pt x="1706" y="108"/>
                  </a:lnTo>
                  <a:lnTo>
                    <a:pt x="1828" y="110"/>
                  </a:lnTo>
                  <a:lnTo>
                    <a:pt x="1950" y="109"/>
                  </a:lnTo>
                  <a:lnTo>
                    <a:pt x="1927" y="97"/>
                  </a:lnTo>
                  <a:lnTo>
                    <a:pt x="1972" y="70"/>
                  </a:lnTo>
                  <a:lnTo>
                    <a:pt x="1964" y="59"/>
                  </a:lnTo>
                  <a:lnTo>
                    <a:pt x="1950" y="59"/>
                  </a:lnTo>
                  <a:lnTo>
                    <a:pt x="1972" y="70"/>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76" name="Freeform 73"/>
            <p:cNvSpPr>
              <a:spLocks/>
            </p:cNvSpPr>
            <p:nvPr/>
          </p:nvSpPr>
          <p:spPr bwMode="auto">
            <a:xfrm>
              <a:off x="927" y="1150"/>
              <a:ext cx="179" cy="604"/>
            </a:xfrm>
            <a:custGeom>
              <a:avLst/>
              <a:gdLst>
                <a:gd name="T0" fmla="*/ 3 w 1249"/>
                <a:gd name="T1" fmla="*/ 11 h 4229"/>
                <a:gd name="T2" fmla="*/ 3 w 1249"/>
                <a:gd name="T3" fmla="*/ 11 h 4229"/>
                <a:gd name="T4" fmla="*/ 3 w 1249"/>
                <a:gd name="T5" fmla="*/ 10 h 4229"/>
                <a:gd name="T6" fmla="*/ 3 w 1249"/>
                <a:gd name="T7" fmla="*/ 10 h 4229"/>
                <a:gd name="T8" fmla="*/ 3 w 1249"/>
                <a:gd name="T9" fmla="*/ 8 h 4229"/>
                <a:gd name="T10" fmla="*/ 3 w 1249"/>
                <a:gd name="T11" fmla="*/ 6 h 4229"/>
                <a:gd name="T12" fmla="*/ 4 w 1249"/>
                <a:gd name="T13" fmla="*/ 6 h 4229"/>
                <a:gd name="T14" fmla="*/ 4 w 1249"/>
                <a:gd name="T15" fmla="*/ 5 h 4229"/>
                <a:gd name="T16" fmla="*/ 4 w 1249"/>
                <a:gd name="T17" fmla="*/ 5 h 4229"/>
                <a:gd name="T18" fmla="*/ 4 w 1249"/>
                <a:gd name="T19" fmla="*/ 4 h 4229"/>
                <a:gd name="T20" fmla="*/ 4 w 1249"/>
                <a:gd name="T21" fmla="*/ 4 h 4229"/>
                <a:gd name="T22" fmla="*/ 4 w 1249"/>
                <a:gd name="T23" fmla="*/ 4 h 4229"/>
                <a:gd name="T24" fmla="*/ 3 w 1249"/>
                <a:gd name="T25" fmla="*/ 3 h 4229"/>
                <a:gd name="T26" fmla="*/ 3 w 1249"/>
                <a:gd name="T27" fmla="*/ 2 h 4229"/>
                <a:gd name="T28" fmla="*/ 2 w 1249"/>
                <a:gd name="T29" fmla="*/ 1 h 4229"/>
                <a:gd name="T30" fmla="*/ 2 w 1249"/>
                <a:gd name="T31" fmla="*/ 0 h 4229"/>
                <a:gd name="T32" fmla="*/ 1 w 1249"/>
                <a:gd name="T33" fmla="*/ 0 h 4229"/>
                <a:gd name="T34" fmla="*/ 1 w 1249"/>
                <a:gd name="T35" fmla="*/ 0 h 4229"/>
                <a:gd name="T36" fmla="*/ 1 w 1249"/>
                <a:gd name="T37" fmla="*/ 1 h 4229"/>
                <a:gd name="T38" fmla="*/ 0 w 1249"/>
                <a:gd name="T39" fmla="*/ 2 h 4229"/>
                <a:gd name="T40" fmla="*/ 0 w 1249"/>
                <a:gd name="T41" fmla="*/ 3 h 4229"/>
                <a:gd name="T42" fmla="*/ 0 w 1249"/>
                <a:gd name="T43" fmla="*/ 4 h 4229"/>
                <a:gd name="T44" fmla="*/ 0 w 1249"/>
                <a:gd name="T45" fmla="*/ 6 h 4229"/>
                <a:gd name="T46" fmla="*/ 0 w 1249"/>
                <a:gd name="T47" fmla="*/ 7 h 4229"/>
                <a:gd name="T48" fmla="*/ 0 w 1249"/>
                <a:gd name="T49" fmla="*/ 9 h 4229"/>
                <a:gd name="T50" fmla="*/ 0 w 1249"/>
                <a:gd name="T51" fmla="*/ 10 h 4229"/>
                <a:gd name="T52" fmla="*/ 0 w 1249"/>
                <a:gd name="T53" fmla="*/ 12 h 4229"/>
                <a:gd name="T54" fmla="*/ 0 w 1249"/>
                <a:gd name="T55" fmla="*/ 12 h 4229"/>
                <a:gd name="T56" fmla="*/ 0 w 1249"/>
                <a:gd name="T57" fmla="*/ 12 h 4229"/>
                <a:gd name="T58" fmla="*/ 1 w 1249"/>
                <a:gd name="T59" fmla="*/ 12 h 4229"/>
                <a:gd name="T60" fmla="*/ 1 w 1249"/>
                <a:gd name="T61" fmla="*/ 12 h 4229"/>
                <a:gd name="T62" fmla="*/ 1 w 1249"/>
                <a:gd name="T63" fmla="*/ 12 h 4229"/>
                <a:gd name="T64" fmla="*/ 1 w 1249"/>
                <a:gd name="T65" fmla="*/ 12 h 4229"/>
                <a:gd name="T66" fmla="*/ 2 w 1249"/>
                <a:gd name="T67" fmla="*/ 12 h 4229"/>
                <a:gd name="T68" fmla="*/ 2 w 1249"/>
                <a:gd name="T69" fmla="*/ 12 h 4229"/>
                <a:gd name="T70" fmla="*/ 2 w 1249"/>
                <a:gd name="T71" fmla="*/ 12 h 4229"/>
                <a:gd name="T72" fmla="*/ 2 w 1249"/>
                <a:gd name="T73" fmla="*/ 12 h 4229"/>
                <a:gd name="T74" fmla="*/ 2 w 1249"/>
                <a:gd name="T75" fmla="*/ 12 h 4229"/>
                <a:gd name="T76" fmla="*/ 2 w 1249"/>
                <a:gd name="T77" fmla="*/ 12 h 4229"/>
                <a:gd name="T78" fmla="*/ 3 w 1249"/>
                <a:gd name="T79" fmla="*/ 12 h 4229"/>
                <a:gd name="T80" fmla="*/ 3 w 1249"/>
                <a:gd name="T81" fmla="*/ 11 h 42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49"/>
                <a:gd name="T124" fmla="*/ 0 h 4229"/>
                <a:gd name="T125" fmla="*/ 1249 w 1249"/>
                <a:gd name="T126" fmla="*/ 4229 h 42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49" h="4229">
                  <a:moveTo>
                    <a:pt x="911" y="3899"/>
                  </a:moveTo>
                  <a:lnTo>
                    <a:pt x="909" y="3824"/>
                  </a:lnTo>
                  <a:lnTo>
                    <a:pt x="911" y="3744"/>
                  </a:lnTo>
                  <a:lnTo>
                    <a:pt x="916" y="3658"/>
                  </a:lnTo>
                  <a:lnTo>
                    <a:pt x="926" y="3567"/>
                  </a:lnTo>
                  <a:lnTo>
                    <a:pt x="937" y="3473"/>
                  </a:lnTo>
                  <a:lnTo>
                    <a:pt x="951" y="3376"/>
                  </a:lnTo>
                  <a:lnTo>
                    <a:pt x="967" y="3275"/>
                  </a:lnTo>
                  <a:lnTo>
                    <a:pt x="986" y="3170"/>
                  </a:lnTo>
                  <a:lnTo>
                    <a:pt x="1070" y="2737"/>
                  </a:lnTo>
                  <a:lnTo>
                    <a:pt x="1156" y="2298"/>
                  </a:lnTo>
                  <a:lnTo>
                    <a:pt x="1176" y="2192"/>
                  </a:lnTo>
                  <a:lnTo>
                    <a:pt x="1194" y="2086"/>
                  </a:lnTo>
                  <a:lnTo>
                    <a:pt x="1210" y="1984"/>
                  </a:lnTo>
                  <a:lnTo>
                    <a:pt x="1224" y="1885"/>
                  </a:lnTo>
                  <a:lnTo>
                    <a:pt x="1234" y="1789"/>
                  </a:lnTo>
                  <a:lnTo>
                    <a:pt x="1243" y="1697"/>
                  </a:lnTo>
                  <a:lnTo>
                    <a:pt x="1248" y="1610"/>
                  </a:lnTo>
                  <a:lnTo>
                    <a:pt x="1249" y="1527"/>
                  </a:lnTo>
                  <a:lnTo>
                    <a:pt x="1247" y="1450"/>
                  </a:lnTo>
                  <a:lnTo>
                    <a:pt x="1240" y="1379"/>
                  </a:lnTo>
                  <a:lnTo>
                    <a:pt x="1229" y="1314"/>
                  </a:lnTo>
                  <a:lnTo>
                    <a:pt x="1212" y="1255"/>
                  </a:lnTo>
                  <a:lnTo>
                    <a:pt x="1191" y="1205"/>
                  </a:lnTo>
                  <a:lnTo>
                    <a:pt x="1164" y="1162"/>
                  </a:lnTo>
                  <a:lnTo>
                    <a:pt x="1131" y="1127"/>
                  </a:lnTo>
                  <a:lnTo>
                    <a:pt x="1091" y="1101"/>
                  </a:lnTo>
                  <a:lnTo>
                    <a:pt x="976" y="786"/>
                  </a:lnTo>
                  <a:lnTo>
                    <a:pt x="868" y="529"/>
                  </a:lnTo>
                  <a:lnTo>
                    <a:pt x="770" y="327"/>
                  </a:lnTo>
                  <a:lnTo>
                    <a:pt x="679" y="176"/>
                  </a:lnTo>
                  <a:lnTo>
                    <a:pt x="595" y="73"/>
                  </a:lnTo>
                  <a:lnTo>
                    <a:pt x="519" y="16"/>
                  </a:lnTo>
                  <a:lnTo>
                    <a:pt x="448" y="0"/>
                  </a:lnTo>
                  <a:lnTo>
                    <a:pt x="385" y="24"/>
                  </a:lnTo>
                  <a:lnTo>
                    <a:pt x="329" y="83"/>
                  </a:lnTo>
                  <a:lnTo>
                    <a:pt x="277" y="176"/>
                  </a:lnTo>
                  <a:lnTo>
                    <a:pt x="231" y="297"/>
                  </a:lnTo>
                  <a:lnTo>
                    <a:pt x="192" y="445"/>
                  </a:lnTo>
                  <a:lnTo>
                    <a:pt x="157" y="618"/>
                  </a:lnTo>
                  <a:lnTo>
                    <a:pt x="126" y="810"/>
                  </a:lnTo>
                  <a:lnTo>
                    <a:pt x="99" y="1020"/>
                  </a:lnTo>
                  <a:lnTo>
                    <a:pt x="76" y="1244"/>
                  </a:lnTo>
                  <a:lnTo>
                    <a:pt x="57" y="1479"/>
                  </a:lnTo>
                  <a:lnTo>
                    <a:pt x="42" y="1723"/>
                  </a:lnTo>
                  <a:lnTo>
                    <a:pt x="29" y="1970"/>
                  </a:lnTo>
                  <a:lnTo>
                    <a:pt x="20" y="2220"/>
                  </a:lnTo>
                  <a:lnTo>
                    <a:pt x="12" y="2469"/>
                  </a:lnTo>
                  <a:lnTo>
                    <a:pt x="7" y="2713"/>
                  </a:lnTo>
                  <a:lnTo>
                    <a:pt x="4" y="2949"/>
                  </a:lnTo>
                  <a:lnTo>
                    <a:pt x="2" y="3175"/>
                  </a:lnTo>
                  <a:lnTo>
                    <a:pt x="1" y="3583"/>
                  </a:lnTo>
                  <a:lnTo>
                    <a:pt x="2" y="3911"/>
                  </a:lnTo>
                  <a:lnTo>
                    <a:pt x="2" y="4038"/>
                  </a:lnTo>
                  <a:lnTo>
                    <a:pt x="3" y="4135"/>
                  </a:lnTo>
                  <a:lnTo>
                    <a:pt x="2" y="4200"/>
                  </a:lnTo>
                  <a:lnTo>
                    <a:pt x="0" y="4229"/>
                  </a:lnTo>
                  <a:lnTo>
                    <a:pt x="65" y="4223"/>
                  </a:lnTo>
                  <a:lnTo>
                    <a:pt x="132" y="4217"/>
                  </a:lnTo>
                  <a:lnTo>
                    <a:pt x="200" y="4209"/>
                  </a:lnTo>
                  <a:lnTo>
                    <a:pt x="269" y="4201"/>
                  </a:lnTo>
                  <a:lnTo>
                    <a:pt x="336" y="4190"/>
                  </a:lnTo>
                  <a:lnTo>
                    <a:pt x="404" y="4179"/>
                  </a:lnTo>
                  <a:lnTo>
                    <a:pt x="438" y="4172"/>
                  </a:lnTo>
                  <a:lnTo>
                    <a:pt x="471" y="4165"/>
                  </a:lnTo>
                  <a:lnTo>
                    <a:pt x="503" y="4156"/>
                  </a:lnTo>
                  <a:lnTo>
                    <a:pt x="535" y="4147"/>
                  </a:lnTo>
                  <a:lnTo>
                    <a:pt x="566" y="4138"/>
                  </a:lnTo>
                  <a:lnTo>
                    <a:pt x="597" y="4129"/>
                  </a:lnTo>
                  <a:lnTo>
                    <a:pt x="627" y="4118"/>
                  </a:lnTo>
                  <a:lnTo>
                    <a:pt x="655" y="4107"/>
                  </a:lnTo>
                  <a:lnTo>
                    <a:pt x="683" y="4095"/>
                  </a:lnTo>
                  <a:lnTo>
                    <a:pt x="710" y="4081"/>
                  </a:lnTo>
                  <a:lnTo>
                    <a:pt x="737" y="4068"/>
                  </a:lnTo>
                  <a:lnTo>
                    <a:pt x="761" y="4053"/>
                  </a:lnTo>
                  <a:lnTo>
                    <a:pt x="785" y="4038"/>
                  </a:lnTo>
                  <a:lnTo>
                    <a:pt x="807" y="4021"/>
                  </a:lnTo>
                  <a:lnTo>
                    <a:pt x="828" y="4003"/>
                  </a:lnTo>
                  <a:lnTo>
                    <a:pt x="848" y="3984"/>
                  </a:lnTo>
                  <a:lnTo>
                    <a:pt x="866" y="3965"/>
                  </a:lnTo>
                  <a:lnTo>
                    <a:pt x="883" y="3944"/>
                  </a:lnTo>
                  <a:lnTo>
                    <a:pt x="897" y="3922"/>
                  </a:lnTo>
                  <a:lnTo>
                    <a:pt x="911" y="3899"/>
                  </a:lnTo>
                  <a:close/>
                </a:path>
              </a:pathLst>
            </a:custGeom>
            <a:solidFill>
              <a:srgbClr val="DE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77" name="Freeform 74"/>
            <p:cNvSpPr>
              <a:spLocks/>
            </p:cNvSpPr>
            <p:nvPr/>
          </p:nvSpPr>
          <p:spPr bwMode="auto">
            <a:xfrm>
              <a:off x="532" y="1707"/>
              <a:ext cx="354" cy="127"/>
            </a:xfrm>
            <a:custGeom>
              <a:avLst/>
              <a:gdLst>
                <a:gd name="T0" fmla="*/ 0 w 2476"/>
                <a:gd name="T1" fmla="*/ 0 h 890"/>
                <a:gd name="T2" fmla="*/ 0 w 2476"/>
                <a:gd name="T3" fmla="*/ 0 h 890"/>
                <a:gd name="T4" fmla="*/ 1 w 2476"/>
                <a:gd name="T5" fmla="*/ 1 h 890"/>
                <a:gd name="T6" fmla="*/ 1 w 2476"/>
                <a:gd name="T7" fmla="*/ 1 h 890"/>
                <a:gd name="T8" fmla="*/ 1 w 2476"/>
                <a:gd name="T9" fmla="*/ 1 h 890"/>
                <a:gd name="T10" fmla="*/ 1 w 2476"/>
                <a:gd name="T11" fmla="*/ 1 h 890"/>
                <a:gd name="T12" fmla="*/ 1 w 2476"/>
                <a:gd name="T13" fmla="*/ 1 h 890"/>
                <a:gd name="T14" fmla="*/ 2 w 2476"/>
                <a:gd name="T15" fmla="*/ 1 h 890"/>
                <a:gd name="T16" fmla="*/ 2 w 2476"/>
                <a:gd name="T17" fmla="*/ 1 h 890"/>
                <a:gd name="T18" fmla="*/ 3 w 2476"/>
                <a:gd name="T19" fmla="*/ 1 h 890"/>
                <a:gd name="T20" fmla="*/ 3 w 2476"/>
                <a:gd name="T21" fmla="*/ 1 h 890"/>
                <a:gd name="T22" fmla="*/ 4 w 2476"/>
                <a:gd name="T23" fmla="*/ 1 h 890"/>
                <a:gd name="T24" fmla="*/ 4 w 2476"/>
                <a:gd name="T25" fmla="*/ 1 h 890"/>
                <a:gd name="T26" fmla="*/ 5 w 2476"/>
                <a:gd name="T27" fmla="*/ 1 h 890"/>
                <a:gd name="T28" fmla="*/ 6 w 2476"/>
                <a:gd name="T29" fmla="*/ 1 h 890"/>
                <a:gd name="T30" fmla="*/ 7 w 2476"/>
                <a:gd name="T31" fmla="*/ 1 h 890"/>
                <a:gd name="T32" fmla="*/ 7 w 2476"/>
                <a:gd name="T33" fmla="*/ 1 h 890"/>
                <a:gd name="T34" fmla="*/ 7 w 2476"/>
                <a:gd name="T35" fmla="*/ 1 h 890"/>
                <a:gd name="T36" fmla="*/ 7 w 2476"/>
                <a:gd name="T37" fmla="*/ 1 h 890"/>
                <a:gd name="T38" fmla="*/ 6 w 2476"/>
                <a:gd name="T39" fmla="*/ 1 h 890"/>
                <a:gd name="T40" fmla="*/ 6 w 2476"/>
                <a:gd name="T41" fmla="*/ 2 h 890"/>
                <a:gd name="T42" fmla="*/ 6 w 2476"/>
                <a:gd name="T43" fmla="*/ 2 h 890"/>
                <a:gd name="T44" fmla="*/ 5 w 2476"/>
                <a:gd name="T45" fmla="*/ 2 h 890"/>
                <a:gd name="T46" fmla="*/ 5 w 2476"/>
                <a:gd name="T47" fmla="*/ 2 h 890"/>
                <a:gd name="T48" fmla="*/ 4 w 2476"/>
                <a:gd name="T49" fmla="*/ 2 h 890"/>
                <a:gd name="T50" fmla="*/ 4 w 2476"/>
                <a:gd name="T51" fmla="*/ 2 h 890"/>
                <a:gd name="T52" fmla="*/ 4 w 2476"/>
                <a:gd name="T53" fmla="*/ 2 h 890"/>
                <a:gd name="T54" fmla="*/ 3 w 2476"/>
                <a:gd name="T55" fmla="*/ 2 h 890"/>
                <a:gd name="T56" fmla="*/ 3 w 2476"/>
                <a:gd name="T57" fmla="*/ 2 h 890"/>
                <a:gd name="T58" fmla="*/ 2 w 2476"/>
                <a:gd name="T59" fmla="*/ 2 h 890"/>
                <a:gd name="T60" fmla="*/ 2 w 2476"/>
                <a:gd name="T61" fmla="*/ 3 h 890"/>
                <a:gd name="T62" fmla="*/ 1 w 2476"/>
                <a:gd name="T63" fmla="*/ 3 h 890"/>
                <a:gd name="T64" fmla="*/ 1 w 2476"/>
                <a:gd name="T65" fmla="*/ 3 h 890"/>
                <a:gd name="T66" fmla="*/ 1 w 2476"/>
                <a:gd name="T67" fmla="*/ 3 h 890"/>
                <a:gd name="T68" fmla="*/ 1 w 2476"/>
                <a:gd name="T69" fmla="*/ 3 h 890"/>
                <a:gd name="T70" fmla="*/ 1 w 2476"/>
                <a:gd name="T71" fmla="*/ 3 h 890"/>
                <a:gd name="T72" fmla="*/ 1 w 2476"/>
                <a:gd name="T73" fmla="*/ 3 h 890"/>
                <a:gd name="T74" fmla="*/ 1 w 2476"/>
                <a:gd name="T75" fmla="*/ 3 h 890"/>
                <a:gd name="T76" fmla="*/ 1 w 2476"/>
                <a:gd name="T77" fmla="*/ 2 h 890"/>
                <a:gd name="T78" fmla="*/ 0 w 2476"/>
                <a:gd name="T79" fmla="*/ 2 h 890"/>
                <a:gd name="T80" fmla="*/ 0 w 2476"/>
                <a:gd name="T81" fmla="*/ 2 h 890"/>
                <a:gd name="T82" fmla="*/ 0 w 2476"/>
                <a:gd name="T83" fmla="*/ 2 h 890"/>
                <a:gd name="T84" fmla="*/ 0 w 2476"/>
                <a:gd name="T85" fmla="*/ 2 h 890"/>
                <a:gd name="T86" fmla="*/ 0 w 2476"/>
                <a:gd name="T87" fmla="*/ 2 h 890"/>
                <a:gd name="T88" fmla="*/ 0 w 2476"/>
                <a:gd name="T89" fmla="*/ 2 h 890"/>
                <a:gd name="T90" fmla="*/ 0 w 2476"/>
                <a:gd name="T91" fmla="*/ 1 h 890"/>
                <a:gd name="T92" fmla="*/ 0 w 2476"/>
                <a:gd name="T93" fmla="*/ 1 h 890"/>
                <a:gd name="T94" fmla="*/ 0 w 2476"/>
                <a:gd name="T95" fmla="*/ 1 h 890"/>
                <a:gd name="T96" fmla="*/ 0 w 2476"/>
                <a:gd name="T97" fmla="*/ 1 h 890"/>
                <a:gd name="T98" fmla="*/ 0 w 2476"/>
                <a:gd name="T99" fmla="*/ 1 h 890"/>
                <a:gd name="T100" fmla="*/ 0 w 2476"/>
                <a:gd name="T101" fmla="*/ 0 h 8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76"/>
                <a:gd name="T154" fmla="*/ 0 h 890"/>
                <a:gd name="T155" fmla="*/ 2476 w 2476"/>
                <a:gd name="T156" fmla="*/ 890 h 8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76" h="890">
                  <a:moveTo>
                    <a:pt x="16" y="0"/>
                  </a:moveTo>
                  <a:lnTo>
                    <a:pt x="49" y="43"/>
                  </a:lnTo>
                  <a:lnTo>
                    <a:pt x="82" y="83"/>
                  </a:lnTo>
                  <a:lnTo>
                    <a:pt x="114" y="123"/>
                  </a:lnTo>
                  <a:lnTo>
                    <a:pt x="147" y="160"/>
                  </a:lnTo>
                  <a:lnTo>
                    <a:pt x="179" y="196"/>
                  </a:lnTo>
                  <a:lnTo>
                    <a:pt x="214" y="229"/>
                  </a:lnTo>
                  <a:lnTo>
                    <a:pt x="248" y="260"/>
                  </a:lnTo>
                  <a:lnTo>
                    <a:pt x="284" y="290"/>
                  </a:lnTo>
                  <a:lnTo>
                    <a:pt x="322" y="318"/>
                  </a:lnTo>
                  <a:lnTo>
                    <a:pt x="362" y="344"/>
                  </a:lnTo>
                  <a:lnTo>
                    <a:pt x="404" y="367"/>
                  </a:lnTo>
                  <a:lnTo>
                    <a:pt x="449" y="389"/>
                  </a:lnTo>
                  <a:lnTo>
                    <a:pt x="497" y="408"/>
                  </a:lnTo>
                  <a:lnTo>
                    <a:pt x="549" y="426"/>
                  </a:lnTo>
                  <a:lnTo>
                    <a:pt x="605" y="441"/>
                  </a:lnTo>
                  <a:lnTo>
                    <a:pt x="664" y="454"/>
                  </a:lnTo>
                  <a:lnTo>
                    <a:pt x="729" y="465"/>
                  </a:lnTo>
                  <a:lnTo>
                    <a:pt x="798" y="473"/>
                  </a:lnTo>
                  <a:lnTo>
                    <a:pt x="872" y="479"/>
                  </a:lnTo>
                  <a:lnTo>
                    <a:pt x="952" y="483"/>
                  </a:lnTo>
                  <a:lnTo>
                    <a:pt x="1038" y="485"/>
                  </a:lnTo>
                  <a:lnTo>
                    <a:pt x="1130" y="483"/>
                  </a:lnTo>
                  <a:lnTo>
                    <a:pt x="1230" y="480"/>
                  </a:lnTo>
                  <a:lnTo>
                    <a:pt x="1335" y="474"/>
                  </a:lnTo>
                  <a:lnTo>
                    <a:pt x="1449" y="466"/>
                  </a:lnTo>
                  <a:lnTo>
                    <a:pt x="1569" y="455"/>
                  </a:lnTo>
                  <a:lnTo>
                    <a:pt x="1699" y="441"/>
                  </a:lnTo>
                  <a:lnTo>
                    <a:pt x="1835" y="425"/>
                  </a:lnTo>
                  <a:lnTo>
                    <a:pt x="1982" y="406"/>
                  </a:lnTo>
                  <a:lnTo>
                    <a:pt x="2138" y="384"/>
                  </a:lnTo>
                  <a:lnTo>
                    <a:pt x="2302" y="360"/>
                  </a:lnTo>
                  <a:lnTo>
                    <a:pt x="2476" y="332"/>
                  </a:lnTo>
                  <a:lnTo>
                    <a:pt x="2431" y="356"/>
                  </a:lnTo>
                  <a:lnTo>
                    <a:pt x="2385" y="378"/>
                  </a:lnTo>
                  <a:lnTo>
                    <a:pt x="2338" y="401"/>
                  </a:lnTo>
                  <a:lnTo>
                    <a:pt x="2289" y="424"/>
                  </a:lnTo>
                  <a:lnTo>
                    <a:pt x="2239" y="446"/>
                  </a:lnTo>
                  <a:lnTo>
                    <a:pt x="2187" y="469"/>
                  </a:lnTo>
                  <a:lnTo>
                    <a:pt x="2133" y="492"/>
                  </a:lnTo>
                  <a:lnTo>
                    <a:pt x="2079" y="514"/>
                  </a:lnTo>
                  <a:lnTo>
                    <a:pt x="2022" y="536"/>
                  </a:lnTo>
                  <a:lnTo>
                    <a:pt x="1965" y="557"/>
                  </a:lnTo>
                  <a:lnTo>
                    <a:pt x="1906" y="579"/>
                  </a:lnTo>
                  <a:lnTo>
                    <a:pt x="1846" y="600"/>
                  </a:lnTo>
                  <a:lnTo>
                    <a:pt x="1784" y="621"/>
                  </a:lnTo>
                  <a:lnTo>
                    <a:pt x="1721" y="642"/>
                  </a:lnTo>
                  <a:lnTo>
                    <a:pt x="1657" y="661"/>
                  </a:lnTo>
                  <a:lnTo>
                    <a:pt x="1591" y="680"/>
                  </a:lnTo>
                  <a:lnTo>
                    <a:pt x="1523" y="699"/>
                  </a:lnTo>
                  <a:lnTo>
                    <a:pt x="1455" y="718"/>
                  </a:lnTo>
                  <a:lnTo>
                    <a:pt x="1386" y="735"/>
                  </a:lnTo>
                  <a:lnTo>
                    <a:pt x="1315" y="752"/>
                  </a:lnTo>
                  <a:lnTo>
                    <a:pt x="1243" y="768"/>
                  </a:lnTo>
                  <a:lnTo>
                    <a:pt x="1170" y="785"/>
                  </a:lnTo>
                  <a:lnTo>
                    <a:pt x="1095" y="799"/>
                  </a:lnTo>
                  <a:lnTo>
                    <a:pt x="1020" y="813"/>
                  </a:lnTo>
                  <a:lnTo>
                    <a:pt x="943" y="826"/>
                  </a:lnTo>
                  <a:lnTo>
                    <a:pt x="865" y="838"/>
                  </a:lnTo>
                  <a:lnTo>
                    <a:pt x="786" y="849"/>
                  </a:lnTo>
                  <a:lnTo>
                    <a:pt x="706" y="860"/>
                  </a:lnTo>
                  <a:lnTo>
                    <a:pt x="625" y="869"/>
                  </a:lnTo>
                  <a:lnTo>
                    <a:pt x="543" y="877"/>
                  </a:lnTo>
                  <a:lnTo>
                    <a:pt x="459" y="884"/>
                  </a:lnTo>
                  <a:lnTo>
                    <a:pt x="375" y="890"/>
                  </a:lnTo>
                  <a:lnTo>
                    <a:pt x="367" y="890"/>
                  </a:lnTo>
                  <a:lnTo>
                    <a:pt x="360" y="890"/>
                  </a:lnTo>
                  <a:lnTo>
                    <a:pt x="353" y="890"/>
                  </a:lnTo>
                  <a:lnTo>
                    <a:pt x="346" y="890"/>
                  </a:lnTo>
                  <a:lnTo>
                    <a:pt x="339" y="890"/>
                  </a:lnTo>
                  <a:lnTo>
                    <a:pt x="331" y="890"/>
                  </a:lnTo>
                  <a:lnTo>
                    <a:pt x="324" y="890"/>
                  </a:lnTo>
                  <a:lnTo>
                    <a:pt x="316" y="890"/>
                  </a:lnTo>
                  <a:lnTo>
                    <a:pt x="286" y="881"/>
                  </a:lnTo>
                  <a:lnTo>
                    <a:pt x="257" y="871"/>
                  </a:lnTo>
                  <a:lnTo>
                    <a:pt x="232" y="859"/>
                  </a:lnTo>
                  <a:lnTo>
                    <a:pt x="206" y="845"/>
                  </a:lnTo>
                  <a:lnTo>
                    <a:pt x="184" y="830"/>
                  </a:lnTo>
                  <a:lnTo>
                    <a:pt x="162" y="814"/>
                  </a:lnTo>
                  <a:lnTo>
                    <a:pt x="142" y="796"/>
                  </a:lnTo>
                  <a:lnTo>
                    <a:pt x="124" y="776"/>
                  </a:lnTo>
                  <a:lnTo>
                    <a:pt x="107" y="756"/>
                  </a:lnTo>
                  <a:lnTo>
                    <a:pt x="92" y="735"/>
                  </a:lnTo>
                  <a:lnTo>
                    <a:pt x="78" y="712"/>
                  </a:lnTo>
                  <a:lnTo>
                    <a:pt x="65" y="688"/>
                  </a:lnTo>
                  <a:lnTo>
                    <a:pt x="53" y="663"/>
                  </a:lnTo>
                  <a:lnTo>
                    <a:pt x="44" y="637"/>
                  </a:lnTo>
                  <a:lnTo>
                    <a:pt x="34" y="608"/>
                  </a:lnTo>
                  <a:lnTo>
                    <a:pt x="27" y="580"/>
                  </a:lnTo>
                  <a:lnTo>
                    <a:pt x="20" y="550"/>
                  </a:lnTo>
                  <a:lnTo>
                    <a:pt x="15" y="519"/>
                  </a:lnTo>
                  <a:lnTo>
                    <a:pt x="10" y="488"/>
                  </a:lnTo>
                  <a:lnTo>
                    <a:pt x="6" y="455"/>
                  </a:lnTo>
                  <a:lnTo>
                    <a:pt x="3" y="422"/>
                  </a:lnTo>
                  <a:lnTo>
                    <a:pt x="1" y="387"/>
                  </a:lnTo>
                  <a:lnTo>
                    <a:pt x="0" y="352"/>
                  </a:lnTo>
                  <a:lnTo>
                    <a:pt x="0" y="315"/>
                  </a:lnTo>
                  <a:lnTo>
                    <a:pt x="0" y="279"/>
                  </a:lnTo>
                  <a:lnTo>
                    <a:pt x="1" y="241"/>
                  </a:lnTo>
                  <a:lnTo>
                    <a:pt x="2" y="203"/>
                  </a:lnTo>
                  <a:lnTo>
                    <a:pt x="4" y="163"/>
                  </a:lnTo>
                  <a:lnTo>
                    <a:pt x="10" y="83"/>
                  </a:lnTo>
                  <a:lnTo>
                    <a:pt x="16" y="0"/>
                  </a:lnTo>
                  <a:close/>
                </a:path>
              </a:pathLst>
            </a:custGeom>
            <a:solidFill>
              <a:srgbClr val="DE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78" name="Freeform 75"/>
            <p:cNvSpPr>
              <a:spLocks/>
            </p:cNvSpPr>
            <p:nvPr/>
          </p:nvSpPr>
          <p:spPr bwMode="auto">
            <a:xfrm>
              <a:off x="796" y="1135"/>
              <a:ext cx="204" cy="64"/>
            </a:xfrm>
            <a:custGeom>
              <a:avLst/>
              <a:gdLst>
                <a:gd name="T0" fmla="*/ 0 w 1427"/>
                <a:gd name="T1" fmla="*/ 1 h 450"/>
                <a:gd name="T2" fmla="*/ 0 w 1427"/>
                <a:gd name="T3" fmla="*/ 1 h 450"/>
                <a:gd name="T4" fmla="*/ 1 w 1427"/>
                <a:gd name="T5" fmla="*/ 1 h 450"/>
                <a:gd name="T6" fmla="*/ 1 w 1427"/>
                <a:gd name="T7" fmla="*/ 1 h 450"/>
                <a:gd name="T8" fmla="*/ 1 w 1427"/>
                <a:gd name="T9" fmla="*/ 1 h 450"/>
                <a:gd name="T10" fmla="*/ 1 w 1427"/>
                <a:gd name="T11" fmla="*/ 1 h 450"/>
                <a:gd name="T12" fmla="*/ 1 w 1427"/>
                <a:gd name="T13" fmla="*/ 0 h 450"/>
                <a:gd name="T14" fmla="*/ 2 w 1427"/>
                <a:gd name="T15" fmla="*/ 0 h 450"/>
                <a:gd name="T16" fmla="*/ 2 w 1427"/>
                <a:gd name="T17" fmla="*/ 0 h 450"/>
                <a:gd name="T18" fmla="*/ 2 w 1427"/>
                <a:gd name="T19" fmla="*/ 0 h 450"/>
                <a:gd name="T20" fmla="*/ 2 w 1427"/>
                <a:gd name="T21" fmla="*/ 0 h 450"/>
                <a:gd name="T22" fmla="*/ 3 w 1427"/>
                <a:gd name="T23" fmla="*/ 0 h 450"/>
                <a:gd name="T24" fmla="*/ 3 w 1427"/>
                <a:gd name="T25" fmla="*/ 0 h 450"/>
                <a:gd name="T26" fmla="*/ 3 w 1427"/>
                <a:gd name="T27" fmla="*/ 0 h 450"/>
                <a:gd name="T28" fmla="*/ 3 w 1427"/>
                <a:gd name="T29" fmla="*/ 0 h 450"/>
                <a:gd name="T30" fmla="*/ 4 w 1427"/>
                <a:gd name="T31" fmla="*/ 0 h 450"/>
                <a:gd name="T32" fmla="*/ 4 w 1427"/>
                <a:gd name="T33" fmla="*/ 0 h 450"/>
                <a:gd name="T34" fmla="*/ 4 w 1427"/>
                <a:gd name="T35" fmla="*/ 0 h 450"/>
                <a:gd name="T36" fmla="*/ 4 w 1427"/>
                <a:gd name="T37" fmla="*/ 0 h 450"/>
                <a:gd name="T38" fmla="*/ 3 w 1427"/>
                <a:gd name="T39" fmla="*/ 0 h 450"/>
                <a:gd name="T40" fmla="*/ 3 w 1427"/>
                <a:gd name="T41" fmla="*/ 0 h 450"/>
                <a:gd name="T42" fmla="*/ 3 w 1427"/>
                <a:gd name="T43" fmla="*/ 0 h 450"/>
                <a:gd name="T44" fmla="*/ 2 w 1427"/>
                <a:gd name="T45" fmla="*/ 0 h 450"/>
                <a:gd name="T46" fmla="*/ 2 w 1427"/>
                <a:gd name="T47" fmla="*/ 0 h 450"/>
                <a:gd name="T48" fmla="*/ 2 w 1427"/>
                <a:gd name="T49" fmla="*/ 0 h 450"/>
                <a:gd name="T50" fmla="*/ 2 w 1427"/>
                <a:gd name="T51" fmla="*/ 0 h 450"/>
                <a:gd name="T52" fmla="*/ 1 w 1427"/>
                <a:gd name="T53" fmla="*/ 0 h 450"/>
                <a:gd name="T54" fmla="*/ 1 w 1427"/>
                <a:gd name="T55" fmla="*/ 0 h 450"/>
                <a:gd name="T56" fmla="*/ 1 w 1427"/>
                <a:gd name="T57" fmla="*/ 0 h 450"/>
                <a:gd name="T58" fmla="*/ 1 w 1427"/>
                <a:gd name="T59" fmla="*/ 1 h 450"/>
                <a:gd name="T60" fmla="*/ 1 w 1427"/>
                <a:gd name="T61" fmla="*/ 1 h 450"/>
                <a:gd name="T62" fmla="*/ 0 w 1427"/>
                <a:gd name="T63" fmla="*/ 1 h 450"/>
                <a:gd name="T64" fmla="*/ 0 w 1427"/>
                <a:gd name="T65" fmla="*/ 1 h 450"/>
                <a:gd name="T66" fmla="*/ 0 w 1427"/>
                <a:gd name="T67" fmla="*/ 1 h 450"/>
                <a:gd name="T68" fmla="*/ 0 w 1427"/>
                <a:gd name="T69" fmla="*/ 1 h 450"/>
                <a:gd name="T70" fmla="*/ 0 w 1427"/>
                <a:gd name="T71" fmla="*/ 1 h 4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27"/>
                <a:gd name="T109" fmla="*/ 0 h 450"/>
                <a:gd name="T110" fmla="*/ 1427 w 1427"/>
                <a:gd name="T111" fmla="*/ 450 h 4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27" h="450">
                  <a:moveTo>
                    <a:pt x="55" y="426"/>
                  </a:moveTo>
                  <a:lnTo>
                    <a:pt x="48" y="450"/>
                  </a:lnTo>
                  <a:lnTo>
                    <a:pt x="81" y="420"/>
                  </a:lnTo>
                  <a:lnTo>
                    <a:pt x="115" y="390"/>
                  </a:lnTo>
                  <a:lnTo>
                    <a:pt x="149" y="362"/>
                  </a:lnTo>
                  <a:lnTo>
                    <a:pt x="184" y="334"/>
                  </a:lnTo>
                  <a:lnTo>
                    <a:pt x="219" y="308"/>
                  </a:lnTo>
                  <a:lnTo>
                    <a:pt x="253" y="283"/>
                  </a:lnTo>
                  <a:lnTo>
                    <a:pt x="289" y="259"/>
                  </a:lnTo>
                  <a:lnTo>
                    <a:pt x="325" y="236"/>
                  </a:lnTo>
                  <a:lnTo>
                    <a:pt x="361" y="214"/>
                  </a:lnTo>
                  <a:lnTo>
                    <a:pt x="398" y="194"/>
                  </a:lnTo>
                  <a:lnTo>
                    <a:pt x="436" y="174"/>
                  </a:lnTo>
                  <a:lnTo>
                    <a:pt x="474" y="156"/>
                  </a:lnTo>
                  <a:lnTo>
                    <a:pt x="513" y="140"/>
                  </a:lnTo>
                  <a:lnTo>
                    <a:pt x="552" y="124"/>
                  </a:lnTo>
                  <a:lnTo>
                    <a:pt x="593" y="110"/>
                  </a:lnTo>
                  <a:lnTo>
                    <a:pt x="633" y="97"/>
                  </a:lnTo>
                  <a:lnTo>
                    <a:pt x="675" y="86"/>
                  </a:lnTo>
                  <a:lnTo>
                    <a:pt x="717" y="76"/>
                  </a:lnTo>
                  <a:lnTo>
                    <a:pt x="760" y="68"/>
                  </a:lnTo>
                  <a:lnTo>
                    <a:pt x="804" y="61"/>
                  </a:lnTo>
                  <a:lnTo>
                    <a:pt x="849" y="56"/>
                  </a:lnTo>
                  <a:lnTo>
                    <a:pt x="895" y="53"/>
                  </a:lnTo>
                  <a:lnTo>
                    <a:pt x="942" y="51"/>
                  </a:lnTo>
                  <a:lnTo>
                    <a:pt x="989" y="50"/>
                  </a:lnTo>
                  <a:lnTo>
                    <a:pt x="1038" y="52"/>
                  </a:lnTo>
                  <a:lnTo>
                    <a:pt x="1088" y="55"/>
                  </a:lnTo>
                  <a:lnTo>
                    <a:pt x="1140" y="59"/>
                  </a:lnTo>
                  <a:lnTo>
                    <a:pt x="1192" y="66"/>
                  </a:lnTo>
                  <a:lnTo>
                    <a:pt x="1245" y="74"/>
                  </a:lnTo>
                  <a:lnTo>
                    <a:pt x="1300" y="85"/>
                  </a:lnTo>
                  <a:lnTo>
                    <a:pt x="1356" y="97"/>
                  </a:lnTo>
                  <a:lnTo>
                    <a:pt x="1413" y="111"/>
                  </a:lnTo>
                  <a:lnTo>
                    <a:pt x="1427" y="64"/>
                  </a:lnTo>
                  <a:lnTo>
                    <a:pt x="1368" y="49"/>
                  </a:lnTo>
                  <a:lnTo>
                    <a:pt x="1311" y="35"/>
                  </a:lnTo>
                  <a:lnTo>
                    <a:pt x="1255" y="25"/>
                  </a:lnTo>
                  <a:lnTo>
                    <a:pt x="1200" y="16"/>
                  </a:lnTo>
                  <a:lnTo>
                    <a:pt x="1146" y="9"/>
                  </a:lnTo>
                  <a:lnTo>
                    <a:pt x="1093" y="4"/>
                  </a:lnTo>
                  <a:lnTo>
                    <a:pt x="1040" y="1"/>
                  </a:lnTo>
                  <a:lnTo>
                    <a:pt x="990" y="0"/>
                  </a:lnTo>
                  <a:lnTo>
                    <a:pt x="940" y="0"/>
                  </a:lnTo>
                  <a:lnTo>
                    <a:pt x="892" y="2"/>
                  </a:lnTo>
                  <a:lnTo>
                    <a:pt x="844" y="6"/>
                  </a:lnTo>
                  <a:lnTo>
                    <a:pt x="797" y="11"/>
                  </a:lnTo>
                  <a:lnTo>
                    <a:pt x="751" y="18"/>
                  </a:lnTo>
                  <a:lnTo>
                    <a:pt x="705" y="27"/>
                  </a:lnTo>
                  <a:lnTo>
                    <a:pt x="661" y="37"/>
                  </a:lnTo>
                  <a:lnTo>
                    <a:pt x="617" y="50"/>
                  </a:lnTo>
                  <a:lnTo>
                    <a:pt x="575" y="63"/>
                  </a:lnTo>
                  <a:lnTo>
                    <a:pt x="533" y="77"/>
                  </a:lnTo>
                  <a:lnTo>
                    <a:pt x="491" y="93"/>
                  </a:lnTo>
                  <a:lnTo>
                    <a:pt x="452" y="111"/>
                  </a:lnTo>
                  <a:lnTo>
                    <a:pt x="411" y="130"/>
                  </a:lnTo>
                  <a:lnTo>
                    <a:pt x="373" y="150"/>
                  </a:lnTo>
                  <a:lnTo>
                    <a:pt x="334" y="171"/>
                  </a:lnTo>
                  <a:lnTo>
                    <a:pt x="296" y="194"/>
                  </a:lnTo>
                  <a:lnTo>
                    <a:pt x="259" y="218"/>
                  </a:lnTo>
                  <a:lnTo>
                    <a:pt x="222" y="242"/>
                  </a:lnTo>
                  <a:lnTo>
                    <a:pt x="186" y="269"/>
                  </a:lnTo>
                  <a:lnTo>
                    <a:pt x="151" y="296"/>
                  </a:lnTo>
                  <a:lnTo>
                    <a:pt x="115" y="323"/>
                  </a:lnTo>
                  <a:lnTo>
                    <a:pt x="80" y="353"/>
                  </a:lnTo>
                  <a:lnTo>
                    <a:pt x="46" y="383"/>
                  </a:lnTo>
                  <a:lnTo>
                    <a:pt x="12" y="414"/>
                  </a:lnTo>
                  <a:lnTo>
                    <a:pt x="4" y="438"/>
                  </a:lnTo>
                  <a:lnTo>
                    <a:pt x="12" y="414"/>
                  </a:lnTo>
                  <a:lnTo>
                    <a:pt x="0" y="424"/>
                  </a:lnTo>
                  <a:lnTo>
                    <a:pt x="4" y="438"/>
                  </a:lnTo>
                  <a:lnTo>
                    <a:pt x="55" y="426"/>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79" name="Freeform 76"/>
            <p:cNvSpPr>
              <a:spLocks/>
            </p:cNvSpPr>
            <p:nvPr/>
          </p:nvSpPr>
          <p:spPr bwMode="auto">
            <a:xfrm>
              <a:off x="775" y="1196"/>
              <a:ext cx="29" cy="65"/>
            </a:xfrm>
            <a:custGeom>
              <a:avLst/>
              <a:gdLst>
                <a:gd name="T0" fmla="*/ 0 w 205"/>
                <a:gd name="T1" fmla="*/ 1 h 452"/>
                <a:gd name="T2" fmla="*/ 0 w 205"/>
                <a:gd name="T3" fmla="*/ 1 h 452"/>
                <a:gd name="T4" fmla="*/ 0 w 205"/>
                <a:gd name="T5" fmla="*/ 1 h 452"/>
                <a:gd name="T6" fmla="*/ 0 w 205"/>
                <a:gd name="T7" fmla="*/ 1 h 452"/>
                <a:gd name="T8" fmla="*/ 0 w 205"/>
                <a:gd name="T9" fmla="*/ 1 h 452"/>
                <a:gd name="T10" fmla="*/ 0 w 205"/>
                <a:gd name="T11" fmla="*/ 1 h 452"/>
                <a:gd name="T12" fmla="*/ 0 w 205"/>
                <a:gd name="T13" fmla="*/ 0 h 452"/>
                <a:gd name="T14" fmla="*/ 1 w 205"/>
                <a:gd name="T15" fmla="*/ 0 h 452"/>
                <a:gd name="T16" fmla="*/ 1 w 205"/>
                <a:gd name="T17" fmla="*/ 0 h 452"/>
                <a:gd name="T18" fmla="*/ 1 w 205"/>
                <a:gd name="T19" fmla="*/ 0 h 452"/>
                <a:gd name="T20" fmla="*/ 0 w 205"/>
                <a:gd name="T21" fmla="*/ 0 h 452"/>
                <a:gd name="T22" fmla="*/ 0 w 205"/>
                <a:gd name="T23" fmla="*/ 0 h 452"/>
                <a:gd name="T24" fmla="*/ 0 w 205"/>
                <a:gd name="T25" fmla="*/ 0 h 452"/>
                <a:gd name="T26" fmla="*/ 0 w 205"/>
                <a:gd name="T27" fmla="*/ 0 h 452"/>
                <a:gd name="T28" fmla="*/ 0 w 205"/>
                <a:gd name="T29" fmla="*/ 1 h 452"/>
                <a:gd name="T30" fmla="*/ 0 w 205"/>
                <a:gd name="T31" fmla="*/ 1 h 452"/>
                <a:gd name="T32" fmla="*/ 0 w 205"/>
                <a:gd name="T33" fmla="*/ 1 h 452"/>
                <a:gd name="T34" fmla="*/ 0 w 205"/>
                <a:gd name="T35" fmla="*/ 1 h 452"/>
                <a:gd name="T36" fmla="*/ 0 w 205"/>
                <a:gd name="T37" fmla="*/ 1 h 452"/>
                <a:gd name="T38" fmla="*/ 0 w 205"/>
                <a:gd name="T39" fmla="*/ 1 h 452"/>
                <a:gd name="T40" fmla="*/ 0 w 205"/>
                <a:gd name="T41" fmla="*/ 1 h 4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5"/>
                <a:gd name="T64" fmla="*/ 0 h 452"/>
                <a:gd name="T65" fmla="*/ 205 w 205"/>
                <a:gd name="T66" fmla="*/ 452 h 4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5" h="452">
                  <a:moveTo>
                    <a:pt x="51" y="452"/>
                  </a:moveTo>
                  <a:lnTo>
                    <a:pt x="51" y="452"/>
                  </a:lnTo>
                  <a:lnTo>
                    <a:pt x="58" y="432"/>
                  </a:lnTo>
                  <a:lnTo>
                    <a:pt x="76" y="382"/>
                  </a:lnTo>
                  <a:lnTo>
                    <a:pt x="101" y="313"/>
                  </a:lnTo>
                  <a:lnTo>
                    <a:pt x="130" y="233"/>
                  </a:lnTo>
                  <a:lnTo>
                    <a:pt x="157" y="154"/>
                  </a:lnTo>
                  <a:lnTo>
                    <a:pt x="182" y="84"/>
                  </a:lnTo>
                  <a:lnTo>
                    <a:pt x="199" y="33"/>
                  </a:lnTo>
                  <a:lnTo>
                    <a:pt x="205" y="0"/>
                  </a:lnTo>
                  <a:lnTo>
                    <a:pt x="154" y="12"/>
                  </a:lnTo>
                  <a:lnTo>
                    <a:pt x="149" y="19"/>
                  </a:lnTo>
                  <a:lnTo>
                    <a:pt x="132" y="69"/>
                  </a:lnTo>
                  <a:lnTo>
                    <a:pt x="107" y="138"/>
                  </a:lnTo>
                  <a:lnTo>
                    <a:pt x="79" y="218"/>
                  </a:lnTo>
                  <a:lnTo>
                    <a:pt x="51" y="297"/>
                  </a:lnTo>
                  <a:lnTo>
                    <a:pt x="26" y="366"/>
                  </a:lnTo>
                  <a:lnTo>
                    <a:pt x="8" y="415"/>
                  </a:lnTo>
                  <a:lnTo>
                    <a:pt x="0" y="436"/>
                  </a:lnTo>
                  <a:lnTo>
                    <a:pt x="1" y="435"/>
                  </a:lnTo>
                  <a:lnTo>
                    <a:pt x="51" y="452"/>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80" name="Freeform 77"/>
            <p:cNvSpPr>
              <a:spLocks/>
            </p:cNvSpPr>
            <p:nvPr/>
          </p:nvSpPr>
          <p:spPr bwMode="auto">
            <a:xfrm>
              <a:off x="656" y="1258"/>
              <a:ext cx="126" cy="195"/>
            </a:xfrm>
            <a:custGeom>
              <a:avLst/>
              <a:gdLst>
                <a:gd name="T0" fmla="*/ 0 w 879"/>
                <a:gd name="T1" fmla="*/ 4 h 1363"/>
                <a:gd name="T2" fmla="*/ 0 w 879"/>
                <a:gd name="T3" fmla="*/ 4 h 1363"/>
                <a:gd name="T4" fmla="*/ 0 w 879"/>
                <a:gd name="T5" fmla="*/ 4 h 1363"/>
                <a:gd name="T6" fmla="*/ 0 w 879"/>
                <a:gd name="T7" fmla="*/ 4 h 1363"/>
                <a:gd name="T8" fmla="*/ 1 w 879"/>
                <a:gd name="T9" fmla="*/ 4 h 1363"/>
                <a:gd name="T10" fmla="*/ 1 w 879"/>
                <a:gd name="T11" fmla="*/ 3 h 1363"/>
                <a:gd name="T12" fmla="*/ 1 w 879"/>
                <a:gd name="T13" fmla="*/ 3 h 1363"/>
                <a:gd name="T14" fmla="*/ 1 w 879"/>
                <a:gd name="T15" fmla="*/ 3 h 1363"/>
                <a:gd name="T16" fmla="*/ 1 w 879"/>
                <a:gd name="T17" fmla="*/ 3 h 1363"/>
                <a:gd name="T18" fmla="*/ 1 w 879"/>
                <a:gd name="T19" fmla="*/ 3 h 1363"/>
                <a:gd name="T20" fmla="*/ 1 w 879"/>
                <a:gd name="T21" fmla="*/ 3 h 1363"/>
                <a:gd name="T22" fmla="*/ 1 w 879"/>
                <a:gd name="T23" fmla="*/ 3 h 1363"/>
                <a:gd name="T24" fmla="*/ 1 w 879"/>
                <a:gd name="T25" fmla="*/ 2 h 1363"/>
                <a:gd name="T26" fmla="*/ 1 w 879"/>
                <a:gd name="T27" fmla="*/ 2 h 1363"/>
                <a:gd name="T28" fmla="*/ 2 w 879"/>
                <a:gd name="T29" fmla="*/ 2 h 1363"/>
                <a:gd name="T30" fmla="*/ 2 w 879"/>
                <a:gd name="T31" fmla="*/ 2 h 1363"/>
                <a:gd name="T32" fmla="*/ 2 w 879"/>
                <a:gd name="T33" fmla="*/ 2 h 1363"/>
                <a:gd name="T34" fmla="*/ 2 w 879"/>
                <a:gd name="T35" fmla="*/ 2 h 1363"/>
                <a:gd name="T36" fmla="*/ 2 w 879"/>
                <a:gd name="T37" fmla="*/ 2 h 1363"/>
                <a:gd name="T38" fmla="*/ 2 w 879"/>
                <a:gd name="T39" fmla="*/ 2 h 1363"/>
                <a:gd name="T40" fmla="*/ 2 w 879"/>
                <a:gd name="T41" fmla="*/ 1 h 1363"/>
                <a:gd name="T42" fmla="*/ 2 w 879"/>
                <a:gd name="T43" fmla="*/ 1 h 1363"/>
                <a:gd name="T44" fmla="*/ 2 w 879"/>
                <a:gd name="T45" fmla="*/ 1 h 1363"/>
                <a:gd name="T46" fmla="*/ 2 w 879"/>
                <a:gd name="T47" fmla="*/ 1 h 1363"/>
                <a:gd name="T48" fmla="*/ 2 w 879"/>
                <a:gd name="T49" fmla="*/ 1 h 1363"/>
                <a:gd name="T50" fmla="*/ 2 w 879"/>
                <a:gd name="T51" fmla="*/ 0 h 1363"/>
                <a:gd name="T52" fmla="*/ 2 w 879"/>
                <a:gd name="T53" fmla="*/ 0 h 1363"/>
                <a:gd name="T54" fmla="*/ 3 w 879"/>
                <a:gd name="T55" fmla="*/ 0 h 1363"/>
                <a:gd name="T56" fmla="*/ 2 w 879"/>
                <a:gd name="T57" fmla="*/ 0 h 1363"/>
                <a:gd name="T58" fmla="*/ 2 w 879"/>
                <a:gd name="T59" fmla="*/ 0 h 1363"/>
                <a:gd name="T60" fmla="*/ 2 w 879"/>
                <a:gd name="T61" fmla="*/ 0 h 1363"/>
                <a:gd name="T62" fmla="*/ 2 w 879"/>
                <a:gd name="T63" fmla="*/ 1 h 1363"/>
                <a:gd name="T64" fmla="*/ 2 w 879"/>
                <a:gd name="T65" fmla="*/ 1 h 1363"/>
                <a:gd name="T66" fmla="*/ 2 w 879"/>
                <a:gd name="T67" fmla="*/ 1 h 1363"/>
                <a:gd name="T68" fmla="*/ 2 w 879"/>
                <a:gd name="T69" fmla="*/ 1 h 1363"/>
                <a:gd name="T70" fmla="*/ 2 w 879"/>
                <a:gd name="T71" fmla="*/ 1 h 1363"/>
                <a:gd name="T72" fmla="*/ 2 w 879"/>
                <a:gd name="T73" fmla="*/ 2 h 1363"/>
                <a:gd name="T74" fmla="*/ 2 w 879"/>
                <a:gd name="T75" fmla="*/ 2 h 1363"/>
                <a:gd name="T76" fmla="*/ 2 w 879"/>
                <a:gd name="T77" fmla="*/ 2 h 1363"/>
                <a:gd name="T78" fmla="*/ 2 w 879"/>
                <a:gd name="T79" fmla="*/ 2 h 1363"/>
                <a:gd name="T80" fmla="*/ 1 w 879"/>
                <a:gd name="T81" fmla="*/ 2 h 1363"/>
                <a:gd name="T82" fmla="*/ 1 w 879"/>
                <a:gd name="T83" fmla="*/ 2 h 1363"/>
                <a:gd name="T84" fmla="*/ 1 w 879"/>
                <a:gd name="T85" fmla="*/ 2 h 1363"/>
                <a:gd name="T86" fmla="*/ 1 w 879"/>
                <a:gd name="T87" fmla="*/ 2 h 1363"/>
                <a:gd name="T88" fmla="*/ 1 w 879"/>
                <a:gd name="T89" fmla="*/ 3 h 1363"/>
                <a:gd name="T90" fmla="*/ 1 w 879"/>
                <a:gd name="T91" fmla="*/ 3 h 1363"/>
                <a:gd name="T92" fmla="*/ 1 w 879"/>
                <a:gd name="T93" fmla="*/ 3 h 1363"/>
                <a:gd name="T94" fmla="*/ 1 w 879"/>
                <a:gd name="T95" fmla="*/ 3 h 1363"/>
                <a:gd name="T96" fmla="*/ 1 w 879"/>
                <a:gd name="T97" fmla="*/ 3 h 1363"/>
                <a:gd name="T98" fmla="*/ 1 w 879"/>
                <a:gd name="T99" fmla="*/ 3 h 1363"/>
                <a:gd name="T100" fmla="*/ 1 w 879"/>
                <a:gd name="T101" fmla="*/ 3 h 1363"/>
                <a:gd name="T102" fmla="*/ 0 w 879"/>
                <a:gd name="T103" fmla="*/ 3 h 1363"/>
                <a:gd name="T104" fmla="*/ 0 w 879"/>
                <a:gd name="T105" fmla="*/ 4 h 1363"/>
                <a:gd name="T106" fmla="*/ 0 w 879"/>
                <a:gd name="T107" fmla="*/ 4 h 1363"/>
                <a:gd name="T108" fmla="*/ 0 w 879"/>
                <a:gd name="T109" fmla="*/ 4 h 1363"/>
                <a:gd name="T110" fmla="*/ 0 w 879"/>
                <a:gd name="T111" fmla="*/ 4 h 1363"/>
                <a:gd name="T112" fmla="*/ 0 w 879"/>
                <a:gd name="T113" fmla="*/ 4 h 13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79"/>
                <a:gd name="T172" fmla="*/ 0 h 1363"/>
                <a:gd name="T173" fmla="*/ 879 w 879"/>
                <a:gd name="T174" fmla="*/ 1363 h 13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79" h="1363">
                  <a:moveTo>
                    <a:pt x="41" y="1363"/>
                  </a:moveTo>
                  <a:lnTo>
                    <a:pt x="41" y="1363"/>
                  </a:lnTo>
                  <a:lnTo>
                    <a:pt x="87" y="1311"/>
                  </a:lnTo>
                  <a:lnTo>
                    <a:pt x="131" y="1262"/>
                  </a:lnTo>
                  <a:lnTo>
                    <a:pt x="172" y="1212"/>
                  </a:lnTo>
                  <a:lnTo>
                    <a:pt x="213" y="1163"/>
                  </a:lnTo>
                  <a:lnTo>
                    <a:pt x="253" y="1116"/>
                  </a:lnTo>
                  <a:lnTo>
                    <a:pt x="290" y="1068"/>
                  </a:lnTo>
                  <a:lnTo>
                    <a:pt x="325" y="1021"/>
                  </a:lnTo>
                  <a:lnTo>
                    <a:pt x="360" y="975"/>
                  </a:lnTo>
                  <a:lnTo>
                    <a:pt x="394" y="930"/>
                  </a:lnTo>
                  <a:lnTo>
                    <a:pt x="426" y="885"/>
                  </a:lnTo>
                  <a:lnTo>
                    <a:pt x="456" y="841"/>
                  </a:lnTo>
                  <a:lnTo>
                    <a:pt x="485" y="797"/>
                  </a:lnTo>
                  <a:lnTo>
                    <a:pt x="513" y="754"/>
                  </a:lnTo>
                  <a:lnTo>
                    <a:pt x="540" y="711"/>
                  </a:lnTo>
                  <a:lnTo>
                    <a:pt x="566" y="670"/>
                  </a:lnTo>
                  <a:lnTo>
                    <a:pt x="590" y="628"/>
                  </a:lnTo>
                  <a:lnTo>
                    <a:pt x="615" y="586"/>
                  </a:lnTo>
                  <a:lnTo>
                    <a:pt x="637" y="546"/>
                  </a:lnTo>
                  <a:lnTo>
                    <a:pt x="658" y="506"/>
                  </a:lnTo>
                  <a:lnTo>
                    <a:pt x="680" y="467"/>
                  </a:lnTo>
                  <a:lnTo>
                    <a:pt x="719" y="389"/>
                  </a:lnTo>
                  <a:lnTo>
                    <a:pt x="756" y="312"/>
                  </a:lnTo>
                  <a:lnTo>
                    <a:pt x="789" y="237"/>
                  </a:lnTo>
                  <a:lnTo>
                    <a:pt x="821" y="163"/>
                  </a:lnTo>
                  <a:lnTo>
                    <a:pt x="851" y="90"/>
                  </a:lnTo>
                  <a:lnTo>
                    <a:pt x="879" y="17"/>
                  </a:lnTo>
                  <a:lnTo>
                    <a:pt x="829" y="0"/>
                  </a:lnTo>
                  <a:lnTo>
                    <a:pt x="801" y="72"/>
                  </a:lnTo>
                  <a:lnTo>
                    <a:pt x="772" y="143"/>
                  </a:lnTo>
                  <a:lnTo>
                    <a:pt x="741" y="217"/>
                  </a:lnTo>
                  <a:lnTo>
                    <a:pt x="707" y="291"/>
                  </a:lnTo>
                  <a:lnTo>
                    <a:pt x="671" y="368"/>
                  </a:lnTo>
                  <a:lnTo>
                    <a:pt x="632" y="445"/>
                  </a:lnTo>
                  <a:lnTo>
                    <a:pt x="611" y="483"/>
                  </a:lnTo>
                  <a:lnTo>
                    <a:pt x="590" y="523"/>
                  </a:lnTo>
                  <a:lnTo>
                    <a:pt x="568" y="563"/>
                  </a:lnTo>
                  <a:lnTo>
                    <a:pt x="544" y="604"/>
                  </a:lnTo>
                  <a:lnTo>
                    <a:pt x="520" y="644"/>
                  </a:lnTo>
                  <a:lnTo>
                    <a:pt x="494" y="686"/>
                  </a:lnTo>
                  <a:lnTo>
                    <a:pt x="468" y="728"/>
                  </a:lnTo>
                  <a:lnTo>
                    <a:pt x="441" y="770"/>
                  </a:lnTo>
                  <a:lnTo>
                    <a:pt x="411" y="814"/>
                  </a:lnTo>
                  <a:lnTo>
                    <a:pt x="381" y="857"/>
                  </a:lnTo>
                  <a:lnTo>
                    <a:pt x="350" y="902"/>
                  </a:lnTo>
                  <a:lnTo>
                    <a:pt x="317" y="946"/>
                  </a:lnTo>
                  <a:lnTo>
                    <a:pt x="282" y="992"/>
                  </a:lnTo>
                  <a:lnTo>
                    <a:pt x="247" y="1038"/>
                  </a:lnTo>
                  <a:lnTo>
                    <a:pt x="210" y="1085"/>
                  </a:lnTo>
                  <a:lnTo>
                    <a:pt x="171" y="1133"/>
                  </a:lnTo>
                  <a:lnTo>
                    <a:pt x="131" y="1181"/>
                  </a:lnTo>
                  <a:lnTo>
                    <a:pt x="89" y="1229"/>
                  </a:lnTo>
                  <a:lnTo>
                    <a:pt x="46" y="1280"/>
                  </a:lnTo>
                  <a:lnTo>
                    <a:pt x="0" y="1330"/>
                  </a:lnTo>
                  <a:lnTo>
                    <a:pt x="41" y="1363"/>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81" name="Freeform 78"/>
            <p:cNvSpPr>
              <a:spLocks/>
            </p:cNvSpPr>
            <p:nvPr/>
          </p:nvSpPr>
          <p:spPr bwMode="auto">
            <a:xfrm>
              <a:off x="530" y="1448"/>
              <a:ext cx="132" cy="390"/>
            </a:xfrm>
            <a:custGeom>
              <a:avLst/>
              <a:gdLst>
                <a:gd name="T0" fmla="*/ 1 w 927"/>
                <a:gd name="T1" fmla="*/ 8 h 2728"/>
                <a:gd name="T2" fmla="*/ 1 w 927"/>
                <a:gd name="T3" fmla="*/ 8 h 2728"/>
                <a:gd name="T4" fmla="*/ 1 w 927"/>
                <a:gd name="T5" fmla="*/ 8 h 2728"/>
                <a:gd name="T6" fmla="*/ 1 w 927"/>
                <a:gd name="T7" fmla="*/ 8 h 2728"/>
                <a:gd name="T8" fmla="*/ 1 w 927"/>
                <a:gd name="T9" fmla="*/ 8 h 2728"/>
                <a:gd name="T10" fmla="*/ 1 w 927"/>
                <a:gd name="T11" fmla="*/ 7 h 2728"/>
                <a:gd name="T12" fmla="*/ 0 w 927"/>
                <a:gd name="T13" fmla="*/ 7 h 2728"/>
                <a:gd name="T14" fmla="*/ 0 w 927"/>
                <a:gd name="T15" fmla="*/ 7 h 2728"/>
                <a:gd name="T16" fmla="*/ 0 w 927"/>
                <a:gd name="T17" fmla="*/ 7 h 2728"/>
                <a:gd name="T18" fmla="*/ 0 w 927"/>
                <a:gd name="T19" fmla="*/ 6 h 2728"/>
                <a:gd name="T20" fmla="*/ 0 w 927"/>
                <a:gd name="T21" fmla="*/ 6 h 2728"/>
                <a:gd name="T22" fmla="*/ 0 w 927"/>
                <a:gd name="T23" fmla="*/ 6 h 2728"/>
                <a:gd name="T24" fmla="*/ 0 w 927"/>
                <a:gd name="T25" fmla="*/ 5 h 2728"/>
                <a:gd name="T26" fmla="*/ 0 w 927"/>
                <a:gd name="T27" fmla="*/ 5 h 2728"/>
                <a:gd name="T28" fmla="*/ 0 w 927"/>
                <a:gd name="T29" fmla="*/ 4 h 2728"/>
                <a:gd name="T30" fmla="*/ 1 w 927"/>
                <a:gd name="T31" fmla="*/ 4 h 2728"/>
                <a:gd name="T32" fmla="*/ 1 w 927"/>
                <a:gd name="T33" fmla="*/ 3 h 2728"/>
                <a:gd name="T34" fmla="*/ 1 w 927"/>
                <a:gd name="T35" fmla="*/ 3 h 2728"/>
                <a:gd name="T36" fmla="*/ 1 w 927"/>
                <a:gd name="T37" fmla="*/ 2 h 2728"/>
                <a:gd name="T38" fmla="*/ 1 w 927"/>
                <a:gd name="T39" fmla="*/ 2 h 2728"/>
                <a:gd name="T40" fmla="*/ 2 w 927"/>
                <a:gd name="T41" fmla="*/ 1 h 2728"/>
                <a:gd name="T42" fmla="*/ 2 w 927"/>
                <a:gd name="T43" fmla="*/ 1 h 2728"/>
                <a:gd name="T44" fmla="*/ 2 w 927"/>
                <a:gd name="T45" fmla="*/ 1 h 2728"/>
                <a:gd name="T46" fmla="*/ 3 w 927"/>
                <a:gd name="T47" fmla="*/ 0 h 2728"/>
                <a:gd name="T48" fmla="*/ 2 w 927"/>
                <a:gd name="T49" fmla="*/ 0 h 2728"/>
                <a:gd name="T50" fmla="*/ 2 w 927"/>
                <a:gd name="T51" fmla="*/ 1 h 2728"/>
                <a:gd name="T52" fmla="*/ 2 w 927"/>
                <a:gd name="T53" fmla="*/ 1 h 2728"/>
                <a:gd name="T54" fmla="*/ 1 w 927"/>
                <a:gd name="T55" fmla="*/ 2 h 2728"/>
                <a:gd name="T56" fmla="*/ 1 w 927"/>
                <a:gd name="T57" fmla="*/ 2 h 2728"/>
                <a:gd name="T58" fmla="*/ 1 w 927"/>
                <a:gd name="T59" fmla="*/ 3 h 2728"/>
                <a:gd name="T60" fmla="*/ 1 w 927"/>
                <a:gd name="T61" fmla="*/ 3 h 2728"/>
                <a:gd name="T62" fmla="*/ 0 w 927"/>
                <a:gd name="T63" fmla="*/ 4 h 2728"/>
                <a:gd name="T64" fmla="*/ 0 w 927"/>
                <a:gd name="T65" fmla="*/ 4 h 2728"/>
                <a:gd name="T66" fmla="*/ 0 w 927"/>
                <a:gd name="T67" fmla="*/ 5 h 2728"/>
                <a:gd name="T68" fmla="*/ 0 w 927"/>
                <a:gd name="T69" fmla="*/ 5 h 2728"/>
                <a:gd name="T70" fmla="*/ 0 w 927"/>
                <a:gd name="T71" fmla="*/ 5 h 2728"/>
                <a:gd name="T72" fmla="*/ 0 w 927"/>
                <a:gd name="T73" fmla="*/ 6 h 2728"/>
                <a:gd name="T74" fmla="*/ 0 w 927"/>
                <a:gd name="T75" fmla="*/ 6 h 2728"/>
                <a:gd name="T76" fmla="*/ 0 w 927"/>
                <a:gd name="T77" fmla="*/ 7 h 2728"/>
                <a:gd name="T78" fmla="*/ 0 w 927"/>
                <a:gd name="T79" fmla="*/ 7 h 2728"/>
                <a:gd name="T80" fmla="*/ 0 w 927"/>
                <a:gd name="T81" fmla="*/ 7 h 2728"/>
                <a:gd name="T82" fmla="*/ 0 w 927"/>
                <a:gd name="T83" fmla="*/ 7 h 2728"/>
                <a:gd name="T84" fmla="*/ 1 w 927"/>
                <a:gd name="T85" fmla="*/ 8 h 2728"/>
                <a:gd name="T86" fmla="*/ 1 w 927"/>
                <a:gd name="T87" fmla="*/ 8 h 2728"/>
                <a:gd name="T88" fmla="*/ 1 w 927"/>
                <a:gd name="T89" fmla="*/ 8 h 2728"/>
                <a:gd name="T90" fmla="*/ 1 w 927"/>
                <a:gd name="T91" fmla="*/ 8 h 2728"/>
                <a:gd name="T92" fmla="*/ 1 w 927"/>
                <a:gd name="T93" fmla="*/ 8 h 2728"/>
                <a:gd name="T94" fmla="*/ 1 w 927"/>
                <a:gd name="T95" fmla="*/ 8 h 2728"/>
                <a:gd name="T96" fmla="*/ 1 w 927"/>
                <a:gd name="T97" fmla="*/ 8 h 27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27"/>
                <a:gd name="T148" fmla="*/ 0 h 2728"/>
                <a:gd name="T149" fmla="*/ 927 w 927"/>
                <a:gd name="T150" fmla="*/ 2728 h 27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27" h="2728">
                  <a:moveTo>
                    <a:pt x="392" y="2679"/>
                  </a:moveTo>
                  <a:lnTo>
                    <a:pt x="399" y="2679"/>
                  </a:lnTo>
                  <a:lnTo>
                    <a:pt x="385" y="2676"/>
                  </a:lnTo>
                  <a:lnTo>
                    <a:pt x="373" y="2673"/>
                  </a:lnTo>
                  <a:lnTo>
                    <a:pt x="360" y="2669"/>
                  </a:lnTo>
                  <a:lnTo>
                    <a:pt x="347" y="2664"/>
                  </a:lnTo>
                  <a:lnTo>
                    <a:pt x="335" y="2659"/>
                  </a:lnTo>
                  <a:lnTo>
                    <a:pt x="323" y="2654"/>
                  </a:lnTo>
                  <a:lnTo>
                    <a:pt x="312" y="2649"/>
                  </a:lnTo>
                  <a:lnTo>
                    <a:pt x="300" y="2643"/>
                  </a:lnTo>
                  <a:lnTo>
                    <a:pt x="289" y="2637"/>
                  </a:lnTo>
                  <a:lnTo>
                    <a:pt x="278" y="2630"/>
                  </a:lnTo>
                  <a:lnTo>
                    <a:pt x="267" y="2623"/>
                  </a:lnTo>
                  <a:lnTo>
                    <a:pt x="257" y="2616"/>
                  </a:lnTo>
                  <a:lnTo>
                    <a:pt x="237" y="2599"/>
                  </a:lnTo>
                  <a:lnTo>
                    <a:pt x="218" y="2580"/>
                  </a:lnTo>
                  <a:lnTo>
                    <a:pt x="200" y="2560"/>
                  </a:lnTo>
                  <a:lnTo>
                    <a:pt x="182" y="2539"/>
                  </a:lnTo>
                  <a:lnTo>
                    <a:pt x="166" y="2515"/>
                  </a:lnTo>
                  <a:lnTo>
                    <a:pt x="151" y="2491"/>
                  </a:lnTo>
                  <a:lnTo>
                    <a:pt x="137" y="2465"/>
                  </a:lnTo>
                  <a:lnTo>
                    <a:pt x="124" y="2436"/>
                  </a:lnTo>
                  <a:lnTo>
                    <a:pt x="112" y="2407"/>
                  </a:lnTo>
                  <a:lnTo>
                    <a:pt x="101" y="2377"/>
                  </a:lnTo>
                  <a:lnTo>
                    <a:pt x="92" y="2344"/>
                  </a:lnTo>
                  <a:lnTo>
                    <a:pt x="82" y="2311"/>
                  </a:lnTo>
                  <a:lnTo>
                    <a:pt x="75" y="2276"/>
                  </a:lnTo>
                  <a:lnTo>
                    <a:pt x="68" y="2240"/>
                  </a:lnTo>
                  <a:lnTo>
                    <a:pt x="63" y="2203"/>
                  </a:lnTo>
                  <a:lnTo>
                    <a:pt x="59" y="2165"/>
                  </a:lnTo>
                  <a:lnTo>
                    <a:pt x="55" y="2124"/>
                  </a:lnTo>
                  <a:lnTo>
                    <a:pt x="53" y="2084"/>
                  </a:lnTo>
                  <a:lnTo>
                    <a:pt x="53" y="2042"/>
                  </a:lnTo>
                  <a:lnTo>
                    <a:pt x="53" y="1999"/>
                  </a:lnTo>
                  <a:lnTo>
                    <a:pt x="54" y="1955"/>
                  </a:lnTo>
                  <a:lnTo>
                    <a:pt x="57" y="1910"/>
                  </a:lnTo>
                  <a:lnTo>
                    <a:pt x="61" y="1865"/>
                  </a:lnTo>
                  <a:lnTo>
                    <a:pt x="66" y="1818"/>
                  </a:lnTo>
                  <a:lnTo>
                    <a:pt x="71" y="1771"/>
                  </a:lnTo>
                  <a:lnTo>
                    <a:pt x="79" y="1723"/>
                  </a:lnTo>
                  <a:lnTo>
                    <a:pt x="87" y="1674"/>
                  </a:lnTo>
                  <a:lnTo>
                    <a:pt x="97" y="1624"/>
                  </a:lnTo>
                  <a:lnTo>
                    <a:pt x="108" y="1575"/>
                  </a:lnTo>
                  <a:lnTo>
                    <a:pt x="119" y="1524"/>
                  </a:lnTo>
                  <a:lnTo>
                    <a:pt x="132" y="1472"/>
                  </a:lnTo>
                  <a:lnTo>
                    <a:pt x="146" y="1421"/>
                  </a:lnTo>
                  <a:lnTo>
                    <a:pt x="162" y="1369"/>
                  </a:lnTo>
                  <a:lnTo>
                    <a:pt x="178" y="1316"/>
                  </a:lnTo>
                  <a:lnTo>
                    <a:pt x="196" y="1264"/>
                  </a:lnTo>
                  <a:lnTo>
                    <a:pt x="214" y="1210"/>
                  </a:lnTo>
                  <a:lnTo>
                    <a:pt x="235" y="1156"/>
                  </a:lnTo>
                  <a:lnTo>
                    <a:pt x="256" y="1102"/>
                  </a:lnTo>
                  <a:lnTo>
                    <a:pt x="279" y="1048"/>
                  </a:lnTo>
                  <a:lnTo>
                    <a:pt x="302" y="994"/>
                  </a:lnTo>
                  <a:lnTo>
                    <a:pt x="327" y="939"/>
                  </a:lnTo>
                  <a:lnTo>
                    <a:pt x="352" y="884"/>
                  </a:lnTo>
                  <a:lnTo>
                    <a:pt x="380" y="831"/>
                  </a:lnTo>
                  <a:lnTo>
                    <a:pt x="408" y="776"/>
                  </a:lnTo>
                  <a:lnTo>
                    <a:pt x="437" y="721"/>
                  </a:lnTo>
                  <a:lnTo>
                    <a:pt x="468" y="667"/>
                  </a:lnTo>
                  <a:lnTo>
                    <a:pt x="500" y="612"/>
                  </a:lnTo>
                  <a:lnTo>
                    <a:pt x="533" y="558"/>
                  </a:lnTo>
                  <a:lnTo>
                    <a:pt x="567" y="504"/>
                  </a:lnTo>
                  <a:lnTo>
                    <a:pt x="602" y="450"/>
                  </a:lnTo>
                  <a:lnTo>
                    <a:pt x="639" y="397"/>
                  </a:lnTo>
                  <a:lnTo>
                    <a:pt x="676" y="343"/>
                  </a:lnTo>
                  <a:lnTo>
                    <a:pt x="714" y="290"/>
                  </a:lnTo>
                  <a:lnTo>
                    <a:pt x="755" y="238"/>
                  </a:lnTo>
                  <a:lnTo>
                    <a:pt x="797" y="186"/>
                  </a:lnTo>
                  <a:lnTo>
                    <a:pt x="838" y="134"/>
                  </a:lnTo>
                  <a:lnTo>
                    <a:pt x="882" y="83"/>
                  </a:lnTo>
                  <a:lnTo>
                    <a:pt x="927" y="33"/>
                  </a:lnTo>
                  <a:lnTo>
                    <a:pt x="886" y="0"/>
                  </a:lnTo>
                  <a:lnTo>
                    <a:pt x="842" y="51"/>
                  </a:lnTo>
                  <a:lnTo>
                    <a:pt x="797" y="103"/>
                  </a:lnTo>
                  <a:lnTo>
                    <a:pt x="754" y="156"/>
                  </a:lnTo>
                  <a:lnTo>
                    <a:pt x="712" y="208"/>
                  </a:lnTo>
                  <a:lnTo>
                    <a:pt x="672" y="261"/>
                  </a:lnTo>
                  <a:lnTo>
                    <a:pt x="632" y="315"/>
                  </a:lnTo>
                  <a:lnTo>
                    <a:pt x="594" y="368"/>
                  </a:lnTo>
                  <a:lnTo>
                    <a:pt x="557" y="423"/>
                  </a:lnTo>
                  <a:lnTo>
                    <a:pt x="521" y="478"/>
                  </a:lnTo>
                  <a:lnTo>
                    <a:pt x="487" y="533"/>
                  </a:lnTo>
                  <a:lnTo>
                    <a:pt x="454" y="587"/>
                  </a:lnTo>
                  <a:lnTo>
                    <a:pt x="422" y="642"/>
                  </a:lnTo>
                  <a:lnTo>
                    <a:pt x="391" y="698"/>
                  </a:lnTo>
                  <a:lnTo>
                    <a:pt x="361" y="754"/>
                  </a:lnTo>
                  <a:lnTo>
                    <a:pt x="332" y="808"/>
                  </a:lnTo>
                  <a:lnTo>
                    <a:pt x="304" y="864"/>
                  </a:lnTo>
                  <a:lnTo>
                    <a:pt x="279" y="919"/>
                  </a:lnTo>
                  <a:lnTo>
                    <a:pt x="253" y="975"/>
                  </a:lnTo>
                  <a:lnTo>
                    <a:pt x="229" y="1029"/>
                  </a:lnTo>
                  <a:lnTo>
                    <a:pt x="207" y="1084"/>
                  </a:lnTo>
                  <a:lnTo>
                    <a:pt x="185" y="1139"/>
                  </a:lnTo>
                  <a:lnTo>
                    <a:pt x="164" y="1194"/>
                  </a:lnTo>
                  <a:lnTo>
                    <a:pt x="146" y="1247"/>
                  </a:lnTo>
                  <a:lnTo>
                    <a:pt x="128" y="1301"/>
                  </a:lnTo>
                  <a:lnTo>
                    <a:pt x="111" y="1355"/>
                  </a:lnTo>
                  <a:lnTo>
                    <a:pt x="95" y="1408"/>
                  </a:lnTo>
                  <a:lnTo>
                    <a:pt x="81" y="1460"/>
                  </a:lnTo>
                  <a:lnTo>
                    <a:pt x="68" y="1513"/>
                  </a:lnTo>
                  <a:lnTo>
                    <a:pt x="55" y="1565"/>
                  </a:lnTo>
                  <a:lnTo>
                    <a:pt x="45" y="1615"/>
                  </a:lnTo>
                  <a:lnTo>
                    <a:pt x="35" y="1666"/>
                  </a:lnTo>
                  <a:lnTo>
                    <a:pt x="26" y="1716"/>
                  </a:lnTo>
                  <a:lnTo>
                    <a:pt x="19" y="1764"/>
                  </a:lnTo>
                  <a:lnTo>
                    <a:pt x="13" y="1813"/>
                  </a:lnTo>
                  <a:lnTo>
                    <a:pt x="8" y="1861"/>
                  </a:lnTo>
                  <a:lnTo>
                    <a:pt x="4" y="1907"/>
                  </a:lnTo>
                  <a:lnTo>
                    <a:pt x="2" y="1953"/>
                  </a:lnTo>
                  <a:lnTo>
                    <a:pt x="0" y="1999"/>
                  </a:lnTo>
                  <a:lnTo>
                    <a:pt x="0" y="2042"/>
                  </a:lnTo>
                  <a:lnTo>
                    <a:pt x="1" y="2086"/>
                  </a:lnTo>
                  <a:lnTo>
                    <a:pt x="3" y="2127"/>
                  </a:lnTo>
                  <a:lnTo>
                    <a:pt x="6" y="2169"/>
                  </a:lnTo>
                  <a:lnTo>
                    <a:pt x="10" y="2208"/>
                  </a:lnTo>
                  <a:lnTo>
                    <a:pt x="16" y="2248"/>
                  </a:lnTo>
                  <a:lnTo>
                    <a:pt x="23" y="2285"/>
                  </a:lnTo>
                  <a:lnTo>
                    <a:pt x="31" y="2322"/>
                  </a:lnTo>
                  <a:lnTo>
                    <a:pt x="40" y="2357"/>
                  </a:lnTo>
                  <a:lnTo>
                    <a:pt x="51" y="2392"/>
                  </a:lnTo>
                  <a:lnTo>
                    <a:pt x="62" y="2424"/>
                  </a:lnTo>
                  <a:lnTo>
                    <a:pt x="75" y="2456"/>
                  </a:lnTo>
                  <a:lnTo>
                    <a:pt x="90" y="2486"/>
                  </a:lnTo>
                  <a:lnTo>
                    <a:pt x="104" y="2514"/>
                  </a:lnTo>
                  <a:lnTo>
                    <a:pt x="122" y="2542"/>
                  </a:lnTo>
                  <a:lnTo>
                    <a:pt x="139" y="2568"/>
                  </a:lnTo>
                  <a:lnTo>
                    <a:pt x="158" y="2592"/>
                  </a:lnTo>
                  <a:lnTo>
                    <a:pt x="179" y="2615"/>
                  </a:lnTo>
                  <a:lnTo>
                    <a:pt x="201" y="2635"/>
                  </a:lnTo>
                  <a:lnTo>
                    <a:pt x="223" y="2654"/>
                  </a:lnTo>
                  <a:lnTo>
                    <a:pt x="236" y="2663"/>
                  </a:lnTo>
                  <a:lnTo>
                    <a:pt x="248" y="2672"/>
                  </a:lnTo>
                  <a:lnTo>
                    <a:pt x="260" y="2680"/>
                  </a:lnTo>
                  <a:lnTo>
                    <a:pt x="273" y="2687"/>
                  </a:lnTo>
                  <a:lnTo>
                    <a:pt x="287" y="2694"/>
                  </a:lnTo>
                  <a:lnTo>
                    <a:pt x="301" y="2700"/>
                  </a:lnTo>
                  <a:lnTo>
                    <a:pt x="315" y="2706"/>
                  </a:lnTo>
                  <a:lnTo>
                    <a:pt x="329" y="2711"/>
                  </a:lnTo>
                  <a:lnTo>
                    <a:pt x="344" y="2716"/>
                  </a:lnTo>
                  <a:lnTo>
                    <a:pt x="358" y="2720"/>
                  </a:lnTo>
                  <a:lnTo>
                    <a:pt x="374" y="2724"/>
                  </a:lnTo>
                  <a:lnTo>
                    <a:pt x="389" y="2727"/>
                  </a:lnTo>
                  <a:lnTo>
                    <a:pt x="396" y="2728"/>
                  </a:lnTo>
                  <a:lnTo>
                    <a:pt x="389" y="2727"/>
                  </a:lnTo>
                  <a:lnTo>
                    <a:pt x="393" y="2728"/>
                  </a:lnTo>
                  <a:lnTo>
                    <a:pt x="396" y="2728"/>
                  </a:lnTo>
                  <a:lnTo>
                    <a:pt x="392" y="2679"/>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82" name="Freeform 79"/>
            <p:cNvSpPr>
              <a:spLocks/>
            </p:cNvSpPr>
            <p:nvPr/>
          </p:nvSpPr>
          <p:spPr bwMode="auto">
            <a:xfrm>
              <a:off x="586" y="1732"/>
              <a:ext cx="440" cy="106"/>
            </a:xfrm>
            <a:custGeom>
              <a:avLst/>
              <a:gdLst>
                <a:gd name="T0" fmla="*/ 9 w 3081"/>
                <a:gd name="T1" fmla="*/ 0 h 738"/>
                <a:gd name="T2" fmla="*/ 9 w 3081"/>
                <a:gd name="T3" fmla="*/ 0 h 738"/>
                <a:gd name="T4" fmla="*/ 9 w 3081"/>
                <a:gd name="T5" fmla="*/ 0 h 738"/>
                <a:gd name="T6" fmla="*/ 8 w 3081"/>
                <a:gd name="T7" fmla="*/ 0 h 738"/>
                <a:gd name="T8" fmla="*/ 8 w 3081"/>
                <a:gd name="T9" fmla="*/ 0 h 738"/>
                <a:gd name="T10" fmla="*/ 8 w 3081"/>
                <a:gd name="T11" fmla="*/ 0 h 738"/>
                <a:gd name="T12" fmla="*/ 7 w 3081"/>
                <a:gd name="T13" fmla="*/ 0 h 738"/>
                <a:gd name="T14" fmla="*/ 7 w 3081"/>
                <a:gd name="T15" fmla="*/ 0 h 738"/>
                <a:gd name="T16" fmla="*/ 7 w 3081"/>
                <a:gd name="T17" fmla="*/ 0 h 738"/>
                <a:gd name="T18" fmla="*/ 7 w 3081"/>
                <a:gd name="T19" fmla="*/ 1 h 738"/>
                <a:gd name="T20" fmla="*/ 6 w 3081"/>
                <a:gd name="T21" fmla="*/ 1 h 738"/>
                <a:gd name="T22" fmla="*/ 6 w 3081"/>
                <a:gd name="T23" fmla="*/ 1 h 738"/>
                <a:gd name="T24" fmla="*/ 5 w 3081"/>
                <a:gd name="T25" fmla="*/ 1 h 738"/>
                <a:gd name="T26" fmla="*/ 4 w 3081"/>
                <a:gd name="T27" fmla="*/ 1 h 738"/>
                <a:gd name="T28" fmla="*/ 4 w 3081"/>
                <a:gd name="T29" fmla="*/ 1 h 738"/>
                <a:gd name="T30" fmla="*/ 3 w 3081"/>
                <a:gd name="T31" fmla="*/ 1 h 738"/>
                <a:gd name="T32" fmla="*/ 3 w 3081"/>
                <a:gd name="T33" fmla="*/ 1 h 738"/>
                <a:gd name="T34" fmla="*/ 3 w 3081"/>
                <a:gd name="T35" fmla="*/ 2 h 738"/>
                <a:gd name="T36" fmla="*/ 3 w 3081"/>
                <a:gd name="T37" fmla="*/ 2 h 738"/>
                <a:gd name="T38" fmla="*/ 2 w 3081"/>
                <a:gd name="T39" fmla="*/ 2 h 738"/>
                <a:gd name="T40" fmla="*/ 2 w 3081"/>
                <a:gd name="T41" fmla="*/ 2 h 738"/>
                <a:gd name="T42" fmla="*/ 2 w 3081"/>
                <a:gd name="T43" fmla="*/ 2 h 738"/>
                <a:gd name="T44" fmla="*/ 1 w 3081"/>
                <a:gd name="T45" fmla="*/ 2 h 738"/>
                <a:gd name="T46" fmla="*/ 1 w 3081"/>
                <a:gd name="T47" fmla="*/ 2 h 738"/>
                <a:gd name="T48" fmla="*/ 1 w 3081"/>
                <a:gd name="T49" fmla="*/ 2 h 738"/>
                <a:gd name="T50" fmla="*/ 1 w 3081"/>
                <a:gd name="T51" fmla="*/ 2 h 738"/>
                <a:gd name="T52" fmla="*/ 0 w 3081"/>
                <a:gd name="T53" fmla="*/ 2 h 738"/>
                <a:gd name="T54" fmla="*/ 0 w 3081"/>
                <a:gd name="T55" fmla="*/ 2 h 738"/>
                <a:gd name="T56" fmla="*/ 0 w 3081"/>
                <a:gd name="T57" fmla="*/ 2 h 738"/>
                <a:gd name="T58" fmla="*/ 0 w 3081"/>
                <a:gd name="T59" fmla="*/ 2 h 738"/>
                <a:gd name="T60" fmla="*/ 1 w 3081"/>
                <a:gd name="T61" fmla="*/ 2 h 738"/>
                <a:gd name="T62" fmla="*/ 1 w 3081"/>
                <a:gd name="T63" fmla="*/ 2 h 738"/>
                <a:gd name="T64" fmla="*/ 1 w 3081"/>
                <a:gd name="T65" fmla="*/ 2 h 738"/>
                <a:gd name="T66" fmla="*/ 1 w 3081"/>
                <a:gd name="T67" fmla="*/ 2 h 738"/>
                <a:gd name="T68" fmla="*/ 2 w 3081"/>
                <a:gd name="T69" fmla="*/ 2 h 738"/>
                <a:gd name="T70" fmla="*/ 2 w 3081"/>
                <a:gd name="T71" fmla="*/ 2 h 738"/>
                <a:gd name="T72" fmla="*/ 2 w 3081"/>
                <a:gd name="T73" fmla="*/ 2 h 738"/>
                <a:gd name="T74" fmla="*/ 3 w 3081"/>
                <a:gd name="T75" fmla="*/ 2 h 738"/>
                <a:gd name="T76" fmla="*/ 3 w 3081"/>
                <a:gd name="T77" fmla="*/ 2 h 738"/>
                <a:gd name="T78" fmla="*/ 3 w 3081"/>
                <a:gd name="T79" fmla="*/ 2 h 738"/>
                <a:gd name="T80" fmla="*/ 3 w 3081"/>
                <a:gd name="T81" fmla="*/ 2 h 738"/>
                <a:gd name="T82" fmla="*/ 4 w 3081"/>
                <a:gd name="T83" fmla="*/ 1 h 738"/>
                <a:gd name="T84" fmla="*/ 4 w 3081"/>
                <a:gd name="T85" fmla="*/ 1 h 738"/>
                <a:gd name="T86" fmla="*/ 5 w 3081"/>
                <a:gd name="T87" fmla="*/ 1 h 738"/>
                <a:gd name="T88" fmla="*/ 6 w 3081"/>
                <a:gd name="T89" fmla="*/ 1 h 738"/>
                <a:gd name="T90" fmla="*/ 6 w 3081"/>
                <a:gd name="T91" fmla="*/ 1 h 738"/>
                <a:gd name="T92" fmla="*/ 7 w 3081"/>
                <a:gd name="T93" fmla="*/ 1 h 738"/>
                <a:gd name="T94" fmla="*/ 7 w 3081"/>
                <a:gd name="T95" fmla="*/ 1 h 738"/>
                <a:gd name="T96" fmla="*/ 7 w 3081"/>
                <a:gd name="T97" fmla="*/ 1 h 738"/>
                <a:gd name="T98" fmla="*/ 8 w 3081"/>
                <a:gd name="T99" fmla="*/ 0 h 738"/>
                <a:gd name="T100" fmla="*/ 8 w 3081"/>
                <a:gd name="T101" fmla="*/ 0 h 738"/>
                <a:gd name="T102" fmla="*/ 8 w 3081"/>
                <a:gd name="T103" fmla="*/ 0 h 738"/>
                <a:gd name="T104" fmla="*/ 8 w 3081"/>
                <a:gd name="T105" fmla="*/ 0 h 738"/>
                <a:gd name="T106" fmla="*/ 9 w 3081"/>
                <a:gd name="T107" fmla="*/ 0 h 738"/>
                <a:gd name="T108" fmla="*/ 9 w 3081"/>
                <a:gd name="T109" fmla="*/ 0 h 738"/>
                <a:gd name="T110" fmla="*/ 9 w 3081"/>
                <a:gd name="T111" fmla="*/ 0 h 738"/>
                <a:gd name="T112" fmla="*/ 9 w 3081"/>
                <a:gd name="T113" fmla="*/ 0 h 738"/>
                <a:gd name="T114" fmla="*/ 9 w 3081"/>
                <a:gd name="T115" fmla="*/ 0 h 738"/>
                <a:gd name="T116" fmla="*/ 9 w 3081"/>
                <a:gd name="T117" fmla="*/ 0 h 738"/>
                <a:gd name="T118" fmla="*/ 9 w 3081"/>
                <a:gd name="T119" fmla="*/ 0 h 7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81"/>
                <a:gd name="T181" fmla="*/ 0 h 738"/>
                <a:gd name="T182" fmla="*/ 3081 w 3081"/>
                <a:gd name="T183" fmla="*/ 738 h 7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81" h="738">
                  <a:moveTo>
                    <a:pt x="3036" y="13"/>
                  </a:moveTo>
                  <a:lnTo>
                    <a:pt x="3053" y="0"/>
                  </a:lnTo>
                  <a:lnTo>
                    <a:pt x="2954" y="20"/>
                  </a:lnTo>
                  <a:lnTo>
                    <a:pt x="2855" y="39"/>
                  </a:lnTo>
                  <a:lnTo>
                    <a:pt x="2757" y="60"/>
                  </a:lnTo>
                  <a:lnTo>
                    <a:pt x="2660" y="83"/>
                  </a:lnTo>
                  <a:lnTo>
                    <a:pt x="2563" y="105"/>
                  </a:lnTo>
                  <a:lnTo>
                    <a:pt x="2466" y="128"/>
                  </a:lnTo>
                  <a:lnTo>
                    <a:pt x="2370" y="152"/>
                  </a:lnTo>
                  <a:lnTo>
                    <a:pt x="2275" y="178"/>
                  </a:lnTo>
                  <a:lnTo>
                    <a:pt x="2086" y="228"/>
                  </a:lnTo>
                  <a:lnTo>
                    <a:pt x="1897" y="280"/>
                  </a:lnTo>
                  <a:lnTo>
                    <a:pt x="1709" y="332"/>
                  </a:lnTo>
                  <a:lnTo>
                    <a:pt x="1522" y="384"/>
                  </a:lnTo>
                  <a:lnTo>
                    <a:pt x="1335" y="434"/>
                  </a:lnTo>
                  <a:lnTo>
                    <a:pt x="1147" y="483"/>
                  </a:lnTo>
                  <a:lnTo>
                    <a:pt x="1054" y="506"/>
                  </a:lnTo>
                  <a:lnTo>
                    <a:pt x="960" y="529"/>
                  </a:lnTo>
                  <a:lnTo>
                    <a:pt x="865" y="550"/>
                  </a:lnTo>
                  <a:lnTo>
                    <a:pt x="771" y="571"/>
                  </a:lnTo>
                  <a:lnTo>
                    <a:pt x="676" y="590"/>
                  </a:lnTo>
                  <a:lnTo>
                    <a:pt x="581" y="609"/>
                  </a:lnTo>
                  <a:lnTo>
                    <a:pt x="485" y="626"/>
                  </a:lnTo>
                  <a:lnTo>
                    <a:pt x="389" y="641"/>
                  </a:lnTo>
                  <a:lnTo>
                    <a:pt x="293" y="655"/>
                  </a:lnTo>
                  <a:lnTo>
                    <a:pt x="195" y="668"/>
                  </a:lnTo>
                  <a:lnTo>
                    <a:pt x="98" y="679"/>
                  </a:lnTo>
                  <a:lnTo>
                    <a:pt x="0" y="689"/>
                  </a:lnTo>
                  <a:lnTo>
                    <a:pt x="4" y="738"/>
                  </a:lnTo>
                  <a:lnTo>
                    <a:pt x="103" y="729"/>
                  </a:lnTo>
                  <a:lnTo>
                    <a:pt x="202" y="718"/>
                  </a:lnTo>
                  <a:lnTo>
                    <a:pt x="300" y="705"/>
                  </a:lnTo>
                  <a:lnTo>
                    <a:pt x="397" y="691"/>
                  </a:lnTo>
                  <a:lnTo>
                    <a:pt x="494" y="676"/>
                  </a:lnTo>
                  <a:lnTo>
                    <a:pt x="591" y="658"/>
                  </a:lnTo>
                  <a:lnTo>
                    <a:pt x="687" y="639"/>
                  </a:lnTo>
                  <a:lnTo>
                    <a:pt x="783" y="620"/>
                  </a:lnTo>
                  <a:lnTo>
                    <a:pt x="878" y="599"/>
                  </a:lnTo>
                  <a:lnTo>
                    <a:pt x="972" y="577"/>
                  </a:lnTo>
                  <a:lnTo>
                    <a:pt x="1067" y="555"/>
                  </a:lnTo>
                  <a:lnTo>
                    <a:pt x="1161" y="532"/>
                  </a:lnTo>
                  <a:lnTo>
                    <a:pt x="1349" y="483"/>
                  </a:lnTo>
                  <a:lnTo>
                    <a:pt x="1537" y="432"/>
                  </a:lnTo>
                  <a:lnTo>
                    <a:pt x="1724" y="381"/>
                  </a:lnTo>
                  <a:lnTo>
                    <a:pt x="1912" y="329"/>
                  </a:lnTo>
                  <a:lnTo>
                    <a:pt x="2100" y="276"/>
                  </a:lnTo>
                  <a:lnTo>
                    <a:pt x="2289" y="225"/>
                  </a:lnTo>
                  <a:lnTo>
                    <a:pt x="2384" y="201"/>
                  </a:lnTo>
                  <a:lnTo>
                    <a:pt x="2480" y="177"/>
                  </a:lnTo>
                  <a:lnTo>
                    <a:pt x="2575" y="153"/>
                  </a:lnTo>
                  <a:lnTo>
                    <a:pt x="2673" y="131"/>
                  </a:lnTo>
                  <a:lnTo>
                    <a:pt x="2769" y="109"/>
                  </a:lnTo>
                  <a:lnTo>
                    <a:pt x="2866" y="89"/>
                  </a:lnTo>
                  <a:lnTo>
                    <a:pt x="2964" y="68"/>
                  </a:lnTo>
                  <a:lnTo>
                    <a:pt x="3064" y="50"/>
                  </a:lnTo>
                  <a:lnTo>
                    <a:pt x="3081" y="38"/>
                  </a:lnTo>
                  <a:lnTo>
                    <a:pt x="3064" y="50"/>
                  </a:lnTo>
                  <a:lnTo>
                    <a:pt x="3075" y="48"/>
                  </a:lnTo>
                  <a:lnTo>
                    <a:pt x="3081" y="38"/>
                  </a:lnTo>
                  <a:lnTo>
                    <a:pt x="3036" y="13"/>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83" name="Freeform 80"/>
            <p:cNvSpPr>
              <a:spLocks/>
            </p:cNvSpPr>
            <p:nvPr/>
          </p:nvSpPr>
          <p:spPr bwMode="auto">
            <a:xfrm>
              <a:off x="1019" y="1699"/>
              <a:ext cx="42" cy="39"/>
            </a:xfrm>
            <a:custGeom>
              <a:avLst/>
              <a:gdLst>
                <a:gd name="T0" fmla="*/ 1 w 288"/>
                <a:gd name="T1" fmla="*/ 0 h 272"/>
                <a:gd name="T2" fmla="*/ 1 w 288"/>
                <a:gd name="T3" fmla="*/ 0 h 272"/>
                <a:gd name="T4" fmla="*/ 1 w 288"/>
                <a:gd name="T5" fmla="*/ 0 h 272"/>
                <a:gd name="T6" fmla="*/ 1 w 288"/>
                <a:gd name="T7" fmla="*/ 0 h 272"/>
                <a:gd name="T8" fmla="*/ 1 w 288"/>
                <a:gd name="T9" fmla="*/ 0 h 272"/>
                <a:gd name="T10" fmla="*/ 1 w 288"/>
                <a:gd name="T11" fmla="*/ 0 h 272"/>
                <a:gd name="T12" fmla="*/ 1 w 288"/>
                <a:gd name="T13" fmla="*/ 0 h 272"/>
                <a:gd name="T14" fmla="*/ 1 w 288"/>
                <a:gd name="T15" fmla="*/ 0 h 272"/>
                <a:gd name="T16" fmla="*/ 1 w 288"/>
                <a:gd name="T17" fmla="*/ 0 h 272"/>
                <a:gd name="T18" fmla="*/ 1 w 288"/>
                <a:gd name="T19" fmla="*/ 0 h 272"/>
                <a:gd name="T20" fmla="*/ 0 w 288"/>
                <a:gd name="T21" fmla="*/ 0 h 272"/>
                <a:gd name="T22" fmla="*/ 0 w 288"/>
                <a:gd name="T23" fmla="*/ 0 h 272"/>
                <a:gd name="T24" fmla="*/ 0 w 288"/>
                <a:gd name="T25" fmla="*/ 0 h 272"/>
                <a:gd name="T26" fmla="*/ 0 w 288"/>
                <a:gd name="T27" fmla="*/ 0 h 272"/>
                <a:gd name="T28" fmla="*/ 0 w 288"/>
                <a:gd name="T29" fmla="*/ 1 h 272"/>
                <a:gd name="T30" fmla="*/ 0 w 288"/>
                <a:gd name="T31" fmla="*/ 1 h 272"/>
                <a:gd name="T32" fmla="*/ 0 w 288"/>
                <a:gd name="T33" fmla="*/ 1 h 272"/>
                <a:gd name="T34" fmla="*/ 0 w 288"/>
                <a:gd name="T35" fmla="*/ 1 h 272"/>
                <a:gd name="T36" fmla="*/ 0 w 288"/>
                <a:gd name="T37" fmla="*/ 1 h 272"/>
                <a:gd name="T38" fmla="*/ 0 w 288"/>
                <a:gd name="T39" fmla="*/ 1 h 272"/>
                <a:gd name="T40" fmla="*/ 0 w 288"/>
                <a:gd name="T41" fmla="*/ 1 h 272"/>
                <a:gd name="T42" fmla="*/ 0 w 288"/>
                <a:gd name="T43" fmla="*/ 1 h 272"/>
                <a:gd name="T44" fmla="*/ 0 w 288"/>
                <a:gd name="T45" fmla="*/ 1 h 272"/>
                <a:gd name="T46" fmla="*/ 0 w 288"/>
                <a:gd name="T47" fmla="*/ 1 h 272"/>
                <a:gd name="T48" fmla="*/ 0 w 288"/>
                <a:gd name="T49" fmla="*/ 1 h 272"/>
                <a:gd name="T50" fmla="*/ 0 w 288"/>
                <a:gd name="T51" fmla="*/ 1 h 272"/>
                <a:gd name="T52" fmla="*/ 0 w 288"/>
                <a:gd name="T53" fmla="*/ 1 h 272"/>
                <a:gd name="T54" fmla="*/ 0 w 288"/>
                <a:gd name="T55" fmla="*/ 1 h 272"/>
                <a:gd name="T56" fmla="*/ 0 w 288"/>
                <a:gd name="T57" fmla="*/ 1 h 272"/>
                <a:gd name="T58" fmla="*/ 0 w 288"/>
                <a:gd name="T59" fmla="*/ 1 h 272"/>
                <a:gd name="T60" fmla="*/ 0 w 288"/>
                <a:gd name="T61" fmla="*/ 1 h 272"/>
                <a:gd name="T62" fmla="*/ 0 w 288"/>
                <a:gd name="T63" fmla="*/ 1 h 272"/>
                <a:gd name="T64" fmla="*/ 0 w 288"/>
                <a:gd name="T65" fmla="*/ 1 h 272"/>
                <a:gd name="T66" fmla="*/ 0 w 288"/>
                <a:gd name="T67" fmla="*/ 1 h 272"/>
                <a:gd name="T68" fmla="*/ 0 w 288"/>
                <a:gd name="T69" fmla="*/ 1 h 272"/>
                <a:gd name="T70" fmla="*/ 0 w 288"/>
                <a:gd name="T71" fmla="*/ 1 h 272"/>
                <a:gd name="T72" fmla="*/ 0 w 288"/>
                <a:gd name="T73" fmla="*/ 1 h 272"/>
                <a:gd name="T74" fmla="*/ 0 w 288"/>
                <a:gd name="T75" fmla="*/ 1 h 272"/>
                <a:gd name="T76" fmla="*/ 1 w 288"/>
                <a:gd name="T77" fmla="*/ 1 h 272"/>
                <a:gd name="T78" fmla="*/ 1 w 288"/>
                <a:gd name="T79" fmla="*/ 1 h 272"/>
                <a:gd name="T80" fmla="*/ 1 w 288"/>
                <a:gd name="T81" fmla="*/ 1 h 272"/>
                <a:gd name="T82" fmla="*/ 1 w 288"/>
                <a:gd name="T83" fmla="*/ 0 h 272"/>
                <a:gd name="T84" fmla="*/ 1 w 288"/>
                <a:gd name="T85" fmla="*/ 0 h 272"/>
                <a:gd name="T86" fmla="*/ 1 w 288"/>
                <a:gd name="T87" fmla="*/ 0 h 272"/>
                <a:gd name="T88" fmla="*/ 1 w 288"/>
                <a:gd name="T89" fmla="*/ 0 h 272"/>
                <a:gd name="T90" fmla="*/ 1 w 288"/>
                <a:gd name="T91" fmla="*/ 0 h 272"/>
                <a:gd name="T92" fmla="*/ 1 w 288"/>
                <a:gd name="T93" fmla="*/ 0 h 272"/>
                <a:gd name="T94" fmla="*/ 1 w 288"/>
                <a:gd name="T95" fmla="*/ 0 h 272"/>
                <a:gd name="T96" fmla="*/ 1 w 288"/>
                <a:gd name="T97" fmla="*/ 0 h 272"/>
                <a:gd name="T98" fmla="*/ 1 w 288"/>
                <a:gd name="T99" fmla="*/ 0 h 272"/>
                <a:gd name="T100" fmla="*/ 1 w 288"/>
                <a:gd name="T101" fmla="*/ 0 h 272"/>
                <a:gd name="T102" fmla="*/ 1 w 288"/>
                <a:gd name="T103" fmla="*/ 0 h 272"/>
                <a:gd name="T104" fmla="*/ 1 w 288"/>
                <a:gd name="T105" fmla="*/ 0 h 272"/>
                <a:gd name="T106" fmla="*/ 1 w 288"/>
                <a:gd name="T107" fmla="*/ 0 h 272"/>
                <a:gd name="T108" fmla="*/ 1 w 288"/>
                <a:gd name="T109" fmla="*/ 0 h 272"/>
                <a:gd name="T110" fmla="*/ 1 w 288"/>
                <a:gd name="T111" fmla="*/ 0 h 2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272"/>
                <a:gd name="T170" fmla="*/ 288 w 288"/>
                <a:gd name="T171" fmla="*/ 272 h 2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272">
                  <a:moveTo>
                    <a:pt x="235" y="12"/>
                  </a:moveTo>
                  <a:lnTo>
                    <a:pt x="236" y="0"/>
                  </a:lnTo>
                  <a:lnTo>
                    <a:pt x="228" y="22"/>
                  </a:lnTo>
                  <a:lnTo>
                    <a:pt x="220" y="41"/>
                  </a:lnTo>
                  <a:lnTo>
                    <a:pt x="211" y="58"/>
                  </a:lnTo>
                  <a:lnTo>
                    <a:pt x="203" y="74"/>
                  </a:lnTo>
                  <a:lnTo>
                    <a:pt x="194" y="88"/>
                  </a:lnTo>
                  <a:lnTo>
                    <a:pt x="187" y="103"/>
                  </a:lnTo>
                  <a:lnTo>
                    <a:pt x="178" y="115"/>
                  </a:lnTo>
                  <a:lnTo>
                    <a:pt x="170" y="125"/>
                  </a:lnTo>
                  <a:lnTo>
                    <a:pt x="162" y="135"/>
                  </a:lnTo>
                  <a:lnTo>
                    <a:pt x="154" y="144"/>
                  </a:lnTo>
                  <a:lnTo>
                    <a:pt x="145" y="152"/>
                  </a:lnTo>
                  <a:lnTo>
                    <a:pt x="138" y="159"/>
                  </a:lnTo>
                  <a:lnTo>
                    <a:pt x="122" y="172"/>
                  </a:lnTo>
                  <a:lnTo>
                    <a:pt x="107" y="182"/>
                  </a:lnTo>
                  <a:lnTo>
                    <a:pt x="93" y="190"/>
                  </a:lnTo>
                  <a:lnTo>
                    <a:pt x="78" y="196"/>
                  </a:lnTo>
                  <a:lnTo>
                    <a:pt x="64" y="202"/>
                  </a:lnTo>
                  <a:lnTo>
                    <a:pt x="50" y="208"/>
                  </a:lnTo>
                  <a:lnTo>
                    <a:pt x="36" y="214"/>
                  </a:lnTo>
                  <a:lnTo>
                    <a:pt x="23" y="222"/>
                  </a:lnTo>
                  <a:lnTo>
                    <a:pt x="17" y="227"/>
                  </a:lnTo>
                  <a:lnTo>
                    <a:pt x="11" y="232"/>
                  </a:lnTo>
                  <a:lnTo>
                    <a:pt x="4" y="239"/>
                  </a:lnTo>
                  <a:lnTo>
                    <a:pt x="0" y="247"/>
                  </a:lnTo>
                  <a:lnTo>
                    <a:pt x="45" y="272"/>
                  </a:lnTo>
                  <a:lnTo>
                    <a:pt x="47" y="270"/>
                  </a:lnTo>
                  <a:lnTo>
                    <a:pt x="49" y="268"/>
                  </a:lnTo>
                  <a:lnTo>
                    <a:pt x="51" y="265"/>
                  </a:lnTo>
                  <a:lnTo>
                    <a:pt x="53" y="264"/>
                  </a:lnTo>
                  <a:lnTo>
                    <a:pt x="62" y="259"/>
                  </a:lnTo>
                  <a:lnTo>
                    <a:pt x="72" y="254"/>
                  </a:lnTo>
                  <a:lnTo>
                    <a:pt x="85" y="248"/>
                  </a:lnTo>
                  <a:lnTo>
                    <a:pt x="100" y="241"/>
                  </a:lnTo>
                  <a:lnTo>
                    <a:pt x="117" y="233"/>
                  </a:lnTo>
                  <a:lnTo>
                    <a:pt x="135" y="224"/>
                  </a:lnTo>
                  <a:lnTo>
                    <a:pt x="154" y="212"/>
                  </a:lnTo>
                  <a:lnTo>
                    <a:pt x="173" y="197"/>
                  </a:lnTo>
                  <a:lnTo>
                    <a:pt x="182" y="188"/>
                  </a:lnTo>
                  <a:lnTo>
                    <a:pt x="193" y="178"/>
                  </a:lnTo>
                  <a:lnTo>
                    <a:pt x="203" y="167"/>
                  </a:lnTo>
                  <a:lnTo>
                    <a:pt x="212" y="155"/>
                  </a:lnTo>
                  <a:lnTo>
                    <a:pt x="222" y="142"/>
                  </a:lnTo>
                  <a:lnTo>
                    <a:pt x="232" y="129"/>
                  </a:lnTo>
                  <a:lnTo>
                    <a:pt x="241" y="114"/>
                  </a:lnTo>
                  <a:lnTo>
                    <a:pt x="250" y="97"/>
                  </a:lnTo>
                  <a:lnTo>
                    <a:pt x="259" y="79"/>
                  </a:lnTo>
                  <a:lnTo>
                    <a:pt x="268" y="60"/>
                  </a:lnTo>
                  <a:lnTo>
                    <a:pt x="278" y="40"/>
                  </a:lnTo>
                  <a:lnTo>
                    <a:pt x="286" y="17"/>
                  </a:lnTo>
                  <a:lnTo>
                    <a:pt x="287" y="5"/>
                  </a:lnTo>
                  <a:lnTo>
                    <a:pt x="286" y="17"/>
                  </a:lnTo>
                  <a:lnTo>
                    <a:pt x="288" y="11"/>
                  </a:lnTo>
                  <a:lnTo>
                    <a:pt x="287" y="5"/>
                  </a:lnTo>
                  <a:lnTo>
                    <a:pt x="235" y="12"/>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84" name="Freeform 81"/>
            <p:cNvSpPr>
              <a:spLocks/>
            </p:cNvSpPr>
            <p:nvPr/>
          </p:nvSpPr>
          <p:spPr bwMode="auto">
            <a:xfrm>
              <a:off x="1052" y="1317"/>
              <a:ext cx="55" cy="384"/>
            </a:xfrm>
            <a:custGeom>
              <a:avLst/>
              <a:gdLst>
                <a:gd name="T0" fmla="*/ 1 w 388"/>
                <a:gd name="T1" fmla="*/ 0 h 2687"/>
                <a:gd name="T2" fmla="*/ 1 w 388"/>
                <a:gd name="T3" fmla="*/ 0 h 2687"/>
                <a:gd name="T4" fmla="*/ 1 w 388"/>
                <a:gd name="T5" fmla="*/ 0 h 2687"/>
                <a:gd name="T6" fmla="*/ 1 w 388"/>
                <a:gd name="T7" fmla="*/ 0 h 2687"/>
                <a:gd name="T8" fmla="*/ 1 w 388"/>
                <a:gd name="T9" fmla="*/ 1 h 2687"/>
                <a:gd name="T10" fmla="*/ 1 w 388"/>
                <a:gd name="T11" fmla="*/ 1 h 2687"/>
                <a:gd name="T12" fmla="*/ 1 w 388"/>
                <a:gd name="T13" fmla="*/ 1 h 2687"/>
                <a:gd name="T14" fmla="*/ 1 w 388"/>
                <a:gd name="T15" fmla="*/ 1 h 2687"/>
                <a:gd name="T16" fmla="*/ 1 w 388"/>
                <a:gd name="T17" fmla="*/ 2 h 2687"/>
                <a:gd name="T18" fmla="*/ 1 w 388"/>
                <a:gd name="T19" fmla="*/ 2 h 2687"/>
                <a:gd name="T20" fmla="*/ 1 w 388"/>
                <a:gd name="T21" fmla="*/ 3 h 2687"/>
                <a:gd name="T22" fmla="*/ 1 w 388"/>
                <a:gd name="T23" fmla="*/ 3 h 2687"/>
                <a:gd name="T24" fmla="*/ 1 w 388"/>
                <a:gd name="T25" fmla="*/ 4 h 2687"/>
                <a:gd name="T26" fmla="*/ 0 w 388"/>
                <a:gd name="T27" fmla="*/ 5 h 2687"/>
                <a:gd name="T28" fmla="*/ 0 w 388"/>
                <a:gd name="T29" fmla="*/ 6 h 2687"/>
                <a:gd name="T30" fmla="*/ 0 w 388"/>
                <a:gd name="T31" fmla="*/ 6 h 2687"/>
                <a:gd name="T32" fmla="*/ 0 w 388"/>
                <a:gd name="T33" fmla="*/ 7 h 2687"/>
                <a:gd name="T34" fmla="*/ 0 w 388"/>
                <a:gd name="T35" fmla="*/ 7 h 2687"/>
                <a:gd name="T36" fmla="*/ 0 w 388"/>
                <a:gd name="T37" fmla="*/ 7 h 2687"/>
                <a:gd name="T38" fmla="*/ 0 w 388"/>
                <a:gd name="T39" fmla="*/ 8 h 2687"/>
                <a:gd name="T40" fmla="*/ 0 w 388"/>
                <a:gd name="T41" fmla="*/ 8 h 2687"/>
                <a:gd name="T42" fmla="*/ 0 w 388"/>
                <a:gd name="T43" fmla="*/ 8 h 2687"/>
                <a:gd name="T44" fmla="*/ 0 w 388"/>
                <a:gd name="T45" fmla="*/ 8 h 2687"/>
                <a:gd name="T46" fmla="*/ 0 w 388"/>
                <a:gd name="T47" fmla="*/ 8 h 2687"/>
                <a:gd name="T48" fmla="*/ 0 w 388"/>
                <a:gd name="T49" fmla="*/ 7 h 2687"/>
                <a:gd name="T50" fmla="*/ 0 w 388"/>
                <a:gd name="T51" fmla="*/ 7 h 2687"/>
                <a:gd name="T52" fmla="*/ 0 w 388"/>
                <a:gd name="T53" fmla="*/ 7 h 2687"/>
                <a:gd name="T54" fmla="*/ 0 w 388"/>
                <a:gd name="T55" fmla="*/ 6 h 2687"/>
                <a:gd name="T56" fmla="*/ 0 w 388"/>
                <a:gd name="T57" fmla="*/ 6 h 2687"/>
                <a:gd name="T58" fmla="*/ 0 w 388"/>
                <a:gd name="T59" fmla="*/ 5 h 2687"/>
                <a:gd name="T60" fmla="*/ 1 w 388"/>
                <a:gd name="T61" fmla="*/ 5 h 2687"/>
                <a:gd name="T62" fmla="*/ 1 w 388"/>
                <a:gd name="T63" fmla="*/ 4 h 2687"/>
                <a:gd name="T64" fmla="*/ 1 w 388"/>
                <a:gd name="T65" fmla="*/ 3 h 2687"/>
                <a:gd name="T66" fmla="*/ 1 w 388"/>
                <a:gd name="T67" fmla="*/ 2 h 2687"/>
                <a:gd name="T68" fmla="*/ 1 w 388"/>
                <a:gd name="T69" fmla="*/ 2 h 2687"/>
                <a:gd name="T70" fmla="*/ 1 w 388"/>
                <a:gd name="T71" fmla="*/ 1 h 2687"/>
                <a:gd name="T72" fmla="*/ 1 w 388"/>
                <a:gd name="T73" fmla="*/ 1 h 2687"/>
                <a:gd name="T74" fmla="*/ 1 w 388"/>
                <a:gd name="T75" fmla="*/ 1 h 2687"/>
                <a:gd name="T76" fmla="*/ 1 w 388"/>
                <a:gd name="T77" fmla="*/ 1 h 2687"/>
                <a:gd name="T78" fmla="*/ 1 w 388"/>
                <a:gd name="T79" fmla="*/ 1 h 2687"/>
                <a:gd name="T80" fmla="*/ 1 w 388"/>
                <a:gd name="T81" fmla="*/ 0 h 2687"/>
                <a:gd name="T82" fmla="*/ 1 w 388"/>
                <a:gd name="T83" fmla="*/ 0 h 2687"/>
                <a:gd name="T84" fmla="*/ 1 w 388"/>
                <a:gd name="T85" fmla="*/ 0 h 2687"/>
                <a:gd name="T86" fmla="*/ 1 w 388"/>
                <a:gd name="T87" fmla="*/ 0 h 26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8"/>
                <a:gd name="T133" fmla="*/ 0 h 2687"/>
                <a:gd name="T134" fmla="*/ 388 w 388"/>
                <a:gd name="T135" fmla="*/ 2687 h 268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8" h="2687">
                  <a:moveTo>
                    <a:pt x="284" y="24"/>
                  </a:moveTo>
                  <a:lnTo>
                    <a:pt x="284" y="24"/>
                  </a:lnTo>
                  <a:lnTo>
                    <a:pt x="293" y="42"/>
                  </a:lnTo>
                  <a:lnTo>
                    <a:pt x="302" y="62"/>
                  </a:lnTo>
                  <a:lnTo>
                    <a:pt x="309" y="84"/>
                  </a:lnTo>
                  <a:lnTo>
                    <a:pt x="316" y="110"/>
                  </a:lnTo>
                  <a:lnTo>
                    <a:pt x="321" y="136"/>
                  </a:lnTo>
                  <a:lnTo>
                    <a:pt x="325" y="163"/>
                  </a:lnTo>
                  <a:lnTo>
                    <a:pt x="329" y="194"/>
                  </a:lnTo>
                  <a:lnTo>
                    <a:pt x="333" y="226"/>
                  </a:lnTo>
                  <a:lnTo>
                    <a:pt x="334" y="260"/>
                  </a:lnTo>
                  <a:lnTo>
                    <a:pt x="335" y="294"/>
                  </a:lnTo>
                  <a:lnTo>
                    <a:pt x="336" y="332"/>
                  </a:lnTo>
                  <a:lnTo>
                    <a:pt x="335" y="369"/>
                  </a:lnTo>
                  <a:lnTo>
                    <a:pt x="334" y="409"/>
                  </a:lnTo>
                  <a:lnTo>
                    <a:pt x="332" y="449"/>
                  </a:lnTo>
                  <a:lnTo>
                    <a:pt x="328" y="491"/>
                  </a:lnTo>
                  <a:lnTo>
                    <a:pt x="325" y="534"/>
                  </a:lnTo>
                  <a:lnTo>
                    <a:pt x="317" y="624"/>
                  </a:lnTo>
                  <a:lnTo>
                    <a:pt x="306" y="717"/>
                  </a:lnTo>
                  <a:lnTo>
                    <a:pt x="292" y="813"/>
                  </a:lnTo>
                  <a:lnTo>
                    <a:pt x="277" y="911"/>
                  </a:lnTo>
                  <a:lnTo>
                    <a:pt x="261" y="1013"/>
                  </a:lnTo>
                  <a:lnTo>
                    <a:pt x="243" y="1116"/>
                  </a:lnTo>
                  <a:lnTo>
                    <a:pt x="225" y="1221"/>
                  </a:lnTo>
                  <a:lnTo>
                    <a:pt x="206" y="1325"/>
                  </a:lnTo>
                  <a:lnTo>
                    <a:pt x="165" y="1536"/>
                  </a:lnTo>
                  <a:lnTo>
                    <a:pt x="124" y="1742"/>
                  </a:lnTo>
                  <a:lnTo>
                    <a:pt x="105" y="1843"/>
                  </a:lnTo>
                  <a:lnTo>
                    <a:pt x="87" y="1941"/>
                  </a:lnTo>
                  <a:lnTo>
                    <a:pt x="70" y="2037"/>
                  </a:lnTo>
                  <a:lnTo>
                    <a:pt x="54" y="2129"/>
                  </a:lnTo>
                  <a:lnTo>
                    <a:pt x="39" y="2217"/>
                  </a:lnTo>
                  <a:lnTo>
                    <a:pt x="27" y="2301"/>
                  </a:lnTo>
                  <a:lnTo>
                    <a:pt x="16" y="2380"/>
                  </a:lnTo>
                  <a:lnTo>
                    <a:pt x="9" y="2454"/>
                  </a:lnTo>
                  <a:lnTo>
                    <a:pt x="6" y="2489"/>
                  </a:lnTo>
                  <a:lnTo>
                    <a:pt x="4" y="2522"/>
                  </a:lnTo>
                  <a:lnTo>
                    <a:pt x="1" y="2554"/>
                  </a:lnTo>
                  <a:lnTo>
                    <a:pt x="0" y="2584"/>
                  </a:lnTo>
                  <a:lnTo>
                    <a:pt x="1" y="2612"/>
                  </a:lnTo>
                  <a:lnTo>
                    <a:pt x="3" y="2639"/>
                  </a:lnTo>
                  <a:lnTo>
                    <a:pt x="4" y="2664"/>
                  </a:lnTo>
                  <a:lnTo>
                    <a:pt x="7" y="2687"/>
                  </a:lnTo>
                  <a:lnTo>
                    <a:pt x="59" y="2680"/>
                  </a:lnTo>
                  <a:lnTo>
                    <a:pt x="57" y="2660"/>
                  </a:lnTo>
                  <a:lnTo>
                    <a:pt x="55" y="2637"/>
                  </a:lnTo>
                  <a:lnTo>
                    <a:pt x="54" y="2611"/>
                  </a:lnTo>
                  <a:lnTo>
                    <a:pt x="54" y="2584"/>
                  </a:lnTo>
                  <a:lnTo>
                    <a:pt x="55" y="2556"/>
                  </a:lnTo>
                  <a:lnTo>
                    <a:pt x="56" y="2525"/>
                  </a:lnTo>
                  <a:lnTo>
                    <a:pt x="58" y="2493"/>
                  </a:lnTo>
                  <a:lnTo>
                    <a:pt x="61" y="2458"/>
                  </a:lnTo>
                  <a:lnTo>
                    <a:pt x="69" y="2385"/>
                  </a:lnTo>
                  <a:lnTo>
                    <a:pt x="79" y="2307"/>
                  </a:lnTo>
                  <a:lnTo>
                    <a:pt x="91" y="2224"/>
                  </a:lnTo>
                  <a:lnTo>
                    <a:pt x="106" y="2137"/>
                  </a:lnTo>
                  <a:lnTo>
                    <a:pt x="122" y="2045"/>
                  </a:lnTo>
                  <a:lnTo>
                    <a:pt x="139" y="1949"/>
                  </a:lnTo>
                  <a:lnTo>
                    <a:pt x="157" y="1851"/>
                  </a:lnTo>
                  <a:lnTo>
                    <a:pt x="177" y="1751"/>
                  </a:lnTo>
                  <a:lnTo>
                    <a:pt x="217" y="1544"/>
                  </a:lnTo>
                  <a:lnTo>
                    <a:pt x="257" y="1334"/>
                  </a:lnTo>
                  <a:lnTo>
                    <a:pt x="277" y="1229"/>
                  </a:lnTo>
                  <a:lnTo>
                    <a:pt x="295" y="1124"/>
                  </a:lnTo>
                  <a:lnTo>
                    <a:pt x="313" y="1021"/>
                  </a:lnTo>
                  <a:lnTo>
                    <a:pt x="329" y="920"/>
                  </a:lnTo>
                  <a:lnTo>
                    <a:pt x="344" y="819"/>
                  </a:lnTo>
                  <a:lnTo>
                    <a:pt x="358" y="723"/>
                  </a:lnTo>
                  <a:lnTo>
                    <a:pt x="369" y="629"/>
                  </a:lnTo>
                  <a:lnTo>
                    <a:pt x="379" y="538"/>
                  </a:lnTo>
                  <a:lnTo>
                    <a:pt x="382" y="495"/>
                  </a:lnTo>
                  <a:lnTo>
                    <a:pt x="384" y="452"/>
                  </a:lnTo>
                  <a:lnTo>
                    <a:pt x="386" y="411"/>
                  </a:lnTo>
                  <a:lnTo>
                    <a:pt x="388" y="370"/>
                  </a:lnTo>
                  <a:lnTo>
                    <a:pt x="388" y="332"/>
                  </a:lnTo>
                  <a:lnTo>
                    <a:pt x="388" y="294"/>
                  </a:lnTo>
                  <a:lnTo>
                    <a:pt x="387" y="258"/>
                  </a:lnTo>
                  <a:lnTo>
                    <a:pt x="385" y="222"/>
                  </a:lnTo>
                  <a:lnTo>
                    <a:pt x="382" y="189"/>
                  </a:lnTo>
                  <a:lnTo>
                    <a:pt x="378" y="157"/>
                  </a:lnTo>
                  <a:lnTo>
                    <a:pt x="373" y="127"/>
                  </a:lnTo>
                  <a:lnTo>
                    <a:pt x="367" y="98"/>
                  </a:lnTo>
                  <a:lnTo>
                    <a:pt x="359" y="71"/>
                  </a:lnTo>
                  <a:lnTo>
                    <a:pt x="351" y="46"/>
                  </a:lnTo>
                  <a:lnTo>
                    <a:pt x="341" y="22"/>
                  </a:lnTo>
                  <a:lnTo>
                    <a:pt x="331" y="0"/>
                  </a:lnTo>
                  <a:lnTo>
                    <a:pt x="284" y="24"/>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85" name="Freeform 82"/>
            <p:cNvSpPr>
              <a:spLocks/>
            </p:cNvSpPr>
            <p:nvPr/>
          </p:nvSpPr>
          <p:spPr bwMode="auto">
            <a:xfrm>
              <a:off x="997" y="1144"/>
              <a:ext cx="102" cy="176"/>
            </a:xfrm>
            <a:custGeom>
              <a:avLst/>
              <a:gdLst>
                <a:gd name="T0" fmla="*/ 0 w 713"/>
                <a:gd name="T1" fmla="*/ 0 h 1232"/>
                <a:gd name="T2" fmla="*/ 0 w 713"/>
                <a:gd name="T3" fmla="*/ 0 h 1232"/>
                <a:gd name="T4" fmla="*/ 0 w 713"/>
                <a:gd name="T5" fmla="*/ 0 h 1232"/>
                <a:gd name="T6" fmla="*/ 0 w 713"/>
                <a:gd name="T7" fmla="*/ 0 h 1232"/>
                <a:gd name="T8" fmla="*/ 0 w 713"/>
                <a:gd name="T9" fmla="*/ 0 h 1232"/>
                <a:gd name="T10" fmla="*/ 0 w 713"/>
                <a:gd name="T11" fmla="*/ 0 h 1232"/>
                <a:gd name="T12" fmla="*/ 0 w 713"/>
                <a:gd name="T13" fmla="*/ 1 h 1232"/>
                <a:gd name="T14" fmla="*/ 1 w 713"/>
                <a:gd name="T15" fmla="*/ 1 h 1232"/>
                <a:gd name="T16" fmla="*/ 1 w 713"/>
                <a:gd name="T17" fmla="*/ 1 h 1232"/>
                <a:gd name="T18" fmla="*/ 1 w 713"/>
                <a:gd name="T19" fmla="*/ 1 h 1232"/>
                <a:gd name="T20" fmla="*/ 1 w 713"/>
                <a:gd name="T21" fmla="*/ 1 h 1232"/>
                <a:gd name="T22" fmla="*/ 1 w 713"/>
                <a:gd name="T23" fmla="*/ 2 h 1232"/>
                <a:gd name="T24" fmla="*/ 1 w 713"/>
                <a:gd name="T25" fmla="*/ 3 h 1232"/>
                <a:gd name="T26" fmla="*/ 2 w 713"/>
                <a:gd name="T27" fmla="*/ 3 h 1232"/>
                <a:gd name="T28" fmla="*/ 2 w 713"/>
                <a:gd name="T29" fmla="*/ 3 h 1232"/>
                <a:gd name="T30" fmla="*/ 2 w 713"/>
                <a:gd name="T31" fmla="*/ 4 h 1232"/>
                <a:gd name="T32" fmla="*/ 2 w 713"/>
                <a:gd name="T33" fmla="*/ 3 h 1232"/>
                <a:gd name="T34" fmla="*/ 2 w 713"/>
                <a:gd name="T35" fmla="*/ 3 h 1232"/>
                <a:gd name="T36" fmla="*/ 2 w 713"/>
                <a:gd name="T37" fmla="*/ 3 h 1232"/>
                <a:gd name="T38" fmla="*/ 2 w 713"/>
                <a:gd name="T39" fmla="*/ 2 h 1232"/>
                <a:gd name="T40" fmla="*/ 1 w 713"/>
                <a:gd name="T41" fmla="*/ 2 h 1232"/>
                <a:gd name="T42" fmla="*/ 1 w 713"/>
                <a:gd name="T43" fmla="*/ 1 h 1232"/>
                <a:gd name="T44" fmla="*/ 1 w 713"/>
                <a:gd name="T45" fmla="*/ 1 h 1232"/>
                <a:gd name="T46" fmla="*/ 1 w 713"/>
                <a:gd name="T47" fmla="*/ 1 h 1232"/>
                <a:gd name="T48" fmla="*/ 1 w 713"/>
                <a:gd name="T49" fmla="*/ 1 h 1232"/>
                <a:gd name="T50" fmla="*/ 1 w 713"/>
                <a:gd name="T51" fmla="*/ 0 h 1232"/>
                <a:gd name="T52" fmla="*/ 0 w 713"/>
                <a:gd name="T53" fmla="*/ 0 h 1232"/>
                <a:gd name="T54" fmla="*/ 0 w 713"/>
                <a:gd name="T55" fmla="*/ 0 h 1232"/>
                <a:gd name="T56" fmla="*/ 0 w 713"/>
                <a:gd name="T57" fmla="*/ 0 h 1232"/>
                <a:gd name="T58" fmla="*/ 0 w 713"/>
                <a:gd name="T59" fmla="*/ 0 h 1232"/>
                <a:gd name="T60" fmla="*/ 0 w 713"/>
                <a:gd name="T61" fmla="*/ 0 h 1232"/>
                <a:gd name="T62" fmla="*/ 0 w 713"/>
                <a:gd name="T63" fmla="*/ 0 h 1232"/>
                <a:gd name="T64" fmla="*/ 0 w 713"/>
                <a:gd name="T65" fmla="*/ 0 h 1232"/>
                <a:gd name="T66" fmla="*/ 0 w 713"/>
                <a:gd name="T67" fmla="*/ 0 h 12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13"/>
                <a:gd name="T103" fmla="*/ 0 h 1232"/>
                <a:gd name="T104" fmla="*/ 713 w 713"/>
                <a:gd name="T105" fmla="*/ 1232 h 12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13" h="1232">
                  <a:moveTo>
                    <a:pt x="3" y="47"/>
                  </a:moveTo>
                  <a:lnTo>
                    <a:pt x="0" y="46"/>
                  </a:lnTo>
                  <a:lnTo>
                    <a:pt x="12" y="51"/>
                  </a:lnTo>
                  <a:lnTo>
                    <a:pt x="23" y="57"/>
                  </a:lnTo>
                  <a:lnTo>
                    <a:pt x="35" y="63"/>
                  </a:lnTo>
                  <a:lnTo>
                    <a:pt x="46" y="69"/>
                  </a:lnTo>
                  <a:lnTo>
                    <a:pt x="58" y="76"/>
                  </a:lnTo>
                  <a:lnTo>
                    <a:pt x="68" y="84"/>
                  </a:lnTo>
                  <a:lnTo>
                    <a:pt x="79" y="91"/>
                  </a:lnTo>
                  <a:lnTo>
                    <a:pt x="89" y="99"/>
                  </a:lnTo>
                  <a:lnTo>
                    <a:pt x="109" y="118"/>
                  </a:lnTo>
                  <a:lnTo>
                    <a:pt x="129" y="139"/>
                  </a:lnTo>
                  <a:lnTo>
                    <a:pt x="147" y="162"/>
                  </a:lnTo>
                  <a:lnTo>
                    <a:pt x="167" y="186"/>
                  </a:lnTo>
                  <a:lnTo>
                    <a:pt x="185" y="214"/>
                  </a:lnTo>
                  <a:lnTo>
                    <a:pt x="203" y="242"/>
                  </a:lnTo>
                  <a:lnTo>
                    <a:pt x="220" y="272"/>
                  </a:lnTo>
                  <a:lnTo>
                    <a:pt x="237" y="305"/>
                  </a:lnTo>
                  <a:lnTo>
                    <a:pt x="254" y="339"/>
                  </a:lnTo>
                  <a:lnTo>
                    <a:pt x="271" y="375"/>
                  </a:lnTo>
                  <a:lnTo>
                    <a:pt x="288" y="412"/>
                  </a:lnTo>
                  <a:lnTo>
                    <a:pt x="306" y="451"/>
                  </a:lnTo>
                  <a:lnTo>
                    <a:pt x="377" y="620"/>
                  </a:lnTo>
                  <a:lnTo>
                    <a:pt x="457" y="810"/>
                  </a:lnTo>
                  <a:lnTo>
                    <a:pt x="480" y="859"/>
                  </a:lnTo>
                  <a:lnTo>
                    <a:pt x="502" y="911"/>
                  </a:lnTo>
                  <a:lnTo>
                    <a:pt x="527" y="963"/>
                  </a:lnTo>
                  <a:lnTo>
                    <a:pt x="551" y="1014"/>
                  </a:lnTo>
                  <a:lnTo>
                    <a:pt x="578" y="1068"/>
                  </a:lnTo>
                  <a:lnTo>
                    <a:pt x="606" y="1122"/>
                  </a:lnTo>
                  <a:lnTo>
                    <a:pt x="635" y="1177"/>
                  </a:lnTo>
                  <a:lnTo>
                    <a:pt x="666" y="1232"/>
                  </a:lnTo>
                  <a:lnTo>
                    <a:pt x="713" y="1208"/>
                  </a:lnTo>
                  <a:lnTo>
                    <a:pt x="682" y="1153"/>
                  </a:lnTo>
                  <a:lnTo>
                    <a:pt x="653" y="1100"/>
                  </a:lnTo>
                  <a:lnTo>
                    <a:pt x="626" y="1047"/>
                  </a:lnTo>
                  <a:lnTo>
                    <a:pt x="599" y="994"/>
                  </a:lnTo>
                  <a:lnTo>
                    <a:pt x="575" y="942"/>
                  </a:lnTo>
                  <a:lnTo>
                    <a:pt x="551" y="891"/>
                  </a:lnTo>
                  <a:lnTo>
                    <a:pt x="528" y="840"/>
                  </a:lnTo>
                  <a:lnTo>
                    <a:pt x="506" y="790"/>
                  </a:lnTo>
                  <a:lnTo>
                    <a:pt x="426" y="602"/>
                  </a:lnTo>
                  <a:lnTo>
                    <a:pt x="355" y="432"/>
                  </a:lnTo>
                  <a:lnTo>
                    <a:pt x="338" y="392"/>
                  </a:lnTo>
                  <a:lnTo>
                    <a:pt x="319" y="355"/>
                  </a:lnTo>
                  <a:lnTo>
                    <a:pt x="302" y="318"/>
                  </a:lnTo>
                  <a:lnTo>
                    <a:pt x="285" y="283"/>
                  </a:lnTo>
                  <a:lnTo>
                    <a:pt x="267" y="249"/>
                  </a:lnTo>
                  <a:lnTo>
                    <a:pt x="249" y="217"/>
                  </a:lnTo>
                  <a:lnTo>
                    <a:pt x="230" y="187"/>
                  </a:lnTo>
                  <a:lnTo>
                    <a:pt x="210" y="158"/>
                  </a:lnTo>
                  <a:lnTo>
                    <a:pt x="190" y="132"/>
                  </a:lnTo>
                  <a:lnTo>
                    <a:pt x="169" y="106"/>
                  </a:lnTo>
                  <a:lnTo>
                    <a:pt x="147" y="84"/>
                  </a:lnTo>
                  <a:lnTo>
                    <a:pt x="125" y="63"/>
                  </a:lnTo>
                  <a:lnTo>
                    <a:pt x="112" y="53"/>
                  </a:lnTo>
                  <a:lnTo>
                    <a:pt x="100" y="43"/>
                  </a:lnTo>
                  <a:lnTo>
                    <a:pt x="88" y="35"/>
                  </a:lnTo>
                  <a:lnTo>
                    <a:pt x="75" y="27"/>
                  </a:lnTo>
                  <a:lnTo>
                    <a:pt x="61" y="19"/>
                  </a:lnTo>
                  <a:lnTo>
                    <a:pt x="48" y="12"/>
                  </a:lnTo>
                  <a:lnTo>
                    <a:pt x="34" y="6"/>
                  </a:lnTo>
                  <a:lnTo>
                    <a:pt x="19" y="0"/>
                  </a:lnTo>
                  <a:lnTo>
                    <a:pt x="17" y="0"/>
                  </a:lnTo>
                  <a:lnTo>
                    <a:pt x="19" y="0"/>
                  </a:lnTo>
                  <a:lnTo>
                    <a:pt x="18" y="0"/>
                  </a:lnTo>
                  <a:lnTo>
                    <a:pt x="17" y="0"/>
                  </a:lnTo>
                  <a:lnTo>
                    <a:pt x="3" y="4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86" name="Freeform 83"/>
            <p:cNvSpPr>
              <a:spLocks/>
            </p:cNvSpPr>
            <p:nvPr/>
          </p:nvSpPr>
          <p:spPr bwMode="auto">
            <a:xfrm>
              <a:off x="707" y="1528"/>
              <a:ext cx="287" cy="657"/>
            </a:xfrm>
            <a:custGeom>
              <a:avLst/>
              <a:gdLst>
                <a:gd name="T0" fmla="*/ 6 w 2007"/>
                <a:gd name="T1" fmla="*/ 1 h 4597"/>
                <a:gd name="T2" fmla="*/ 6 w 2007"/>
                <a:gd name="T3" fmla="*/ 1 h 4597"/>
                <a:gd name="T4" fmla="*/ 5 w 2007"/>
                <a:gd name="T5" fmla="*/ 1 h 4597"/>
                <a:gd name="T6" fmla="*/ 5 w 2007"/>
                <a:gd name="T7" fmla="*/ 0 h 4597"/>
                <a:gd name="T8" fmla="*/ 5 w 2007"/>
                <a:gd name="T9" fmla="*/ 0 h 4597"/>
                <a:gd name="T10" fmla="*/ 4 w 2007"/>
                <a:gd name="T11" fmla="*/ 0 h 4597"/>
                <a:gd name="T12" fmla="*/ 4 w 2007"/>
                <a:gd name="T13" fmla="*/ 0 h 4597"/>
                <a:gd name="T14" fmla="*/ 4 w 2007"/>
                <a:gd name="T15" fmla="*/ 0 h 4597"/>
                <a:gd name="T16" fmla="*/ 4 w 2007"/>
                <a:gd name="T17" fmla="*/ 0 h 4597"/>
                <a:gd name="T18" fmla="*/ 3 w 2007"/>
                <a:gd name="T19" fmla="*/ 0 h 4597"/>
                <a:gd name="T20" fmla="*/ 3 w 2007"/>
                <a:gd name="T21" fmla="*/ 1 h 4597"/>
                <a:gd name="T22" fmla="*/ 3 w 2007"/>
                <a:gd name="T23" fmla="*/ 1 h 4597"/>
                <a:gd name="T24" fmla="*/ 3 w 2007"/>
                <a:gd name="T25" fmla="*/ 2 h 4597"/>
                <a:gd name="T26" fmla="*/ 3 w 2007"/>
                <a:gd name="T27" fmla="*/ 2 h 4597"/>
                <a:gd name="T28" fmla="*/ 2 w 2007"/>
                <a:gd name="T29" fmla="*/ 3 h 4597"/>
                <a:gd name="T30" fmla="*/ 2 w 2007"/>
                <a:gd name="T31" fmla="*/ 3 h 4597"/>
                <a:gd name="T32" fmla="*/ 2 w 2007"/>
                <a:gd name="T33" fmla="*/ 4 h 4597"/>
                <a:gd name="T34" fmla="*/ 2 w 2007"/>
                <a:gd name="T35" fmla="*/ 5 h 4597"/>
                <a:gd name="T36" fmla="*/ 2 w 2007"/>
                <a:gd name="T37" fmla="*/ 6 h 4597"/>
                <a:gd name="T38" fmla="*/ 2 w 2007"/>
                <a:gd name="T39" fmla="*/ 7 h 4597"/>
                <a:gd name="T40" fmla="*/ 1 w 2007"/>
                <a:gd name="T41" fmla="*/ 7 h 4597"/>
                <a:gd name="T42" fmla="*/ 1 w 2007"/>
                <a:gd name="T43" fmla="*/ 8 h 4597"/>
                <a:gd name="T44" fmla="*/ 1 w 2007"/>
                <a:gd name="T45" fmla="*/ 9 h 4597"/>
                <a:gd name="T46" fmla="*/ 1 w 2007"/>
                <a:gd name="T47" fmla="*/ 9 h 4597"/>
                <a:gd name="T48" fmla="*/ 0 w 2007"/>
                <a:gd name="T49" fmla="*/ 10 h 4597"/>
                <a:gd name="T50" fmla="*/ 0 w 2007"/>
                <a:gd name="T51" fmla="*/ 10 h 4597"/>
                <a:gd name="T52" fmla="*/ 0 w 2007"/>
                <a:gd name="T53" fmla="*/ 11 h 4597"/>
                <a:gd name="T54" fmla="*/ 0 w 2007"/>
                <a:gd name="T55" fmla="*/ 11 h 4597"/>
                <a:gd name="T56" fmla="*/ 0 w 2007"/>
                <a:gd name="T57" fmla="*/ 12 h 4597"/>
                <a:gd name="T58" fmla="*/ 0 w 2007"/>
                <a:gd name="T59" fmla="*/ 12 h 4597"/>
                <a:gd name="T60" fmla="*/ 0 w 2007"/>
                <a:gd name="T61" fmla="*/ 13 h 4597"/>
                <a:gd name="T62" fmla="*/ 1 w 2007"/>
                <a:gd name="T63" fmla="*/ 13 h 4597"/>
                <a:gd name="T64" fmla="*/ 1 w 2007"/>
                <a:gd name="T65" fmla="*/ 13 h 4597"/>
                <a:gd name="T66" fmla="*/ 1 w 2007"/>
                <a:gd name="T67" fmla="*/ 13 h 4597"/>
                <a:gd name="T68" fmla="*/ 2 w 2007"/>
                <a:gd name="T69" fmla="*/ 13 h 4597"/>
                <a:gd name="T70" fmla="*/ 2 w 2007"/>
                <a:gd name="T71" fmla="*/ 13 h 4597"/>
                <a:gd name="T72" fmla="*/ 2 w 2007"/>
                <a:gd name="T73" fmla="*/ 13 h 4597"/>
                <a:gd name="T74" fmla="*/ 2 w 2007"/>
                <a:gd name="T75" fmla="*/ 13 h 4597"/>
                <a:gd name="T76" fmla="*/ 2 w 2007"/>
                <a:gd name="T77" fmla="*/ 13 h 4597"/>
                <a:gd name="T78" fmla="*/ 2 w 2007"/>
                <a:gd name="T79" fmla="*/ 12 h 4597"/>
                <a:gd name="T80" fmla="*/ 2 w 2007"/>
                <a:gd name="T81" fmla="*/ 12 h 4597"/>
                <a:gd name="T82" fmla="*/ 2 w 2007"/>
                <a:gd name="T83" fmla="*/ 12 h 4597"/>
                <a:gd name="T84" fmla="*/ 2 w 2007"/>
                <a:gd name="T85" fmla="*/ 11 h 4597"/>
                <a:gd name="T86" fmla="*/ 2 w 2007"/>
                <a:gd name="T87" fmla="*/ 11 h 4597"/>
                <a:gd name="T88" fmla="*/ 3 w 2007"/>
                <a:gd name="T89" fmla="*/ 10 h 4597"/>
                <a:gd name="T90" fmla="*/ 3 w 2007"/>
                <a:gd name="T91" fmla="*/ 10 h 4597"/>
                <a:gd name="T92" fmla="*/ 3 w 2007"/>
                <a:gd name="T93" fmla="*/ 10 h 4597"/>
                <a:gd name="T94" fmla="*/ 3 w 2007"/>
                <a:gd name="T95" fmla="*/ 9 h 4597"/>
                <a:gd name="T96" fmla="*/ 3 w 2007"/>
                <a:gd name="T97" fmla="*/ 9 h 4597"/>
                <a:gd name="T98" fmla="*/ 4 w 2007"/>
                <a:gd name="T99" fmla="*/ 8 h 4597"/>
                <a:gd name="T100" fmla="*/ 4 w 2007"/>
                <a:gd name="T101" fmla="*/ 6 h 4597"/>
                <a:gd name="T102" fmla="*/ 5 w 2007"/>
                <a:gd name="T103" fmla="*/ 5 h 4597"/>
                <a:gd name="T104" fmla="*/ 5 w 2007"/>
                <a:gd name="T105" fmla="*/ 3 h 4597"/>
                <a:gd name="T106" fmla="*/ 6 w 2007"/>
                <a:gd name="T107" fmla="*/ 2 h 45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7"/>
                <a:gd name="T163" fmla="*/ 0 h 4597"/>
                <a:gd name="T164" fmla="*/ 2007 w 2007"/>
                <a:gd name="T165" fmla="*/ 4597 h 459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7" h="4597">
                  <a:moveTo>
                    <a:pt x="2007" y="505"/>
                  </a:moveTo>
                  <a:lnTo>
                    <a:pt x="1984" y="459"/>
                  </a:lnTo>
                  <a:lnTo>
                    <a:pt x="1960" y="415"/>
                  </a:lnTo>
                  <a:lnTo>
                    <a:pt x="1937" y="372"/>
                  </a:lnTo>
                  <a:lnTo>
                    <a:pt x="1912" y="332"/>
                  </a:lnTo>
                  <a:lnTo>
                    <a:pt x="1888" y="293"/>
                  </a:lnTo>
                  <a:lnTo>
                    <a:pt x="1862" y="257"/>
                  </a:lnTo>
                  <a:lnTo>
                    <a:pt x="1836" y="221"/>
                  </a:lnTo>
                  <a:lnTo>
                    <a:pt x="1810" y="189"/>
                  </a:lnTo>
                  <a:lnTo>
                    <a:pt x="1782" y="159"/>
                  </a:lnTo>
                  <a:lnTo>
                    <a:pt x="1754" y="131"/>
                  </a:lnTo>
                  <a:lnTo>
                    <a:pt x="1725" y="106"/>
                  </a:lnTo>
                  <a:lnTo>
                    <a:pt x="1695" y="82"/>
                  </a:lnTo>
                  <a:lnTo>
                    <a:pt x="1665" y="63"/>
                  </a:lnTo>
                  <a:lnTo>
                    <a:pt x="1634" y="45"/>
                  </a:lnTo>
                  <a:lnTo>
                    <a:pt x="1603" y="31"/>
                  </a:lnTo>
                  <a:lnTo>
                    <a:pt x="1571" y="18"/>
                  </a:lnTo>
                  <a:lnTo>
                    <a:pt x="1538" y="9"/>
                  </a:lnTo>
                  <a:lnTo>
                    <a:pt x="1504" y="3"/>
                  </a:lnTo>
                  <a:lnTo>
                    <a:pt x="1469" y="0"/>
                  </a:lnTo>
                  <a:lnTo>
                    <a:pt x="1434" y="1"/>
                  </a:lnTo>
                  <a:lnTo>
                    <a:pt x="1397" y="4"/>
                  </a:lnTo>
                  <a:lnTo>
                    <a:pt x="1360" y="11"/>
                  </a:lnTo>
                  <a:lnTo>
                    <a:pt x="1321" y="22"/>
                  </a:lnTo>
                  <a:lnTo>
                    <a:pt x="1283" y="37"/>
                  </a:lnTo>
                  <a:lnTo>
                    <a:pt x="1242" y="54"/>
                  </a:lnTo>
                  <a:lnTo>
                    <a:pt x="1202" y="75"/>
                  </a:lnTo>
                  <a:lnTo>
                    <a:pt x="1160" y="100"/>
                  </a:lnTo>
                  <a:lnTo>
                    <a:pt x="1116" y="130"/>
                  </a:lnTo>
                  <a:lnTo>
                    <a:pt x="1073" y="162"/>
                  </a:lnTo>
                  <a:lnTo>
                    <a:pt x="1028" y="200"/>
                  </a:lnTo>
                  <a:lnTo>
                    <a:pt x="982" y="241"/>
                  </a:lnTo>
                  <a:lnTo>
                    <a:pt x="935" y="287"/>
                  </a:lnTo>
                  <a:lnTo>
                    <a:pt x="932" y="333"/>
                  </a:lnTo>
                  <a:lnTo>
                    <a:pt x="927" y="377"/>
                  </a:lnTo>
                  <a:lnTo>
                    <a:pt x="922" y="421"/>
                  </a:lnTo>
                  <a:lnTo>
                    <a:pt x="918" y="464"/>
                  </a:lnTo>
                  <a:lnTo>
                    <a:pt x="912" y="508"/>
                  </a:lnTo>
                  <a:lnTo>
                    <a:pt x="908" y="552"/>
                  </a:lnTo>
                  <a:lnTo>
                    <a:pt x="904" y="596"/>
                  </a:lnTo>
                  <a:lnTo>
                    <a:pt x="899" y="641"/>
                  </a:lnTo>
                  <a:lnTo>
                    <a:pt x="867" y="703"/>
                  </a:lnTo>
                  <a:lnTo>
                    <a:pt x="838" y="763"/>
                  </a:lnTo>
                  <a:lnTo>
                    <a:pt x="811" y="826"/>
                  </a:lnTo>
                  <a:lnTo>
                    <a:pt x="786" y="889"/>
                  </a:lnTo>
                  <a:lnTo>
                    <a:pt x="764" y="952"/>
                  </a:lnTo>
                  <a:lnTo>
                    <a:pt x="745" y="1016"/>
                  </a:lnTo>
                  <a:lnTo>
                    <a:pt x="726" y="1081"/>
                  </a:lnTo>
                  <a:lnTo>
                    <a:pt x="709" y="1147"/>
                  </a:lnTo>
                  <a:lnTo>
                    <a:pt x="694" y="1213"/>
                  </a:lnTo>
                  <a:lnTo>
                    <a:pt x="681" y="1280"/>
                  </a:lnTo>
                  <a:lnTo>
                    <a:pt x="668" y="1348"/>
                  </a:lnTo>
                  <a:lnTo>
                    <a:pt x="656" y="1418"/>
                  </a:lnTo>
                  <a:lnTo>
                    <a:pt x="634" y="1559"/>
                  </a:lnTo>
                  <a:lnTo>
                    <a:pt x="612" y="1705"/>
                  </a:lnTo>
                  <a:lnTo>
                    <a:pt x="590" y="1857"/>
                  </a:lnTo>
                  <a:lnTo>
                    <a:pt x="564" y="2013"/>
                  </a:lnTo>
                  <a:lnTo>
                    <a:pt x="550" y="2093"/>
                  </a:lnTo>
                  <a:lnTo>
                    <a:pt x="535" y="2175"/>
                  </a:lnTo>
                  <a:lnTo>
                    <a:pt x="518" y="2260"/>
                  </a:lnTo>
                  <a:lnTo>
                    <a:pt x="500" y="2345"/>
                  </a:lnTo>
                  <a:lnTo>
                    <a:pt x="480" y="2432"/>
                  </a:lnTo>
                  <a:lnTo>
                    <a:pt x="457" y="2520"/>
                  </a:lnTo>
                  <a:lnTo>
                    <a:pt x="433" y="2610"/>
                  </a:lnTo>
                  <a:lnTo>
                    <a:pt x="406" y="2703"/>
                  </a:lnTo>
                  <a:lnTo>
                    <a:pt x="376" y="2797"/>
                  </a:lnTo>
                  <a:lnTo>
                    <a:pt x="343" y="2893"/>
                  </a:lnTo>
                  <a:lnTo>
                    <a:pt x="308" y="2992"/>
                  </a:lnTo>
                  <a:lnTo>
                    <a:pt x="268" y="3091"/>
                  </a:lnTo>
                  <a:lnTo>
                    <a:pt x="241" y="3144"/>
                  </a:lnTo>
                  <a:lnTo>
                    <a:pt x="215" y="3196"/>
                  </a:lnTo>
                  <a:lnTo>
                    <a:pt x="190" y="3248"/>
                  </a:lnTo>
                  <a:lnTo>
                    <a:pt x="167" y="3300"/>
                  </a:lnTo>
                  <a:lnTo>
                    <a:pt x="145" y="3351"/>
                  </a:lnTo>
                  <a:lnTo>
                    <a:pt x="125" y="3403"/>
                  </a:lnTo>
                  <a:lnTo>
                    <a:pt x="106" y="3453"/>
                  </a:lnTo>
                  <a:lnTo>
                    <a:pt x="88" y="3503"/>
                  </a:lnTo>
                  <a:lnTo>
                    <a:pt x="72" y="3552"/>
                  </a:lnTo>
                  <a:lnTo>
                    <a:pt x="58" y="3601"/>
                  </a:lnTo>
                  <a:lnTo>
                    <a:pt x="45" y="3647"/>
                  </a:lnTo>
                  <a:lnTo>
                    <a:pt x="33" y="3693"/>
                  </a:lnTo>
                  <a:lnTo>
                    <a:pt x="24" y="3738"/>
                  </a:lnTo>
                  <a:lnTo>
                    <a:pt x="15" y="3781"/>
                  </a:lnTo>
                  <a:lnTo>
                    <a:pt x="10" y="3823"/>
                  </a:lnTo>
                  <a:lnTo>
                    <a:pt x="4" y="3863"/>
                  </a:lnTo>
                  <a:lnTo>
                    <a:pt x="0" y="3939"/>
                  </a:lnTo>
                  <a:lnTo>
                    <a:pt x="1" y="4010"/>
                  </a:lnTo>
                  <a:lnTo>
                    <a:pt x="8" y="4078"/>
                  </a:lnTo>
                  <a:lnTo>
                    <a:pt x="18" y="4141"/>
                  </a:lnTo>
                  <a:lnTo>
                    <a:pt x="33" y="4200"/>
                  </a:lnTo>
                  <a:lnTo>
                    <a:pt x="52" y="4255"/>
                  </a:lnTo>
                  <a:lnTo>
                    <a:pt x="75" y="4304"/>
                  </a:lnTo>
                  <a:lnTo>
                    <a:pt x="102" y="4351"/>
                  </a:lnTo>
                  <a:lnTo>
                    <a:pt x="130" y="4393"/>
                  </a:lnTo>
                  <a:lnTo>
                    <a:pt x="162" y="4432"/>
                  </a:lnTo>
                  <a:lnTo>
                    <a:pt x="196" y="4465"/>
                  </a:lnTo>
                  <a:lnTo>
                    <a:pt x="232" y="4496"/>
                  </a:lnTo>
                  <a:lnTo>
                    <a:pt x="269" y="4522"/>
                  </a:lnTo>
                  <a:lnTo>
                    <a:pt x="309" y="4544"/>
                  </a:lnTo>
                  <a:lnTo>
                    <a:pt x="348" y="4563"/>
                  </a:lnTo>
                  <a:lnTo>
                    <a:pt x="389" y="4577"/>
                  </a:lnTo>
                  <a:lnTo>
                    <a:pt x="429" y="4588"/>
                  </a:lnTo>
                  <a:lnTo>
                    <a:pt x="471" y="4594"/>
                  </a:lnTo>
                  <a:lnTo>
                    <a:pt x="511" y="4597"/>
                  </a:lnTo>
                  <a:lnTo>
                    <a:pt x="551" y="4596"/>
                  </a:lnTo>
                  <a:lnTo>
                    <a:pt x="590" y="4591"/>
                  </a:lnTo>
                  <a:lnTo>
                    <a:pt x="626" y="4583"/>
                  </a:lnTo>
                  <a:lnTo>
                    <a:pt x="662" y="4571"/>
                  </a:lnTo>
                  <a:lnTo>
                    <a:pt x="695" y="4555"/>
                  </a:lnTo>
                  <a:lnTo>
                    <a:pt x="726" y="4535"/>
                  </a:lnTo>
                  <a:lnTo>
                    <a:pt x="754" y="4512"/>
                  </a:lnTo>
                  <a:lnTo>
                    <a:pt x="780" y="4486"/>
                  </a:lnTo>
                  <a:lnTo>
                    <a:pt x="801" y="4455"/>
                  </a:lnTo>
                  <a:lnTo>
                    <a:pt x="819" y="4421"/>
                  </a:lnTo>
                  <a:lnTo>
                    <a:pt x="832" y="4383"/>
                  </a:lnTo>
                  <a:lnTo>
                    <a:pt x="842" y="4343"/>
                  </a:lnTo>
                  <a:lnTo>
                    <a:pt x="846" y="4298"/>
                  </a:lnTo>
                  <a:lnTo>
                    <a:pt x="830" y="4262"/>
                  </a:lnTo>
                  <a:lnTo>
                    <a:pt x="817" y="4225"/>
                  </a:lnTo>
                  <a:lnTo>
                    <a:pt x="807" y="4188"/>
                  </a:lnTo>
                  <a:lnTo>
                    <a:pt x="799" y="4150"/>
                  </a:lnTo>
                  <a:lnTo>
                    <a:pt x="794" y="4113"/>
                  </a:lnTo>
                  <a:lnTo>
                    <a:pt x="791" y="4075"/>
                  </a:lnTo>
                  <a:lnTo>
                    <a:pt x="789" y="4037"/>
                  </a:lnTo>
                  <a:lnTo>
                    <a:pt x="791" y="3998"/>
                  </a:lnTo>
                  <a:lnTo>
                    <a:pt x="793" y="3960"/>
                  </a:lnTo>
                  <a:lnTo>
                    <a:pt x="797" y="3921"/>
                  </a:lnTo>
                  <a:lnTo>
                    <a:pt x="802" y="3883"/>
                  </a:lnTo>
                  <a:lnTo>
                    <a:pt x="809" y="3844"/>
                  </a:lnTo>
                  <a:lnTo>
                    <a:pt x="816" y="3805"/>
                  </a:lnTo>
                  <a:lnTo>
                    <a:pt x="824" y="3767"/>
                  </a:lnTo>
                  <a:lnTo>
                    <a:pt x="832" y="3728"/>
                  </a:lnTo>
                  <a:lnTo>
                    <a:pt x="842" y="3691"/>
                  </a:lnTo>
                  <a:lnTo>
                    <a:pt x="861" y="3616"/>
                  </a:lnTo>
                  <a:lnTo>
                    <a:pt x="879" y="3543"/>
                  </a:lnTo>
                  <a:lnTo>
                    <a:pt x="888" y="3507"/>
                  </a:lnTo>
                  <a:lnTo>
                    <a:pt x="895" y="3473"/>
                  </a:lnTo>
                  <a:lnTo>
                    <a:pt x="903" y="3439"/>
                  </a:lnTo>
                  <a:lnTo>
                    <a:pt x="909" y="3404"/>
                  </a:lnTo>
                  <a:lnTo>
                    <a:pt x="913" y="3372"/>
                  </a:lnTo>
                  <a:lnTo>
                    <a:pt x="918" y="3339"/>
                  </a:lnTo>
                  <a:lnTo>
                    <a:pt x="920" y="3308"/>
                  </a:lnTo>
                  <a:lnTo>
                    <a:pt x="920" y="3277"/>
                  </a:lnTo>
                  <a:lnTo>
                    <a:pt x="918" y="3248"/>
                  </a:lnTo>
                  <a:lnTo>
                    <a:pt x="914" y="3220"/>
                  </a:lnTo>
                  <a:lnTo>
                    <a:pt x="908" y="3193"/>
                  </a:lnTo>
                  <a:lnTo>
                    <a:pt x="899" y="3167"/>
                  </a:lnTo>
                  <a:lnTo>
                    <a:pt x="1000" y="2989"/>
                  </a:lnTo>
                  <a:lnTo>
                    <a:pt x="1100" y="2814"/>
                  </a:lnTo>
                  <a:lnTo>
                    <a:pt x="1202" y="2642"/>
                  </a:lnTo>
                  <a:lnTo>
                    <a:pt x="1303" y="2469"/>
                  </a:lnTo>
                  <a:lnTo>
                    <a:pt x="1405" y="2297"/>
                  </a:lnTo>
                  <a:lnTo>
                    <a:pt x="1506" y="2124"/>
                  </a:lnTo>
                  <a:lnTo>
                    <a:pt x="1608" y="1948"/>
                  </a:lnTo>
                  <a:lnTo>
                    <a:pt x="1708" y="1770"/>
                  </a:lnTo>
                  <a:lnTo>
                    <a:pt x="1746" y="1614"/>
                  </a:lnTo>
                  <a:lnTo>
                    <a:pt x="1783" y="1456"/>
                  </a:lnTo>
                  <a:lnTo>
                    <a:pt x="1820" y="1295"/>
                  </a:lnTo>
                  <a:lnTo>
                    <a:pt x="1858" y="1133"/>
                  </a:lnTo>
                  <a:lnTo>
                    <a:pt x="1894" y="973"/>
                  </a:lnTo>
                  <a:lnTo>
                    <a:pt x="1931" y="814"/>
                  </a:lnTo>
                  <a:lnTo>
                    <a:pt x="1969" y="658"/>
                  </a:lnTo>
                  <a:lnTo>
                    <a:pt x="2007" y="505"/>
                  </a:lnTo>
                  <a:close/>
                </a:path>
              </a:pathLst>
            </a:custGeom>
            <a:solidFill>
              <a:srgbClr val="F2AF8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87" name="Freeform 84"/>
            <p:cNvSpPr>
              <a:spLocks/>
            </p:cNvSpPr>
            <p:nvPr/>
          </p:nvSpPr>
          <p:spPr bwMode="auto">
            <a:xfrm>
              <a:off x="837" y="1525"/>
              <a:ext cx="160" cy="77"/>
            </a:xfrm>
            <a:custGeom>
              <a:avLst/>
              <a:gdLst>
                <a:gd name="T0" fmla="*/ 0 w 1123"/>
                <a:gd name="T1" fmla="*/ 1 h 540"/>
                <a:gd name="T2" fmla="*/ 0 w 1123"/>
                <a:gd name="T3" fmla="*/ 1 h 540"/>
                <a:gd name="T4" fmla="*/ 0 w 1123"/>
                <a:gd name="T5" fmla="*/ 1 h 540"/>
                <a:gd name="T6" fmla="*/ 1 w 1123"/>
                <a:gd name="T7" fmla="*/ 1 h 540"/>
                <a:gd name="T8" fmla="*/ 1 w 1123"/>
                <a:gd name="T9" fmla="*/ 1 h 540"/>
                <a:gd name="T10" fmla="*/ 1 w 1123"/>
                <a:gd name="T11" fmla="*/ 0 h 540"/>
                <a:gd name="T12" fmla="*/ 1 w 1123"/>
                <a:gd name="T13" fmla="*/ 0 h 540"/>
                <a:gd name="T14" fmla="*/ 1 w 1123"/>
                <a:gd name="T15" fmla="*/ 0 h 540"/>
                <a:gd name="T16" fmla="*/ 1 w 1123"/>
                <a:gd name="T17" fmla="*/ 0 h 540"/>
                <a:gd name="T18" fmla="*/ 1 w 1123"/>
                <a:gd name="T19" fmla="*/ 0 h 540"/>
                <a:gd name="T20" fmla="*/ 1 w 1123"/>
                <a:gd name="T21" fmla="*/ 0 h 540"/>
                <a:gd name="T22" fmla="*/ 1 w 1123"/>
                <a:gd name="T23" fmla="*/ 0 h 540"/>
                <a:gd name="T24" fmla="*/ 2 w 1123"/>
                <a:gd name="T25" fmla="*/ 0 h 540"/>
                <a:gd name="T26" fmla="*/ 2 w 1123"/>
                <a:gd name="T27" fmla="*/ 0 h 540"/>
                <a:gd name="T28" fmla="*/ 2 w 1123"/>
                <a:gd name="T29" fmla="*/ 0 h 540"/>
                <a:gd name="T30" fmla="*/ 2 w 1123"/>
                <a:gd name="T31" fmla="*/ 0 h 540"/>
                <a:gd name="T32" fmla="*/ 2 w 1123"/>
                <a:gd name="T33" fmla="*/ 0 h 540"/>
                <a:gd name="T34" fmla="*/ 2 w 1123"/>
                <a:gd name="T35" fmla="*/ 0 h 540"/>
                <a:gd name="T36" fmla="*/ 2 w 1123"/>
                <a:gd name="T37" fmla="*/ 0 h 540"/>
                <a:gd name="T38" fmla="*/ 2 w 1123"/>
                <a:gd name="T39" fmla="*/ 0 h 540"/>
                <a:gd name="T40" fmla="*/ 2 w 1123"/>
                <a:gd name="T41" fmla="*/ 0 h 540"/>
                <a:gd name="T42" fmla="*/ 2 w 1123"/>
                <a:gd name="T43" fmla="*/ 0 h 540"/>
                <a:gd name="T44" fmla="*/ 2 w 1123"/>
                <a:gd name="T45" fmla="*/ 1 h 540"/>
                <a:gd name="T46" fmla="*/ 2 w 1123"/>
                <a:gd name="T47" fmla="*/ 1 h 540"/>
                <a:gd name="T48" fmla="*/ 3 w 1123"/>
                <a:gd name="T49" fmla="*/ 1 h 540"/>
                <a:gd name="T50" fmla="*/ 3 w 1123"/>
                <a:gd name="T51" fmla="*/ 1 h 540"/>
                <a:gd name="T52" fmla="*/ 3 w 1123"/>
                <a:gd name="T53" fmla="*/ 1 h 540"/>
                <a:gd name="T54" fmla="*/ 3 w 1123"/>
                <a:gd name="T55" fmla="*/ 1 h 540"/>
                <a:gd name="T56" fmla="*/ 3 w 1123"/>
                <a:gd name="T57" fmla="*/ 2 h 540"/>
                <a:gd name="T58" fmla="*/ 3 w 1123"/>
                <a:gd name="T59" fmla="*/ 1 h 540"/>
                <a:gd name="T60" fmla="*/ 3 w 1123"/>
                <a:gd name="T61" fmla="*/ 1 h 540"/>
                <a:gd name="T62" fmla="*/ 3 w 1123"/>
                <a:gd name="T63" fmla="*/ 1 h 540"/>
                <a:gd name="T64" fmla="*/ 3 w 1123"/>
                <a:gd name="T65" fmla="*/ 1 h 540"/>
                <a:gd name="T66" fmla="*/ 3 w 1123"/>
                <a:gd name="T67" fmla="*/ 1 h 540"/>
                <a:gd name="T68" fmla="*/ 3 w 1123"/>
                <a:gd name="T69" fmla="*/ 0 h 540"/>
                <a:gd name="T70" fmla="*/ 2 w 1123"/>
                <a:gd name="T71" fmla="*/ 0 h 540"/>
                <a:gd name="T72" fmla="*/ 2 w 1123"/>
                <a:gd name="T73" fmla="*/ 0 h 540"/>
                <a:gd name="T74" fmla="*/ 2 w 1123"/>
                <a:gd name="T75" fmla="*/ 0 h 540"/>
                <a:gd name="T76" fmla="*/ 2 w 1123"/>
                <a:gd name="T77" fmla="*/ 0 h 540"/>
                <a:gd name="T78" fmla="*/ 2 w 1123"/>
                <a:gd name="T79" fmla="*/ 0 h 540"/>
                <a:gd name="T80" fmla="*/ 2 w 1123"/>
                <a:gd name="T81" fmla="*/ 0 h 540"/>
                <a:gd name="T82" fmla="*/ 2 w 1123"/>
                <a:gd name="T83" fmla="*/ 0 h 540"/>
                <a:gd name="T84" fmla="*/ 2 w 1123"/>
                <a:gd name="T85" fmla="*/ 0 h 540"/>
                <a:gd name="T86" fmla="*/ 2 w 1123"/>
                <a:gd name="T87" fmla="*/ 0 h 540"/>
                <a:gd name="T88" fmla="*/ 2 w 1123"/>
                <a:gd name="T89" fmla="*/ 0 h 540"/>
                <a:gd name="T90" fmla="*/ 1 w 1123"/>
                <a:gd name="T91" fmla="*/ 0 h 540"/>
                <a:gd name="T92" fmla="*/ 1 w 1123"/>
                <a:gd name="T93" fmla="*/ 0 h 540"/>
                <a:gd name="T94" fmla="*/ 1 w 1123"/>
                <a:gd name="T95" fmla="*/ 0 h 540"/>
                <a:gd name="T96" fmla="*/ 1 w 1123"/>
                <a:gd name="T97" fmla="*/ 0 h 540"/>
                <a:gd name="T98" fmla="*/ 1 w 1123"/>
                <a:gd name="T99" fmla="*/ 0 h 540"/>
                <a:gd name="T100" fmla="*/ 1 w 1123"/>
                <a:gd name="T101" fmla="*/ 0 h 540"/>
                <a:gd name="T102" fmla="*/ 1 w 1123"/>
                <a:gd name="T103" fmla="*/ 0 h 540"/>
                <a:gd name="T104" fmla="*/ 1 w 1123"/>
                <a:gd name="T105" fmla="*/ 0 h 540"/>
                <a:gd name="T106" fmla="*/ 0 w 1123"/>
                <a:gd name="T107" fmla="*/ 0 h 540"/>
                <a:gd name="T108" fmla="*/ 0 w 1123"/>
                <a:gd name="T109" fmla="*/ 1 h 540"/>
                <a:gd name="T110" fmla="*/ 0 w 1123"/>
                <a:gd name="T111" fmla="*/ 1 h 540"/>
                <a:gd name="T112" fmla="*/ 0 w 1123"/>
                <a:gd name="T113" fmla="*/ 1 h 540"/>
                <a:gd name="T114" fmla="*/ 0 w 1123"/>
                <a:gd name="T115" fmla="*/ 1 h 540"/>
                <a:gd name="T116" fmla="*/ 0 w 1123"/>
                <a:gd name="T117" fmla="*/ 1 h 540"/>
                <a:gd name="T118" fmla="*/ 0 w 1123"/>
                <a:gd name="T119" fmla="*/ 1 h 5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3"/>
                <a:gd name="T181" fmla="*/ 0 h 540"/>
                <a:gd name="T182" fmla="*/ 1123 w 1123"/>
                <a:gd name="T183" fmla="*/ 540 h 5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3" h="540">
                  <a:moveTo>
                    <a:pt x="53" y="313"/>
                  </a:moveTo>
                  <a:lnTo>
                    <a:pt x="46" y="329"/>
                  </a:lnTo>
                  <a:lnTo>
                    <a:pt x="69" y="306"/>
                  </a:lnTo>
                  <a:lnTo>
                    <a:pt x="93" y="284"/>
                  </a:lnTo>
                  <a:lnTo>
                    <a:pt x="115" y="263"/>
                  </a:lnTo>
                  <a:lnTo>
                    <a:pt x="138" y="243"/>
                  </a:lnTo>
                  <a:lnTo>
                    <a:pt x="160" y="225"/>
                  </a:lnTo>
                  <a:lnTo>
                    <a:pt x="182" y="207"/>
                  </a:lnTo>
                  <a:lnTo>
                    <a:pt x="203" y="190"/>
                  </a:lnTo>
                  <a:lnTo>
                    <a:pt x="224" y="175"/>
                  </a:lnTo>
                  <a:lnTo>
                    <a:pt x="246" y="160"/>
                  </a:lnTo>
                  <a:lnTo>
                    <a:pt x="267" y="147"/>
                  </a:lnTo>
                  <a:lnTo>
                    <a:pt x="287" y="134"/>
                  </a:lnTo>
                  <a:lnTo>
                    <a:pt x="308" y="122"/>
                  </a:lnTo>
                  <a:lnTo>
                    <a:pt x="327" y="111"/>
                  </a:lnTo>
                  <a:lnTo>
                    <a:pt x="347" y="101"/>
                  </a:lnTo>
                  <a:lnTo>
                    <a:pt x="366" y="92"/>
                  </a:lnTo>
                  <a:lnTo>
                    <a:pt x="385" y="84"/>
                  </a:lnTo>
                  <a:lnTo>
                    <a:pt x="404" y="77"/>
                  </a:lnTo>
                  <a:lnTo>
                    <a:pt x="422" y="71"/>
                  </a:lnTo>
                  <a:lnTo>
                    <a:pt x="440" y="66"/>
                  </a:lnTo>
                  <a:lnTo>
                    <a:pt x="458" y="61"/>
                  </a:lnTo>
                  <a:lnTo>
                    <a:pt x="475" y="58"/>
                  </a:lnTo>
                  <a:lnTo>
                    <a:pt x="494" y="55"/>
                  </a:lnTo>
                  <a:lnTo>
                    <a:pt x="511" y="52"/>
                  </a:lnTo>
                  <a:lnTo>
                    <a:pt x="528" y="50"/>
                  </a:lnTo>
                  <a:lnTo>
                    <a:pt x="544" y="50"/>
                  </a:lnTo>
                  <a:lnTo>
                    <a:pt x="560" y="50"/>
                  </a:lnTo>
                  <a:lnTo>
                    <a:pt x="577" y="51"/>
                  </a:lnTo>
                  <a:lnTo>
                    <a:pt x="593" y="53"/>
                  </a:lnTo>
                  <a:lnTo>
                    <a:pt x="608" y="56"/>
                  </a:lnTo>
                  <a:lnTo>
                    <a:pt x="624" y="59"/>
                  </a:lnTo>
                  <a:lnTo>
                    <a:pt x="639" y="63"/>
                  </a:lnTo>
                  <a:lnTo>
                    <a:pt x="655" y="67"/>
                  </a:lnTo>
                  <a:lnTo>
                    <a:pt x="670" y="72"/>
                  </a:lnTo>
                  <a:lnTo>
                    <a:pt x="685" y="78"/>
                  </a:lnTo>
                  <a:lnTo>
                    <a:pt x="700" y="85"/>
                  </a:lnTo>
                  <a:lnTo>
                    <a:pt x="715" y="92"/>
                  </a:lnTo>
                  <a:lnTo>
                    <a:pt x="729" y="100"/>
                  </a:lnTo>
                  <a:lnTo>
                    <a:pt x="744" y="108"/>
                  </a:lnTo>
                  <a:lnTo>
                    <a:pt x="757" y="117"/>
                  </a:lnTo>
                  <a:lnTo>
                    <a:pt x="771" y="127"/>
                  </a:lnTo>
                  <a:lnTo>
                    <a:pt x="785" y="139"/>
                  </a:lnTo>
                  <a:lnTo>
                    <a:pt x="800" y="150"/>
                  </a:lnTo>
                  <a:lnTo>
                    <a:pt x="813" y="161"/>
                  </a:lnTo>
                  <a:lnTo>
                    <a:pt x="827" y="174"/>
                  </a:lnTo>
                  <a:lnTo>
                    <a:pt x="841" y="187"/>
                  </a:lnTo>
                  <a:lnTo>
                    <a:pt x="855" y="200"/>
                  </a:lnTo>
                  <a:lnTo>
                    <a:pt x="867" y="215"/>
                  </a:lnTo>
                  <a:lnTo>
                    <a:pt x="880" y="230"/>
                  </a:lnTo>
                  <a:lnTo>
                    <a:pt x="907" y="261"/>
                  </a:lnTo>
                  <a:lnTo>
                    <a:pt x="933" y="295"/>
                  </a:lnTo>
                  <a:lnTo>
                    <a:pt x="957" y="331"/>
                  </a:lnTo>
                  <a:lnTo>
                    <a:pt x="982" y="369"/>
                  </a:lnTo>
                  <a:lnTo>
                    <a:pt x="1005" y="409"/>
                  </a:lnTo>
                  <a:lnTo>
                    <a:pt x="1029" y="451"/>
                  </a:lnTo>
                  <a:lnTo>
                    <a:pt x="1052" y="494"/>
                  </a:lnTo>
                  <a:lnTo>
                    <a:pt x="1075" y="540"/>
                  </a:lnTo>
                  <a:lnTo>
                    <a:pt x="1123" y="520"/>
                  </a:lnTo>
                  <a:lnTo>
                    <a:pt x="1099" y="473"/>
                  </a:lnTo>
                  <a:lnTo>
                    <a:pt x="1076" y="429"/>
                  </a:lnTo>
                  <a:lnTo>
                    <a:pt x="1052" y="385"/>
                  </a:lnTo>
                  <a:lnTo>
                    <a:pt x="1028" y="343"/>
                  </a:lnTo>
                  <a:lnTo>
                    <a:pt x="1002" y="304"/>
                  </a:lnTo>
                  <a:lnTo>
                    <a:pt x="975" y="267"/>
                  </a:lnTo>
                  <a:lnTo>
                    <a:pt x="949" y="232"/>
                  </a:lnTo>
                  <a:lnTo>
                    <a:pt x="922" y="198"/>
                  </a:lnTo>
                  <a:lnTo>
                    <a:pt x="908" y="182"/>
                  </a:lnTo>
                  <a:lnTo>
                    <a:pt x="893" y="167"/>
                  </a:lnTo>
                  <a:lnTo>
                    <a:pt x="879" y="152"/>
                  </a:lnTo>
                  <a:lnTo>
                    <a:pt x="864" y="138"/>
                  </a:lnTo>
                  <a:lnTo>
                    <a:pt x="849" y="124"/>
                  </a:lnTo>
                  <a:lnTo>
                    <a:pt x="834" y="111"/>
                  </a:lnTo>
                  <a:lnTo>
                    <a:pt x="819" y="99"/>
                  </a:lnTo>
                  <a:lnTo>
                    <a:pt x="803" y="88"/>
                  </a:lnTo>
                  <a:lnTo>
                    <a:pt x="788" y="77"/>
                  </a:lnTo>
                  <a:lnTo>
                    <a:pt x="772" y="67"/>
                  </a:lnTo>
                  <a:lnTo>
                    <a:pt x="756" y="57"/>
                  </a:lnTo>
                  <a:lnTo>
                    <a:pt x="739" y="47"/>
                  </a:lnTo>
                  <a:lnTo>
                    <a:pt x="723" y="39"/>
                  </a:lnTo>
                  <a:lnTo>
                    <a:pt x="706" y="32"/>
                  </a:lnTo>
                  <a:lnTo>
                    <a:pt x="689" y="25"/>
                  </a:lnTo>
                  <a:lnTo>
                    <a:pt x="671" y="19"/>
                  </a:lnTo>
                  <a:lnTo>
                    <a:pt x="654" y="14"/>
                  </a:lnTo>
                  <a:lnTo>
                    <a:pt x="636" y="10"/>
                  </a:lnTo>
                  <a:lnTo>
                    <a:pt x="617" y="6"/>
                  </a:lnTo>
                  <a:lnTo>
                    <a:pt x="599" y="4"/>
                  </a:lnTo>
                  <a:lnTo>
                    <a:pt x="581" y="2"/>
                  </a:lnTo>
                  <a:lnTo>
                    <a:pt x="562" y="1"/>
                  </a:lnTo>
                  <a:lnTo>
                    <a:pt x="544" y="0"/>
                  </a:lnTo>
                  <a:lnTo>
                    <a:pt x="525" y="1"/>
                  </a:lnTo>
                  <a:lnTo>
                    <a:pt x="505" y="2"/>
                  </a:lnTo>
                  <a:lnTo>
                    <a:pt x="485" y="5"/>
                  </a:lnTo>
                  <a:lnTo>
                    <a:pt x="466" y="8"/>
                  </a:lnTo>
                  <a:lnTo>
                    <a:pt x="446" y="12"/>
                  </a:lnTo>
                  <a:lnTo>
                    <a:pt x="425" y="17"/>
                  </a:lnTo>
                  <a:lnTo>
                    <a:pt x="405" y="23"/>
                  </a:lnTo>
                  <a:lnTo>
                    <a:pt x="385" y="30"/>
                  </a:lnTo>
                  <a:lnTo>
                    <a:pt x="364" y="38"/>
                  </a:lnTo>
                  <a:lnTo>
                    <a:pt x="344" y="46"/>
                  </a:lnTo>
                  <a:lnTo>
                    <a:pt x="323" y="57"/>
                  </a:lnTo>
                  <a:lnTo>
                    <a:pt x="301" y="67"/>
                  </a:lnTo>
                  <a:lnTo>
                    <a:pt x="280" y="79"/>
                  </a:lnTo>
                  <a:lnTo>
                    <a:pt x="259" y="91"/>
                  </a:lnTo>
                  <a:lnTo>
                    <a:pt x="237" y="104"/>
                  </a:lnTo>
                  <a:lnTo>
                    <a:pt x="215" y="119"/>
                  </a:lnTo>
                  <a:lnTo>
                    <a:pt x="193" y="135"/>
                  </a:lnTo>
                  <a:lnTo>
                    <a:pt x="171" y="151"/>
                  </a:lnTo>
                  <a:lnTo>
                    <a:pt x="149" y="168"/>
                  </a:lnTo>
                  <a:lnTo>
                    <a:pt x="125" y="187"/>
                  </a:lnTo>
                  <a:lnTo>
                    <a:pt x="103" y="207"/>
                  </a:lnTo>
                  <a:lnTo>
                    <a:pt x="79" y="227"/>
                  </a:lnTo>
                  <a:lnTo>
                    <a:pt x="56" y="248"/>
                  </a:lnTo>
                  <a:lnTo>
                    <a:pt x="32" y="270"/>
                  </a:lnTo>
                  <a:lnTo>
                    <a:pt x="8" y="295"/>
                  </a:lnTo>
                  <a:lnTo>
                    <a:pt x="0" y="310"/>
                  </a:lnTo>
                  <a:lnTo>
                    <a:pt x="8" y="295"/>
                  </a:lnTo>
                  <a:lnTo>
                    <a:pt x="1" y="301"/>
                  </a:lnTo>
                  <a:lnTo>
                    <a:pt x="0" y="310"/>
                  </a:lnTo>
                  <a:lnTo>
                    <a:pt x="53" y="313"/>
                  </a:lnTo>
                  <a:close/>
                </a:path>
              </a:pathLst>
            </a:custGeom>
            <a:solidFill>
              <a:srgbClr val="ED93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88" name="Freeform 85"/>
            <p:cNvSpPr>
              <a:spLocks/>
            </p:cNvSpPr>
            <p:nvPr/>
          </p:nvSpPr>
          <p:spPr bwMode="auto">
            <a:xfrm>
              <a:off x="832" y="1569"/>
              <a:ext cx="12" cy="53"/>
            </a:xfrm>
            <a:custGeom>
              <a:avLst/>
              <a:gdLst>
                <a:gd name="T0" fmla="*/ 0 w 88"/>
                <a:gd name="T1" fmla="*/ 1 h 368"/>
                <a:gd name="T2" fmla="*/ 0 w 88"/>
                <a:gd name="T3" fmla="*/ 1 h 368"/>
                <a:gd name="T4" fmla="*/ 0 w 88"/>
                <a:gd name="T5" fmla="*/ 1 h 368"/>
                <a:gd name="T6" fmla="*/ 0 w 88"/>
                <a:gd name="T7" fmla="*/ 1 h 368"/>
                <a:gd name="T8" fmla="*/ 0 w 88"/>
                <a:gd name="T9" fmla="*/ 1 h 368"/>
                <a:gd name="T10" fmla="*/ 0 w 88"/>
                <a:gd name="T11" fmla="*/ 1 h 368"/>
                <a:gd name="T12" fmla="*/ 0 w 88"/>
                <a:gd name="T13" fmla="*/ 0 h 368"/>
                <a:gd name="T14" fmla="*/ 0 w 88"/>
                <a:gd name="T15" fmla="*/ 0 h 368"/>
                <a:gd name="T16" fmla="*/ 0 w 88"/>
                <a:gd name="T17" fmla="*/ 0 h 368"/>
                <a:gd name="T18" fmla="*/ 0 w 88"/>
                <a:gd name="T19" fmla="*/ 0 h 368"/>
                <a:gd name="T20" fmla="*/ 0 w 88"/>
                <a:gd name="T21" fmla="*/ 0 h 368"/>
                <a:gd name="T22" fmla="*/ 0 w 88"/>
                <a:gd name="T23" fmla="*/ 0 h 368"/>
                <a:gd name="T24" fmla="*/ 0 w 88"/>
                <a:gd name="T25" fmla="*/ 0 h 368"/>
                <a:gd name="T26" fmla="*/ 0 w 88"/>
                <a:gd name="T27" fmla="*/ 0 h 368"/>
                <a:gd name="T28" fmla="*/ 0 w 88"/>
                <a:gd name="T29" fmla="*/ 1 h 368"/>
                <a:gd name="T30" fmla="*/ 0 w 88"/>
                <a:gd name="T31" fmla="*/ 1 h 368"/>
                <a:gd name="T32" fmla="*/ 0 w 88"/>
                <a:gd name="T33" fmla="*/ 1 h 368"/>
                <a:gd name="T34" fmla="*/ 0 w 88"/>
                <a:gd name="T35" fmla="*/ 1 h 368"/>
                <a:gd name="T36" fmla="*/ 0 w 88"/>
                <a:gd name="T37" fmla="*/ 1 h 368"/>
                <a:gd name="T38" fmla="*/ 0 w 88"/>
                <a:gd name="T39" fmla="*/ 1 h 368"/>
                <a:gd name="T40" fmla="*/ 0 w 88"/>
                <a:gd name="T41" fmla="*/ 1 h 368"/>
                <a:gd name="T42" fmla="*/ 0 w 88"/>
                <a:gd name="T43" fmla="*/ 1 h 368"/>
                <a:gd name="T44" fmla="*/ 0 w 88"/>
                <a:gd name="T45" fmla="*/ 1 h 368"/>
                <a:gd name="T46" fmla="*/ 0 w 88"/>
                <a:gd name="T47" fmla="*/ 1 h 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8"/>
                <a:gd name="T73" fmla="*/ 0 h 368"/>
                <a:gd name="T74" fmla="*/ 88 w 88"/>
                <a:gd name="T75" fmla="*/ 368 h 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8" h="368">
                  <a:moveTo>
                    <a:pt x="50" y="368"/>
                  </a:moveTo>
                  <a:lnTo>
                    <a:pt x="53" y="358"/>
                  </a:lnTo>
                  <a:lnTo>
                    <a:pt x="56" y="313"/>
                  </a:lnTo>
                  <a:lnTo>
                    <a:pt x="61" y="270"/>
                  </a:lnTo>
                  <a:lnTo>
                    <a:pt x="66" y="226"/>
                  </a:lnTo>
                  <a:lnTo>
                    <a:pt x="70" y="182"/>
                  </a:lnTo>
                  <a:lnTo>
                    <a:pt x="76" y="138"/>
                  </a:lnTo>
                  <a:lnTo>
                    <a:pt x="80" y="94"/>
                  </a:lnTo>
                  <a:lnTo>
                    <a:pt x="84" y="50"/>
                  </a:lnTo>
                  <a:lnTo>
                    <a:pt x="88" y="3"/>
                  </a:lnTo>
                  <a:lnTo>
                    <a:pt x="35" y="0"/>
                  </a:lnTo>
                  <a:lnTo>
                    <a:pt x="32" y="46"/>
                  </a:lnTo>
                  <a:lnTo>
                    <a:pt x="28" y="89"/>
                  </a:lnTo>
                  <a:lnTo>
                    <a:pt x="23" y="133"/>
                  </a:lnTo>
                  <a:lnTo>
                    <a:pt x="18" y="176"/>
                  </a:lnTo>
                  <a:lnTo>
                    <a:pt x="13" y="221"/>
                  </a:lnTo>
                  <a:lnTo>
                    <a:pt x="8" y="265"/>
                  </a:lnTo>
                  <a:lnTo>
                    <a:pt x="4" y="309"/>
                  </a:lnTo>
                  <a:lnTo>
                    <a:pt x="0" y="354"/>
                  </a:lnTo>
                  <a:lnTo>
                    <a:pt x="3" y="345"/>
                  </a:lnTo>
                  <a:lnTo>
                    <a:pt x="50" y="368"/>
                  </a:lnTo>
                  <a:lnTo>
                    <a:pt x="52" y="363"/>
                  </a:lnTo>
                  <a:lnTo>
                    <a:pt x="53" y="358"/>
                  </a:lnTo>
                  <a:lnTo>
                    <a:pt x="50" y="368"/>
                  </a:lnTo>
                  <a:close/>
                </a:path>
              </a:pathLst>
            </a:custGeom>
            <a:solidFill>
              <a:srgbClr val="ED93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89" name="Freeform 86"/>
            <p:cNvSpPr>
              <a:spLocks/>
            </p:cNvSpPr>
            <p:nvPr/>
          </p:nvSpPr>
          <p:spPr bwMode="auto">
            <a:xfrm>
              <a:off x="742" y="1618"/>
              <a:ext cx="97" cy="354"/>
            </a:xfrm>
            <a:custGeom>
              <a:avLst/>
              <a:gdLst>
                <a:gd name="T0" fmla="*/ 0 w 679"/>
                <a:gd name="T1" fmla="*/ 7 h 2473"/>
                <a:gd name="T2" fmla="*/ 0 w 679"/>
                <a:gd name="T3" fmla="*/ 7 h 2473"/>
                <a:gd name="T4" fmla="*/ 0 w 679"/>
                <a:gd name="T5" fmla="*/ 7 h 2473"/>
                <a:gd name="T6" fmla="*/ 0 w 679"/>
                <a:gd name="T7" fmla="*/ 6 h 2473"/>
                <a:gd name="T8" fmla="*/ 1 w 679"/>
                <a:gd name="T9" fmla="*/ 6 h 2473"/>
                <a:gd name="T10" fmla="*/ 1 w 679"/>
                <a:gd name="T11" fmla="*/ 6 h 2473"/>
                <a:gd name="T12" fmla="*/ 1 w 679"/>
                <a:gd name="T13" fmla="*/ 5 h 2473"/>
                <a:gd name="T14" fmla="*/ 1 w 679"/>
                <a:gd name="T15" fmla="*/ 5 h 2473"/>
                <a:gd name="T16" fmla="*/ 1 w 679"/>
                <a:gd name="T17" fmla="*/ 4 h 2473"/>
                <a:gd name="T18" fmla="*/ 1 w 679"/>
                <a:gd name="T19" fmla="*/ 3 h 2473"/>
                <a:gd name="T20" fmla="*/ 1 w 679"/>
                <a:gd name="T21" fmla="*/ 2 h 2473"/>
                <a:gd name="T22" fmla="*/ 1 w 679"/>
                <a:gd name="T23" fmla="*/ 2 h 2473"/>
                <a:gd name="T24" fmla="*/ 1 w 679"/>
                <a:gd name="T25" fmla="*/ 2 h 2473"/>
                <a:gd name="T26" fmla="*/ 2 w 679"/>
                <a:gd name="T27" fmla="*/ 1 h 2473"/>
                <a:gd name="T28" fmla="*/ 2 w 679"/>
                <a:gd name="T29" fmla="*/ 1 h 2473"/>
                <a:gd name="T30" fmla="*/ 2 w 679"/>
                <a:gd name="T31" fmla="*/ 1 h 2473"/>
                <a:gd name="T32" fmla="*/ 2 w 679"/>
                <a:gd name="T33" fmla="*/ 1 h 2473"/>
                <a:gd name="T34" fmla="*/ 2 w 679"/>
                <a:gd name="T35" fmla="*/ 0 h 2473"/>
                <a:gd name="T36" fmla="*/ 2 w 679"/>
                <a:gd name="T37" fmla="*/ 0 h 2473"/>
                <a:gd name="T38" fmla="*/ 2 w 679"/>
                <a:gd name="T39" fmla="*/ 0 h 2473"/>
                <a:gd name="T40" fmla="*/ 2 w 679"/>
                <a:gd name="T41" fmla="*/ 0 h 2473"/>
                <a:gd name="T42" fmla="*/ 2 w 679"/>
                <a:gd name="T43" fmla="*/ 0 h 2473"/>
                <a:gd name="T44" fmla="*/ 2 w 679"/>
                <a:gd name="T45" fmla="*/ 0 h 2473"/>
                <a:gd name="T46" fmla="*/ 2 w 679"/>
                <a:gd name="T47" fmla="*/ 1 h 2473"/>
                <a:gd name="T48" fmla="*/ 1 w 679"/>
                <a:gd name="T49" fmla="*/ 1 h 2473"/>
                <a:gd name="T50" fmla="*/ 1 w 679"/>
                <a:gd name="T51" fmla="*/ 1 h 2473"/>
                <a:gd name="T52" fmla="*/ 1 w 679"/>
                <a:gd name="T53" fmla="*/ 1 h 2473"/>
                <a:gd name="T54" fmla="*/ 1 w 679"/>
                <a:gd name="T55" fmla="*/ 2 h 2473"/>
                <a:gd name="T56" fmla="*/ 1 w 679"/>
                <a:gd name="T57" fmla="*/ 2 h 2473"/>
                <a:gd name="T58" fmla="*/ 1 w 679"/>
                <a:gd name="T59" fmla="*/ 3 h 2473"/>
                <a:gd name="T60" fmla="*/ 1 w 679"/>
                <a:gd name="T61" fmla="*/ 4 h 2473"/>
                <a:gd name="T62" fmla="*/ 1 w 679"/>
                <a:gd name="T63" fmla="*/ 4 h 2473"/>
                <a:gd name="T64" fmla="*/ 1 w 679"/>
                <a:gd name="T65" fmla="*/ 5 h 2473"/>
                <a:gd name="T66" fmla="*/ 1 w 679"/>
                <a:gd name="T67" fmla="*/ 5 h 2473"/>
                <a:gd name="T68" fmla="*/ 0 w 679"/>
                <a:gd name="T69" fmla="*/ 6 h 2473"/>
                <a:gd name="T70" fmla="*/ 0 w 679"/>
                <a:gd name="T71" fmla="*/ 6 h 2473"/>
                <a:gd name="T72" fmla="*/ 0 w 679"/>
                <a:gd name="T73" fmla="*/ 6 h 2473"/>
                <a:gd name="T74" fmla="*/ 0 w 679"/>
                <a:gd name="T75" fmla="*/ 7 h 2473"/>
                <a:gd name="T76" fmla="*/ 0 w 679"/>
                <a:gd name="T77" fmla="*/ 7 h 2473"/>
                <a:gd name="T78" fmla="*/ 0 w 679"/>
                <a:gd name="T79" fmla="*/ 7 h 2473"/>
                <a:gd name="T80" fmla="*/ 0 w 679"/>
                <a:gd name="T81" fmla="*/ 7 h 2473"/>
                <a:gd name="T82" fmla="*/ 0 w 679"/>
                <a:gd name="T83" fmla="*/ 7 h 24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9"/>
                <a:gd name="T127" fmla="*/ 0 h 2473"/>
                <a:gd name="T128" fmla="*/ 679 w 679"/>
                <a:gd name="T129" fmla="*/ 2473 h 24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9" h="2473">
                  <a:moveTo>
                    <a:pt x="48" y="2473"/>
                  </a:moveTo>
                  <a:lnTo>
                    <a:pt x="49" y="2470"/>
                  </a:lnTo>
                  <a:lnTo>
                    <a:pt x="69" y="2419"/>
                  </a:lnTo>
                  <a:lnTo>
                    <a:pt x="88" y="2370"/>
                  </a:lnTo>
                  <a:lnTo>
                    <a:pt x="106" y="2320"/>
                  </a:lnTo>
                  <a:lnTo>
                    <a:pt x="125" y="2271"/>
                  </a:lnTo>
                  <a:lnTo>
                    <a:pt x="142" y="2223"/>
                  </a:lnTo>
                  <a:lnTo>
                    <a:pt x="158" y="2174"/>
                  </a:lnTo>
                  <a:lnTo>
                    <a:pt x="173" y="2126"/>
                  </a:lnTo>
                  <a:lnTo>
                    <a:pt x="188" y="2080"/>
                  </a:lnTo>
                  <a:lnTo>
                    <a:pt x="214" y="1987"/>
                  </a:lnTo>
                  <a:lnTo>
                    <a:pt x="239" y="1896"/>
                  </a:lnTo>
                  <a:lnTo>
                    <a:pt x="261" y="1807"/>
                  </a:lnTo>
                  <a:lnTo>
                    <a:pt x="282" y="1720"/>
                  </a:lnTo>
                  <a:lnTo>
                    <a:pt x="301" y="1635"/>
                  </a:lnTo>
                  <a:lnTo>
                    <a:pt x="317" y="1551"/>
                  </a:lnTo>
                  <a:lnTo>
                    <a:pt x="333" y="1468"/>
                  </a:lnTo>
                  <a:lnTo>
                    <a:pt x="347" y="1387"/>
                  </a:lnTo>
                  <a:lnTo>
                    <a:pt x="371" y="1230"/>
                  </a:lnTo>
                  <a:lnTo>
                    <a:pt x="394" y="1079"/>
                  </a:lnTo>
                  <a:lnTo>
                    <a:pt x="415" y="933"/>
                  </a:lnTo>
                  <a:lnTo>
                    <a:pt x="438" y="791"/>
                  </a:lnTo>
                  <a:lnTo>
                    <a:pt x="449" y="722"/>
                  </a:lnTo>
                  <a:lnTo>
                    <a:pt x="462" y="655"/>
                  </a:lnTo>
                  <a:lnTo>
                    <a:pt x="476" y="589"/>
                  </a:lnTo>
                  <a:lnTo>
                    <a:pt x="491" y="523"/>
                  </a:lnTo>
                  <a:lnTo>
                    <a:pt x="508" y="457"/>
                  </a:lnTo>
                  <a:lnTo>
                    <a:pt x="525" y="393"/>
                  </a:lnTo>
                  <a:lnTo>
                    <a:pt x="535" y="361"/>
                  </a:lnTo>
                  <a:lnTo>
                    <a:pt x="545" y="330"/>
                  </a:lnTo>
                  <a:lnTo>
                    <a:pt x="556" y="299"/>
                  </a:lnTo>
                  <a:lnTo>
                    <a:pt x="567" y="267"/>
                  </a:lnTo>
                  <a:lnTo>
                    <a:pt x="579" y="236"/>
                  </a:lnTo>
                  <a:lnTo>
                    <a:pt x="591" y="205"/>
                  </a:lnTo>
                  <a:lnTo>
                    <a:pt x="604" y="174"/>
                  </a:lnTo>
                  <a:lnTo>
                    <a:pt x="618" y="144"/>
                  </a:lnTo>
                  <a:lnTo>
                    <a:pt x="632" y="113"/>
                  </a:lnTo>
                  <a:lnTo>
                    <a:pt x="647" y="83"/>
                  </a:lnTo>
                  <a:lnTo>
                    <a:pt x="663" y="52"/>
                  </a:lnTo>
                  <a:lnTo>
                    <a:pt x="679" y="23"/>
                  </a:lnTo>
                  <a:lnTo>
                    <a:pt x="632" y="0"/>
                  </a:lnTo>
                  <a:lnTo>
                    <a:pt x="615" y="30"/>
                  </a:lnTo>
                  <a:lnTo>
                    <a:pt x="599" y="61"/>
                  </a:lnTo>
                  <a:lnTo>
                    <a:pt x="584" y="93"/>
                  </a:lnTo>
                  <a:lnTo>
                    <a:pt x="569" y="124"/>
                  </a:lnTo>
                  <a:lnTo>
                    <a:pt x="555" y="156"/>
                  </a:lnTo>
                  <a:lnTo>
                    <a:pt x="542" y="187"/>
                  </a:lnTo>
                  <a:lnTo>
                    <a:pt x="529" y="219"/>
                  </a:lnTo>
                  <a:lnTo>
                    <a:pt x="518" y="251"/>
                  </a:lnTo>
                  <a:lnTo>
                    <a:pt x="506" y="282"/>
                  </a:lnTo>
                  <a:lnTo>
                    <a:pt x="495" y="315"/>
                  </a:lnTo>
                  <a:lnTo>
                    <a:pt x="485" y="347"/>
                  </a:lnTo>
                  <a:lnTo>
                    <a:pt x="475" y="380"/>
                  </a:lnTo>
                  <a:lnTo>
                    <a:pt x="456" y="445"/>
                  </a:lnTo>
                  <a:lnTo>
                    <a:pt x="440" y="512"/>
                  </a:lnTo>
                  <a:lnTo>
                    <a:pt x="425" y="578"/>
                  </a:lnTo>
                  <a:lnTo>
                    <a:pt x="411" y="645"/>
                  </a:lnTo>
                  <a:lnTo>
                    <a:pt x="398" y="714"/>
                  </a:lnTo>
                  <a:lnTo>
                    <a:pt x="385" y="784"/>
                  </a:lnTo>
                  <a:lnTo>
                    <a:pt x="363" y="926"/>
                  </a:lnTo>
                  <a:lnTo>
                    <a:pt x="341" y="1072"/>
                  </a:lnTo>
                  <a:lnTo>
                    <a:pt x="319" y="1223"/>
                  </a:lnTo>
                  <a:lnTo>
                    <a:pt x="294" y="1379"/>
                  </a:lnTo>
                  <a:lnTo>
                    <a:pt x="281" y="1459"/>
                  </a:lnTo>
                  <a:lnTo>
                    <a:pt x="266" y="1541"/>
                  </a:lnTo>
                  <a:lnTo>
                    <a:pt x="248" y="1625"/>
                  </a:lnTo>
                  <a:lnTo>
                    <a:pt x="230" y="1710"/>
                  </a:lnTo>
                  <a:lnTo>
                    <a:pt x="210" y="1796"/>
                  </a:lnTo>
                  <a:lnTo>
                    <a:pt x="188" y="1884"/>
                  </a:lnTo>
                  <a:lnTo>
                    <a:pt x="163" y="1974"/>
                  </a:lnTo>
                  <a:lnTo>
                    <a:pt x="136" y="2066"/>
                  </a:lnTo>
                  <a:lnTo>
                    <a:pt x="121" y="2112"/>
                  </a:lnTo>
                  <a:lnTo>
                    <a:pt x="106" y="2160"/>
                  </a:lnTo>
                  <a:lnTo>
                    <a:pt x="90" y="2207"/>
                  </a:lnTo>
                  <a:lnTo>
                    <a:pt x="74" y="2255"/>
                  </a:lnTo>
                  <a:lnTo>
                    <a:pt x="56" y="2304"/>
                  </a:lnTo>
                  <a:lnTo>
                    <a:pt x="38" y="2352"/>
                  </a:lnTo>
                  <a:lnTo>
                    <a:pt x="20" y="2402"/>
                  </a:lnTo>
                  <a:lnTo>
                    <a:pt x="0" y="2453"/>
                  </a:lnTo>
                  <a:lnTo>
                    <a:pt x="1" y="2450"/>
                  </a:lnTo>
                  <a:lnTo>
                    <a:pt x="48" y="2473"/>
                  </a:lnTo>
                  <a:lnTo>
                    <a:pt x="49" y="2471"/>
                  </a:lnTo>
                  <a:lnTo>
                    <a:pt x="49" y="2470"/>
                  </a:lnTo>
                  <a:lnTo>
                    <a:pt x="48" y="2473"/>
                  </a:lnTo>
                  <a:close/>
                </a:path>
              </a:pathLst>
            </a:custGeom>
            <a:solidFill>
              <a:srgbClr val="ED93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90" name="Freeform 87"/>
            <p:cNvSpPr>
              <a:spLocks/>
            </p:cNvSpPr>
            <p:nvPr/>
          </p:nvSpPr>
          <p:spPr bwMode="auto">
            <a:xfrm>
              <a:off x="704" y="1968"/>
              <a:ext cx="45" cy="113"/>
            </a:xfrm>
            <a:custGeom>
              <a:avLst/>
              <a:gdLst>
                <a:gd name="T0" fmla="*/ 0 w 313"/>
                <a:gd name="T1" fmla="*/ 2 h 785"/>
                <a:gd name="T2" fmla="*/ 0 w 313"/>
                <a:gd name="T3" fmla="*/ 2 h 785"/>
                <a:gd name="T4" fmla="*/ 0 w 313"/>
                <a:gd name="T5" fmla="*/ 2 h 785"/>
                <a:gd name="T6" fmla="*/ 0 w 313"/>
                <a:gd name="T7" fmla="*/ 2 h 785"/>
                <a:gd name="T8" fmla="*/ 0 w 313"/>
                <a:gd name="T9" fmla="*/ 2 h 785"/>
                <a:gd name="T10" fmla="*/ 0 w 313"/>
                <a:gd name="T11" fmla="*/ 2 h 785"/>
                <a:gd name="T12" fmla="*/ 0 w 313"/>
                <a:gd name="T13" fmla="*/ 2 h 785"/>
                <a:gd name="T14" fmla="*/ 0 w 313"/>
                <a:gd name="T15" fmla="*/ 2 h 785"/>
                <a:gd name="T16" fmla="*/ 0 w 313"/>
                <a:gd name="T17" fmla="*/ 1 h 785"/>
                <a:gd name="T18" fmla="*/ 0 w 313"/>
                <a:gd name="T19" fmla="*/ 1 h 785"/>
                <a:gd name="T20" fmla="*/ 0 w 313"/>
                <a:gd name="T21" fmla="*/ 1 h 785"/>
                <a:gd name="T22" fmla="*/ 1 w 313"/>
                <a:gd name="T23" fmla="*/ 1 h 785"/>
                <a:gd name="T24" fmla="*/ 1 w 313"/>
                <a:gd name="T25" fmla="*/ 1 h 785"/>
                <a:gd name="T26" fmla="*/ 1 w 313"/>
                <a:gd name="T27" fmla="*/ 1 h 785"/>
                <a:gd name="T28" fmla="*/ 1 w 313"/>
                <a:gd name="T29" fmla="*/ 1 h 785"/>
                <a:gd name="T30" fmla="*/ 1 w 313"/>
                <a:gd name="T31" fmla="*/ 0 h 785"/>
                <a:gd name="T32" fmla="*/ 1 w 313"/>
                <a:gd name="T33" fmla="*/ 0 h 785"/>
                <a:gd name="T34" fmla="*/ 1 w 313"/>
                <a:gd name="T35" fmla="*/ 0 h 785"/>
                <a:gd name="T36" fmla="*/ 1 w 313"/>
                <a:gd name="T37" fmla="*/ 0 h 785"/>
                <a:gd name="T38" fmla="*/ 1 w 313"/>
                <a:gd name="T39" fmla="*/ 0 h 785"/>
                <a:gd name="T40" fmla="*/ 1 w 313"/>
                <a:gd name="T41" fmla="*/ 0 h 785"/>
                <a:gd name="T42" fmla="*/ 1 w 313"/>
                <a:gd name="T43" fmla="*/ 0 h 785"/>
                <a:gd name="T44" fmla="*/ 0 w 313"/>
                <a:gd name="T45" fmla="*/ 1 h 785"/>
                <a:gd name="T46" fmla="*/ 0 w 313"/>
                <a:gd name="T47" fmla="*/ 1 h 785"/>
                <a:gd name="T48" fmla="*/ 0 w 313"/>
                <a:gd name="T49" fmla="*/ 1 h 785"/>
                <a:gd name="T50" fmla="*/ 0 w 313"/>
                <a:gd name="T51" fmla="*/ 1 h 785"/>
                <a:gd name="T52" fmla="*/ 0 w 313"/>
                <a:gd name="T53" fmla="*/ 1 h 785"/>
                <a:gd name="T54" fmla="*/ 0 w 313"/>
                <a:gd name="T55" fmla="*/ 1 h 785"/>
                <a:gd name="T56" fmla="*/ 0 w 313"/>
                <a:gd name="T57" fmla="*/ 2 h 785"/>
                <a:gd name="T58" fmla="*/ 0 w 313"/>
                <a:gd name="T59" fmla="*/ 2 h 785"/>
                <a:gd name="T60" fmla="*/ 0 w 313"/>
                <a:gd name="T61" fmla="*/ 2 h 785"/>
                <a:gd name="T62" fmla="*/ 0 w 313"/>
                <a:gd name="T63" fmla="*/ 2 h 785"/>
                <a:gd name="T64" fmla="*/ 0 w 313"/>
                <a:gd name="T65" fmla="*/ 2 h 785"/>
                <a:gd name="T66" fmla="*/ 0 w 313"/>
                <a:gd name="T67" fmla="*/ 2 h 785"/>
                <a:gd name="T68" fmla="*/ 0 w 313"/>
                <a:gd name="T69" fmla="*/ 2 h 785"/>
                <a:gd name="T70" fmla="*/ 0 w 313"/>
                <a:gd name="T71" fmla="*/ 2 h 785"/>
                <a:gd name="T72" fmla="*/ 0 w 313"/>
                <a:gd name="T73" fmla="*/ 2 h 7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3"/>
                <a:gd name="T112" fmla="*/ 0 h 785"/>
                <a:gd name="T113" fmla="*/ 313 w 313"/>
                <a:gd name="T114" fmla="*/ 785 h 7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3" h="785">
                  <a:moveTo>
                    <a:pt x="52" y="785"/>
                  </a:moveTo>
                  <a:lnTo>
                    <a:pt x="52" y="785"/>
                  </a:lnTo>
                  <a:lnTo>
                    <a:pt x="56" y="746"/>
                  </a:lnTo>
                  <a:lnTo>
                    <a:pt x="63" y="705"/>
                  </a:lnTo>
                  <a:lnTo>
                    <a:pt x="70" y="663"/>
                  </a:lnTo>
                  <a:lnTo>
                    <a:pt x="80" y="619"/>
                  </a:lnTo>
                  <a:lnTo>
                    <a:pt x="92" y="573"/>
                  </a:lnTo>
                  <a:lnTo>
                    <a:pt x="104" y="527"/>
                  </a:lnTo>
                  <a:lnTo>
                    <a:pt x="118" y="479"/>
                  </a:lnTo>
                  <a:lnTo>
                    <a:pt x="134" y="431"/>
                  </a:lnTo>
                  <a:lnTo>
                    <a:pt x="151" y="381"/>
                  </a:lnTo>
                  <a:lnTo>
                    <a:pt x="171" y="331"/>
                  </a:lnTo>
                  <a:lnTo>
                    <a:pt x="191" y="280"/>
                  </a:lnTo>
                  <a:lnTo>
                    <a:pt x="212" y="230"/>
                  </a:lnTo>
                  <a:lnTo>
                    <a:pt x="236" y="178"/>
                  </a:lnTo>
                  <a:lnTo>
                    <a:pt x="260" y="126"/>
                  </a:lnTo>
                  <a:lnTo>
                    <a:pt x="286" y="75"/>
                  </a:lnTo>
                  <a:lnTo>
                    <a:pt x="313" y="23"/>
                  </a:lnTo>
                  <a:lnTo>
                    <a:pt x="266" y="0"/>
                  </a:lnTo>
                  <a:lnTo>
                    <a:pt x="238" y="52"/>
                  </a:lnTo>
                  <a:lnTo>
                    <a:pt x="212" y="105"/>
                  </a:lnTo>
                  <a:lnTo>
                    <a:pt x="187" y="158"/>
                  </a:lnTo>
                  <a:lnTo>
                    <a:pt x="163" y="211"/>
                  </a:lnTo>
                  <a:lnTo>
                    <a:pt x="142" y="262"/>
                  </a:lnTo>
                  <a:lnTo>
                    <a:pt x="120" y="314"/>
                  </a:lnTo>
                  <a:lnTo>
                    <a:pt x="101" y="365"/>
                  </a:lnTo>
                  <a:lnTo>
                    <a:pt x="84" y="415"/>
                  </a:lnTo>
                  <a:lnTo>
                    <a:pt x="68" y="465"/>
                  </a:lnTo>
                  <a:lnTo>
                    <a:pt x="53" y="514"/>
                  </a:lnTo>
                  <a:lnTo>
                    <a:pt x="40" y="561"/>
                  </a:lnTo>
                  <a:lnTo>
                    <a:pt x="29" y="608"/>
                  </a:lnTo>
                  <a:lnTo>
                    <a:pt x="19" y="654"/>
                  </a:lnTo>
                  <a:lnTo>
                    <a:pt x="10" y="697"/>
                  </a:lnTo>
                  <a:lnTo>
                    <a:pt x="4" y="740"/>
                  </a:lnTo>
                  <a:lnTo>
                    <a:pt x="0" y="781"/>
                  </a:lnTo>
                  <a:lnTo>
                    <a:pt x="52" y="785"/>
                  </a:lnTo>
                  <a:close/>
                </a:path>
              </a:pathLst>
            </a:custGeom>
            <a:solidFill>
              <a:srgbClr val="ED93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91" name="Freeform 88"/>
            <p:cNvSpPr>
              <a:spLocks/>
            </p:cNvSpPr>
            <p:nvPr/>
          </p:nvSpPr>
          <p:spPr bwMode="auto">
            <a:xfrm>
              <a:off x="703" y="2080"/>
              <a:ext cx="129" cy="109"/>
            </a:xfrm>
            <a:custGeom>
              <a:avLst/>
              <a:gdLst>
                <a:gd name="T0" fmla="*/ 2 w 900"/>
                <a:gd name="T1" fmla="*/ 1 h 762"/>
                <a:gd name="T2" fmla="*/ 2 w 900"/>
                <a:gd name="T3" fmla="*/ 2 h 762"/>
                <a:gd name="T4" fmla="*/ 2 w 900"/>
                <a:gd name="T5" fmla="*/ 2 h 762"/>
                <a:gd name="T6" fmla="*/ 2 w 900"/>
                <a:gd name="T7" fmla="*/ 2 h 762"/>
                <a:gd name="T8" fmla="*/ 2 w 900"/>
                <a:gd name="T9" fmla="*/ 2 h 762"/>
                <a:gd name="T10" fmla="*/ 2 w 900"/>
                <a:gd name="T11" fmla="*/ 2 h 762"/>
                <a:gd name="T12" fmla="*/ 2 w 900"/>
                <a:gd name="T13" fmla="*/ 2 h 762"/>
                <a:gd name="T14" fmla="*/ 2 w 900"/>
                <a:gd name="T15" fmla="*/ 2 h 762"/>
                <a:gd name="T16" fmla="*/ 2 w 900"/>
                <a:gd name="T17" fmla="*/ 2 h 762"/>
                <a:gd name="T18" fmla="*/ 1 w 900"/>
                <a:gd name="T19" fmla="*/ 2 h 762"/>
                <a:gd name="T20" fmla="*/ 1 w 900"/>
                <a:gd name="T21" fmla="*/ 2 h 762"/>
                <a:gd name="T22" fmla="*/ 1 w 900"/>
                <a:gd name="T23" fmla="*/ 2 h 762"/>
                <a:gd name="T24" fmla="*/ 1 w 900"/>
                <a:gd name="T25" fmla="*/ 2 h 762"/>
                <a:gd name="T26" fmla="*/ 1 w 900"/>
                <a:gd name="T27" fmla="*/ 2 h 762"/>
                <a:gd name="T28" fmla="*/ 1 w 900"/>
                <a:gd name="T29" fmla="*/ 2 h 762"/>
                <a:gd name="T30" fmla="*/ 1 w 900"/>
                <a:gd name="T31" fmla="*/ 2 h 762"/>
                <a:gd name="T32" fmla="*/ 0 w 900"/>
                <a:gd name="T33" fmla="*/ 1 h 762"/>
                <a:gd name="T34" fmla="*/ 0 w 900"/>
                <a:gd name="T35" fmla="*/ 1 h 762"/>
                <a:gd name="T36" fmla="*/ 0 w 900"/>
                <a:gd name="T37" fmla="*/ 1 h 762"/>
                <a:gd name="T38" fmla="*/ 0 w 900"/>
                <a:gd name="T39" fmla="*/ 1 h 762"/>
                <a:gd name="T40" fmla="*/ 0 w 900"/>
                <a:gd name="T41" fmla="*/ 0 h 762"/>
                <a:gd name="T42" fmla="*/ 0 w 900"/>
                <a:gd name="T43" fmla="*/ 0 h 762"/>
                <a:gd name="T44" fmla="*/ 0 w 900"/>
                <a:gd name="T45" fmla="*/ 0 h 762"/>
                <a:gd name="T46" fmla="*/ 0 w 900"/>
                <a:gd name="T47" fmla="*/ 1 h 762"/>
                <a:gd name="T48" fmla="*/ 0 w 900"/>
                <a:gd name="T49" fmla="*/ 1 h 762"/>
                <a:gd name="T50" fmla="*/ 0 w 900"/>
                <a:gd name="T51" fmla="*/ 1 h 762"/>
                <a:gd name="T52" fmla="*/ 0 w 900"/>
                <a:gd name="T53" fmla="*/ 1 h 762"/>
                <a:gd name="T54" fmla="*/ 0 w 900"/>
                <a:gd name="T55" fmla="*/ 2 h 762"/>
                <a:gd name="T56" fmla="*/ 0 w 900"/>
                <a:gd name="T57" fmla="*/ 2 h 762"/>
                <a:gd name="T58" fmla="*/ 1 w 900"/>
                <a:gd name="T59" fmla="*/ 2 h 762"/>
                <a:gd name="T60" fmla="*/ 1 w 900"/>
                <a:gd name="T61" fmla="*/ 2 h 762"/>
                <a:gd name="T62" fmla="*/ 1 w 900"/>
                <a:gd name="T63" fmla="*/ 2 h 762"/>
                <a:gd name="T64" fmla="*/ 1 w 900"/>
                <a:gd name="T65" fmla="*/ 2 h 762"/>
                <a:gd name="T66" fmla="*/ 1 w 900"/>
                <a:gd name="T67" fmla="*/ 2 h 762"/>
                <a:gd name="T68" fmla="*/ 2 w 900"/>
                <a:gd name="T69" fmla="*/ 2 h 762"/>
                <a:gd name="T70" fmla="*/ 2 w 900"/>
                <a:gd name="T71" fmla="*/ 2 h 762"/>
                <a:gd name="T72" fmla="*/ 2 w 900"/>
                <a:gd name="T73" fmla="*/ 2 h 762"/>
                <a:gd name="T74" fmla="*/ 2 w 900"/>
                <a:gd name="T75" fmla="*/ 2 h 762"/>
                <a:gd name="T76" fmla="*/ 2 w 900"/>
                <a:gd name="T77" fmla="*/ 2 h 762"/>
                <a:gd name="T78" fmla="*/ 2 w 900"/>
                <a:gd name="T79" fmla="*/ 2 h 762"/>
                <a:gd name="T80" fmla="*/ 2 w 900"/>
                <a:gd name="T81" fmla="*/ 2 h 762"/>
                <a:gd name="T82" fmla="*/ 3 w 900"/>
                <a:gd name="T83" fmla="*/ 2 h 762"/>
                <a:gd name="T84" fmla="*/ 3 w 900"/>
                <a:gd name="T85" fmla="*/ 1 h 762"/>
                <a:gd name="T86" fmla="*/ 3 w 900"/>
                <a:gd name="T87" fmla="*/ 1 h 762"/>
                <a:gd name="T88" fmla="*/ 3 w 900"/>
                <a:gd name="T89" fmla="*/ 1 h 7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00"/>
                <a:gd name="T136" fmla="*/ 0 h 762"/>
                <a:gd name="T137" fmla="*/ 900 w 900"/>
                <a:gd name="T138" fmla="*/ 762 h 76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00" h="762">
                  <a:moveTo>
                    <a:pt x="850" y="447"/>
                  </a:moveTo>
                  <a:lnTo>
                    <a:pt x="847" y="436"/>
                  </a:lnTo>
                  <a:lnTo>
                    <a:pt x="845" y="457"/>
                  </a:lnTo>
                  <a:lnTo>
                    <a:pt x="843" y="478"/>
                  </a:lnTo>
                  <a:lnTo>
                    <a:pt x="839" y="497"/>
                  </a:lnTo>
                  <a:lnTo>
                    <a:pt x="835" y="516"/>
                  </a:lnTo>
                  <a:lnTo>
                    <a:pt x="828" y="533"/>
                  </a:lnTo>
                  <a:lnTo>
                    <a:pt x="822" y="551"/>
                  </a:lnTo>
                  <a:lnTo>
                    <a:pt x="814" y="566"/>
                  </a:lnTo>
                  <a:lnTo>
                    <a:pt x="805" y="581"/>
                  </a:lnTo>
                  <a:lnTo>
                    <a:pt x="796" y="595"/>
                  </a:lnTo>
                  <a:lnTo>
                    <a:pt x="785" y="609"/>
                  </a:lnTo>
                  <a:lnTo>
                    <a:pt x="775" y="622"/>
                  </a:lnTo>
                  <a:lnTo>
                    <a:pt x="763" y="634"/>
                  </a:lnTo>
                  <a:lnTo>
                    <a:pt x="750" y="644"/>
                  </a:lnTo>
                  <a:lnTo>
                    <a:pt x="737" y="654"/>
                  </a:lnTo>
                  <a:lnTo>
                    <a:pt x="724" y="664"/>
                  </a:lnTo>
                  <a:lnTo>
                    <a:pt x="709" y="672"/>
                  </a:lnTo>
                  <a:lnTo>
                    <a:pt x="694" y="680"/>
                  </a:lnTo>
                  <a:lnTo>
                    <a:pt x="679" y="687"/>
                  </a:lnTo>
                  <a:lnTo>
                    <a:pt x="663" y="693"/>
                  </a:lnTo>
                  <a:lnTo>
                    <a:pt x="646" y="698"/>
                  </a:lnTo>
                  <a:lnTo>
                    <a:pt x="630" y="703"/>
                  </a:lnTo>
                  <a:lnTo>
                    <a:pt x="611" y="706"/>
                  </a:lnTo>
                  <a:lnTo>
                    <a:pt x="594" y="709"/>
                  </a:lnTo>
                  <a:lnTo>
                    <a:pt x="576" y="710"/>
                  </a:lnTo>
                  <a:lnTo>
                    <a:pt x="557" y="711"/>
                  </a:lnTo>
                  <a:lnTo>
                    <a:pt x="539" y="711"/>
                  </a:lnTo>
                  <a:lnTo>
                    <a:pt x="519" y="710"/>
                  </a:lnTo>
                  <a:lnTo>
                    <a:pt x="501" y="709"/>
                  </a:lnTo>
                  <a:lnTo>
                    <a:pt x="482" y="706"/>
                  </a:lnTo>
                  <a:lnTo>
                    <a:pt x="463" y="702"/>
                  </a:lnTo>
                  <a:lnTo>
                    <a:pt x="444" y="698"/>
                  </a:lnTo>
                  <a:lnTo>
                    <a:pt x="424" y="693"/>
                  </a:lnTo>
                  <a:lnTo>
                    <a:pt x="405" y="685"/>
                  </a:lnTo>
                  <a:lnTo>
                    <a:pt x="386" y="678"/>
                  </a:lnTo>
                  <a:lnTo>
                    <a:pt x="367" y="670"/>
                  </a:lnTo>
                  <a:lnTo>
                    <a:pt x="349" y="661"/>
                  </a:lnTo>
                  <a:lnTo>
                    <a:pt x="329" y="651"/>
                  </a:lnTo>
                  <a:lnTo>
                    <a:pt x="311" y="640"/>
                  </a:lnTo>
                  <a:lnTo>
                    <a:pt x="293" y="629"/>
                  </a:lnTo>
                  <a:lnTo>
                    <a:pt x="276" y="616"/>
                  </a:lnTo>
                  <a:lnTo>
                    <a:pt x="258" y="601"/>
                  </a:lnTo>
                  <a:lnTo>
                    <a:pt x="242" y="587"/>
                  </a:lnTo>
                  <a:lnTo>
                    <a:pt x="225" y="571"/>
                  </a:lnTo>
                  <a:lnTo>
                    <a:pt x="209" y="554"/>
                  </a:lnTo>
                  <a:lnTo>
                    <a:pt x="194" y="536"/>
                  </a:lnTo>
                  <a:lnTo>
                    <a:pt x="179" y="517"/>
                  </a:lnTo>
                  <a:lnTo>
                    <a:pt x="165" y="498"/>
                  </a:lnTo>
                  <a:lnTo>
                    <a:pt x="151" y="478"/>
                  </a:lnTo>
                  <a:lnTo>
                    <a:pt x="138" y="455"/>
                  </a:lnTo>
                  <a:lnTo>
                    <a:pt x="126" y="433"/>
                  </a:lnTo>
                  <a:lnTo>
                    <a:pt x="115" y="409"/>
                  </a:lnTo>
                  <a:lnTo>
                    <a:pt x="104" y="384"/>
                  </a:lnTo>
                  <a:lnTo>
                    <a:pt x="94" y="358"/>
                  </a:lnTo>
                  <a:lnTo>
                    <a:pt x="86" y="332"/>
                  </a:lnTo>
                  <a:lnTo>
                    <a:pt x="78" y="303"/>
                  </a:lnTo>
                  <a:lnTo>
                    <a:pt x="71" y="275"/>
                  </a:lnTo>
                  <a:lnTo>
                    <a:pt x="65" y="245"/>
                  </a:lnTo>
                  <a:lnTo>
                    <a:pt x="60" y="214"/>
                  </a:lnTo>
                  <a:lnTo>
                    <a:pt x="57" y="182"/>
                  </a:lnTo>
                  <a:lnTo>
                    <a:pt x="55" y="148"/>
                  </a:lnTo>
                  <a:lnTo>
                    <a:pt x="54" y="114"/>
                  </a:lnTo>
                  <a:lnTo>
                    <a:pt x="54" y="78"/>
                  </a:lnTo>
                  <a:lnTo>
                    <a:pt x="55" y="42"/>
                  </a:lnTo>
                  <a:lnTo>
                    <a:pt x="58" y="4"/>
                  </a:lnTo>
                  <a:lnTo>
                    <a:pt x="6" y="0"/>
                  </a:lnTo>
                  <a:lnTo>
                    <a:pt x="2" y="40"/>
                  </a:lnTo>
                  <a:lnTo>
                    <a:pt x="1" y="77"/>
                  </a:lnTo>
                  <a:lnTo>
                    <a:pt x="0" y="115"/>
                  </a:lnTo>
                  <a:lnTo>
                    <a:pt x="1" y="150"/>
                  </a:lnTo>
                  <a:lnTo>
                    <a:pt x="5" y="186"/>
                  </a:lnTo>
                  <a:lnTo>
                    <a:pt x="8" y="220"/>
                  </a:lnTo>
                  <a:lnTo>
                    <a:pt x="13" y="253"/>
                  </a:lnTo>
                  <a:lnTo>
                    <a:pt x="20" y="285"/>
                  </a:lnTo>
                  <a:lnTo>
                    <a:pt x="26" y="316"/>
                  </a:lnTo>
                  <a:lnTo>
                    <a:pt x="35" y="345"/>
                  </a:lnTo>
                  <a:lnTo>
                    <a:pt x="44" y="374"/>
                  </a:lnTo>
                  <a:lnTo>
                    <a:pt x="55" y="402"/>
                  </a:lnTo>
                  <a:lnTo>
                    <a:pt x="65" y="429"/>
                  </a:lnTo>
                  <a:lnTo>
                    <a:pt x="78" y="454"/>
                  </a:lnTo>
                  <a:lnTo>
                    <a:pt x="91" y="479"/>
                  </a:lnTo>
                  <a:lnTo>
                    <a:pt x="105" y="503"/>
                  </a:lnTo>
                  <a:lnTo>
                    <a:pt x="120" y="525"/>
                  </a:lnTo>
                  <a:lnTo>
                    <a:pt x="136" y="547"/>
                  </a:lnTo>
                  <a:lnTo>
                    <a:pt x="152" y="568"/>
                  </a:lnTo>
                  <a:lnTo>
                    <a:pt x="169" y="587"/>
                  </a:lnTo>
                  <a:lnTo>
                    <a:pt x="186" y="605"/>
                  </a:lnTo>
                  <a:lnTo>
                    <a:pt x="204" y="623"/>
                  </a:lnTo>
                  <a:lnTo>
                    <a:pt x="224" y="639"/>
                  </a:lnTo>
                  <a:lnTo>
                    <a:pt x="243" y="654"/>
                  </a:lnTo>
                  <a:lnTo>
                    <a:pt x="262" y="669"/>
                  </a:lnTo>
                  <a:lnTo>
                    <a:pt x="282" y="682"/>
                  </a:lnTo>
                  <a:lnTo>
                    <a:pt x="303" y="695"/>
                  </a:lnTo>
                  <a:lnTo>
                    <a:pt x="323" y="706"/>
                  </a:lnTo>
                  <a:lnTo>
                    <a:pt x="344" y="716"/>
                  </a:lnTo>
                  <a:lnTo>
                    <a:pt x="366" y="725"/>
                  </a:lnTo>
                  <a:lnTo>
                    <a:pt x="387" y="733"/>
                  </a:lnTo>
                  <a:lnTo>
                    <a:pt x="408" y="740"/>
                  </a:lnTo>
                  <a:lnTo>
                    <a:pt x="430" y="746"/>
                  </a:lnTo>
                  <a:lnTo>
                    <a:pt x="451" y="751"/>
                  </a:lnTo>
                  <a:lnTo>
                    <a:pt x="472" y="755"/>
                  </a:lnTo>
                  <a:lnTo>
                    <a:pt x="495" y="758"/>
                  </a:lnTo>
                  <a:lnTo>
                    <a:pt x="516" y="761"/>
                  </a:lnTo>
                  <a:lnTo>
                    <a:pt x="538" y="762"/>
                  </a:lnTo>
                  <a:lnTo>
                    <a:pt x="559" y="762"/>
                  </a:lnTo>
                  <a:lnTo>
                    <a:pt x="579" y="761"/>
                  </a:lnTo>
                  <a:lnTo>
                    <a:pt x="601" y="758"/>
                  </a:lnTo>
                  <a:lnTo>
                    <a:pt x="621" y="755"/>
                  </a:lnTo>
                  <a:lnTo>
                    <a:pt x="641" y="751"/>
                  </a:lnTo>
                  <a:lnTo>
                    <a:pt x="662" y="746"/>
                  </a:lnTo>
                  <a:lnTo>
                    <a:pt x="681" y="740"/>
                  </a:lnTo>
                  <a:lnTo>
                    <a:pt x="699" y="733"/>
                  </a:lnTo>
                  <a:lnTo>
                    <a:pt x="718" y="725"/>
                  </a:lnTo>
                  <a:lnTo>
                    <a:pt x="735" y="716"/>
                  </a:lnTo>
                  <a:lnTo>
                    <a:pt x="752" y="706"/>
                  </a:lnTo>
                  <a:lnTo>
                    <a:pt x="769" y="695"/>
                  </a:lnTo>
                  <a:lnTo>
                    <a:pt x="785" y="682"/>
                  </a:lnTo>
                  <a:lnTo>
                    <a:pt x="800" y="669"/>
                  </a:lnTo>
                  <a:lnTo>
                    <a:pt x="814" y="655"/>
                  </a:lnTo>
                  <a:lnTo>
                    <a:pt x="827" y="640"/>
                  </a:lnTo>
                  <a:lnTo>
                    <a:pt x="840" y="624"/>
                  </a:lnTo>
                  <a:lnTo>
                    <a:pt x="851" y="606"/>
                  </a:lnTo>
                  <a:lnTo>
                    <a:pt x="861" y="588"/>
                  </a:lnTo>
                  <a:lnTo>
                    <a:pt x="871" y="570"/>
                  </a:lnTo>
                  <a:lnTo>
                    <a:pt x="878" y="550"/>
                  </a:lnTo>
                  <a:lnTo>
                    <a:pt x="885" y="529"/>
                  </a:lnTo>
                  <a:lnTo>
                    <a:pt x="891" y="508"/>
                  </a:lnTo>
                  <a:lnTo>
                    <a:pt x="896" y="485"/>
                  </a:lnTo>
                  <a:lnTo>
                    <a:pt x="899" y="462"/>
                  </a:lnTo>
                  <a:lnTo>
                    <a:pt x="900" y="438"/>
                  </a:lnTo>
                  <a:lnTo>
                    <a:pt x="898" y="426"/>
                  </a:lnTo>
                  <a:lnTo>
                    <a:pt x="900" y="438"/>
                  </a:lnTo>
                  <a:lnTo>
                    <a:pt x="900" y="432"/>
                  </a:lnTo>
                  <a:lnTo>
                    <a:pt x="898" y="426"/>
                  </a:lnTo>
                  <a:lnTo>
                    <a:pt x="850" y="447"/>
                  </a:lnTo>
                  <a:close/>
                </a:path>
              </a:pathLst>
            </a:custGeom>
            <a:solidFill>
              <a:srgbClr val="ED93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92" name="Freeform 89"/>
            <p:cNvSpPr>
              <a:spLocks/>
            </p:cNvSpPr>
            <p:nvPr/>
          </p:nvSpPr>
          <p:spPr bwMode="auto">
            <a:xfrm>
              <a:off x="816" y="1979"/>
              <a:ext cx="26" cy="165"/>
            </a:xfrm>
            <a:custGeom>
              <a:avLst/>
              <a:gdLst>
                <a:gd name="T0" fmla="*/ 0 w 184"/>
                <a:gd name="T1" fmla="*/ 0 h 1153"/>
                <a:gd name="T2" fmla="*/ 0 w 184"/>
                <a:gd name="T3" fmla="*/ 0 h 1153"/>
                <a:gd name="T4" fmla="*/ 0 w 184"/>
                <a:gd name="T5" fmla="*/ 0 h 1153"/>
                <a:gd name="T6" fmla="*/ 0 w 184"/>
                <a:gd name="T7" fmla="*/ 0 h 1153"/>
                <a:gd name="T8" fmla="*/ 0 w 184"/>
                <a:gd name="T9" fmla="*/ 0 h 1153"/>
                <a:gd name="T10" fmla="*/ 0 w 184"/>
                <a:gd name="T11" fmla="*/ 1 h 1153"/>
                <a:gd name="T12" fmla="*/ 0 w 184"/>
                <a:gd name="T13" fmla="*/ 1 h 1153"/>
                <a:gd name="T14" fmla="*/ 0 w 184"/>
                <a:gd name="T15" fmla="*/ 1 h 1153"/>
                <a:gd name="T16" fmla="*/ 0 w 184"/>
                <a:gd name="T17" fmla="*/ 1 h 1153"/>
                <a:gd name="T18" fmla="*/ 0 w 184"/>
                <a:gd name="T19" fmla="*/ 2 h 1153"/>
                <a:gd name="T20" fmla="*/ 0 w 184"/>
                <a:gd name="T21" fmla="*/ 2 h 1153"/>
                <a:gd name="T22" fmla="*/ 0 w 184"/>
                <a:gd name="T23" fmla="*/ 2 h 1153"/>
                <a:gd name="T24" fmla="*/ 0 w 184"/>
                <a:gd name="T25" fmla="*/ 2 h 1153"/>
                <a:gd name="T26" fmla="*/ 0 w 184"/>
                <a:gd name="T27" fmla="*/ 2 h 1153"/>
                <a:gd name="T28" fmla="*/ 0 w 184"/>
                <a:gd name="T29" fmla="*/ 3 h 1153"/>
                <a:gd name="T30" fmla="*/ 0 w 184"/>
                <a:gd name="T31" fmla="*/ 3 h 1153"/>
                <a:gd name="T32" fmla="*/ 0 w 184"/>
                <a:gd name="T33" fmla="*/ 3 h 1153"/>
                <a:gd name="T34" fmla="*/ 0 w 184"/>
                <a:gd name="T35" fmla="*/ 3 h 1153"/>
                <a:gd name="T36" fmla="*/ 0 w 184"/>
                <a:gd name="T37" fmla="*/ 3 h 1153"/>
                <a:gd name="T38" fmla="*/ 0 w 184"/>
                <a:gd name="T39" fmla="*/ 3 h 1153"/>
                <a:gd name="T40" fmla="*/ 0 w 184"/>
                <a:gd name="T41" fmla="*/ 3 h 1153"/>
                <a:gd name="T42" fmla="*/ 0 w 184"/>
                <a:gd name="T43" fmla="*/ 3 h 1153"/>
                <a:gd name="T44" fmla="*/ 0 w 184"/>
                <a:gd name="T45" fmla="*/ 3 h 1153"/>
                <a:gd name="T46" fmla="*/ 0 w 184"/>
                <a:gd name="T47" fmla="*/ 3 h 1153"/>
                <a:gd name="T48" fmla="*/ 0 w 184"/>
                <a:gd name="T49" fmla="*/ 3 h 1153"/>
                <a:gd name="T50" fmla="*/ 0 w 184"/>
                <a:gd name="T51" fmla="*/ 3 h 1153"/>
                <a:gd name="T52" fmla="*/ 0 w 184"/>
                <a:gd name="T53" fmla="*/ 3 h 1153"/>
                <a:gd name="T54" fmla="*/ 0 w 184"/>
                <a:gd name="T55" fmla="*/ 3 h 1153"/>
                <a:gd name="T56" fmla="*/ 0 w 184"/>
                <a:gd name="T57" fmla="*/ 2 h 1153"/>
                <a:gd name="T58" fmla="*/ 0 w 184"/>
                <a:gd name="T59" fmla="*/ 2 h 1153"/>
                <a:gd name="T60" fmla="*/ 0 w 184"/>
                <a:gd name="T61" fmla="*/ 2 h 1153"/>
                <a:gd name="T62" fmla="*/ 0 w 184"/>
                <a:gd name="T63" fmla="*/ 2 h 1153"/>
                <a:gd name="T64" fmla="*/ 0 w 184"/>
                <a:gd name="T65" fmla="*/ 1 h 1153"/>
                <a:gd name="T66" fmla="*/ 0 w 184"/>
                <a:gd name="T67" fmla="*/ 1 h 1153"/>
                <a:gd name="T68" fmla="*/ 0 w 184"/>
                <a:gd name="T69" fmla="*/ 1 h 1153"/>
                <a:gd name="T70" fmla="*/ 1 w 184"/>
                <a:gd name="T71" fmla="*/ 1 h 1153"/>
                <a:gd name="T72" fmla="*/ 1 w 184"/>
                <a:gd name="T73" fmla="*/ 0 h 1153"/>
                <a:gd name="T74" fmla="*/ 1 w 184"/>
                <a:gd name="T75" fmla="*/ 0 h 1153"/>
                <a:gd name="T76" fmla="*/ 1 w 184"/>
                <a:gd name="T77" fmla="*/ 0 h 1153"/>
                <a:gd name="T78" fmla="*/ 1 w 184"/>
                <a:gd name="T79" fmla="*/ 0 h 1153"/>
                <a:gd name="T80" fmla="*/ 0 w 184"/>
                <a:gd name="T81" fmla="*/ 0 h 1153"/>
                <a:gd name="T82" fmla="*/ 0 w 184"/>
                <a:gd name="T83" fmla="*/ 0 h 1153"/>
                <a:gd name="T84" fmla="*/ 0 w 184"/>
                <a:gd name="T85" fmla="*/ 0 h 1153"/>
                <a:gd name="T86" fmla="*/ 0 w 184"/>
                <a:gd name="T87" fmla="*/ 0 h 11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4"/>
                <a:gd name="T133" fmla="*/ 0 h 1153"/>
                <a:gd name="T134" fmla="*/ 184 w 184"/>
                <a:gd name="T135" fmla="*/ 1153 h 11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4" h="1153">
                  <a:moveTo>
                    <a:pt x="113" y="0"/>
                  </a:moveTo>
                  <a:lnTo>
                    <a:pt x="112" y="20"/>
                  </a:lnTo>
                  <a:lnTo>
                    <a:pt x="116" y="32"/>
                  </a:lnTo>
                  <a:lnTo>
                    <a:pt x="119" y="44"/>
                  </a:lnTo>
                  <a:lnTo>
                    <a:pt x="123" y="56"/>
                  </a:lnTo>
                  <a:lnTo>
                    <a:pt x="125" y="70"/>
                  </a:lnTo>
                  <a:lnTo>
                    <a:pt x="127" y="82"/>
                  </a:lnTo>
                  <a:lnTo>
                    <a:pt x="128" y="96"/>
                  </a:lnTo>
                  <a:lnTo>
                    <a:pt x="129" y="109"/>
                  </a:lnTo>
                  <a:lnTo>
                    <a:pt x="130" y="122"/>
                  </a:lnTo>
                  <a:lnTo>
                    <a:pt x="130" y="152"/>
                  </a:lnTo>
                  <a:lnTo>
                    <a:pt x="128" y="182"/>
                  </a:lnTo>
                  <a:lnTo>
                    <a:pt x="125" y="214"/>
                  </a:lnTo>
                  <a:lnTo>
                    <a:pt x="119" y="246"/>
                  </a:lnTo>
                  <a:lnTo>
                    <a:pt x="114" y="278"/>
                  </a:lnTo>
                  <a:lnTo>
                    <a:pt x="107" y="313"/>
                  </a:lnTo>
                  <a:lnTo>
                    <a:pt x="99" y="347"/>
                  </a:lnTo>
                  <a:lnTo>
                    <a:pt x="91" y="383"/>
                  </a:lnTo>
                  <a:lnTo>
                    <a:pt x="72" y="455"/>
                  </a:lnTo>
                  <a:lnTo>
                    <a:pt x="53" y="530"/>
                  </a:lnTo>
                  <a:lnTo>
                    <a:pt x="44" y="568"/>
                  </a:lnTo>
                  <a:lnTo>
                    <a:pt x="35" y="607"/>
                  </a:lnTo>
                  <a:lnTo>
                    <a:pt x="26" y="645"/>
                  </a:lnTo>
                  <a:lnTo>
                    <a:pt x="19" y="684"/>
                  </a:lnTo>
                  <a:lnTo>
                    <a:pt x="13" y="723"/>
                  </a:lnTo>
                  <a:lnTo>
                    <a:pt x="7" y="763"/>
                  </a:lnTo>
                  <a:lnTo>
                    <a:pt x="3" y="803"/>
                  </a:lnTo>
                  <a:lnTo>
                    <a:pt x="1" y="842"/>
                  </a:lnTo>
                  <a:lnTo>
                    <a:pt x="0" y="882"/>
                  </a:lnTo>
                  <a:lnTo>
                    <a:pt x="1" y="921"/>
                  </a:lnTo>
                  <a:lnTo>
                    <a:pt x="3" y="940"/>
                  </a:lnTo>
                  <a:lnTo>
                    <a:pt x="4" y="961"/>
                  </a:lnTo>
                  <a:lnTo>
                    <a:pt x="7" y="980"/>
                  </a:lnTo>
                  <a:lnTo>
                    <a:pt x="10" y="999"/>
                  </a:lnTo>
                  <a:lnTo>
                    <a:pt x="14" y="1019"/>
                  </a:lnTo>
                  <a:lnTo>
                    <a:pt x="18" y="1039"/>
                  </a:lnTo>
                  <a:lnTo>
                    <a:pt x="23" y="1058"/>
                  </a:lnTo>
                  <a:lnTo>
                    <a:pt x="29" y="1077"/>
                  </a:lnTo>
                  <a:lnTo>
                    <a:pt x="35" y="1097"/>
                  </a:lnTo>
                  <a:lnTo>
                    <a:pt x="42" y="1116"/>
                  </a:lnTo>
                  <a:lnTo>
                    <a:pt x="51" y="1135"/>
                  </a:lnTo>
                  <a:lnTo>
                    <a:pt x="60" y="1153"/>
                  </a:lnTo>
                  <a:lnTo>
                    <a:pt x="108" y="1132"/>
                  </a:lnTo>
                  <a:lnTo>
                    <a:pt x="99" y="1115"/>
                  </a:lnTo>
                  <a:lnTo>
                    <a:pt x="93" y="1098"/>
                  </a:lnTo>
                  <a:lnTo>
                    <a:pt x="85" y="1080"/>
                  </a:lnTo>
                  <a:lnTo>
                    <a:pt x="80" y="1063"/>
                  </a:lnTo>
                  <a:lnTo>
                    <a:pt x="75" y="1045"/>
                  </a:lnTo>
                  <a:lnTo>
                    <a:pt x="70" y="1028"/>
                  </a:lnTo>
                  <a:lnTo>
                    <a:pt x="66" y="1009"/>
                  </a:lnTo>
                  <a:lnTo>
                    <a:pt x="63" y="991"/>
                  </a:lnTo>
                  <a:lnTo>
                    <a:pt x="60" y="974"/>
                  </a:lnTo>
                  <a:lnTo>
                    <a:pt x="57" y="956"/>
                  </a:lnTo>
                  <a:lnTo>
                    <a:pt x="55" y="937"/>
                  </a:lnTo>
                  <a:lnTo>
                    <a:pt x="54" y="919"/>
                  </a:lnTo>
                  <a:lnTo>
                    <a:pt x="53" y="882"/>
                  </a:lnTo>
                  <a:lnTo>
                    <a:pt x="54" y="844"/>
                  </a:lnTo>
                  <a:lnTo>
                    <a:pt x="56" y="807"/>
                  </a:lnTo>
                  <a:lnTo>
                    <a:pt x="60" y="768"/>
                  </a:lnTo>
                  <a:lnTo>
                    <a:pt x="65" y="731"/>
                  </a:lnTo>
                  <a:lnTo>
                    <a:pt x="71" y="693"/>
                  </a:lnTo>
                  <a:lnTo>
                    <a:pt x="79" y="655"/>
                  </a:lnTo>
                  <a:lnTo>
                    <a:pt x="87" y="617"/>
                  </a:lnTo>
                  <a:lnTo>
                    <a:pt x="96" y="580"/>
                  </a:lnTo>
                  <a:lnTo>
                    <a:pt x="104" y="542"/>
                  </a:lnTo>
                  <a:lnTo>
                    <a:pt x="124" y="467"/>
                  </a:lnTo>
                  <a:lnTo>
                    <a:pt x="142" y="394"/>
                  </a:lnTo>
                  <a:lnTo>
                    <a:pt x="150" y="358"/>
                  </a:lnTo>
                  <a:lnTo>
                    <a:pt x="159" y="322"/>
                  </a:lnTo>
                  <a:lnTo>
                    <a:pt x="165" y="288"/>
                  </a:lnTo>
                  <a:lnTo>
                    <a:pt x="172" y="253"/>
                  </a:lnTo>
                  <a:lnTo>
                    <a:pt x="177" y="220"/>
                  </a:lnTo>
                  <a:lnTo>
                    <a:pt x="180" y="186"/>
                  </a:lnTo>
                  <a:lnTo>
                    <a:pt x="182" y="154"/>
                  </a:lnTo>
                  <a:lnTo>
                    <a:pt x="184" y="122"/>
                  </a:lnTo>
                  <a:lnTo>
                    <a:pt x="182" y="106"/>
                  </a:lnTo>
                  <a:lnTo>
                    <a:pt x="181" y="91"/>
                  </a:lnTo>
                  <a:lnTo>
                    <a:pt x="179" y="76"/>
                  </a:lnTo>
                  <a:lnTo>
                    <a:pt x="177" y="61"/>
                  </a:lnTo>
                  <a:lnTo>
                    <a:pt x="174" y="46"/>
                  </a:lnTo>
                  <a:lnTo>
                    <a:pt x="171" y="31"/>
                  </a:lnTo>
                  <a:lnTo>
                    <a:pt x="166" y="17"/>
                  </a:lnTo>
                  <a:lnTo>
                    <a:pt x="161" y="3"/>
                  </a:lnTo>
                  <a:lnTo>
                    <a:pt x="160" y="23"/>
                  </a:lnTo>
                  <a:lnTo>
                    <a:pt x="113" y="0"/>
                  </a:lnTo>
                  <a:lnTo>
                    <a:pt x="108" y="10"/>
                  </a:lnTo>
                  <a:lnTo>
                    <a:pt x="112" y="20"/>
                  </a:lnTo>
                  <a:lnTo>
                    <a:pt x="113" y="0"/>
                  </a:lnTo>
                  <a:close/>
                </a:path>
              </a:pathLst>
            </a:custGeom>
            <a:solidFill>
              <a:srgbClr val="ED93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93" name="Freeform 90"/>
            <p:cNvSpPr>
              <a:spLocks/>
            </p:cNvSpPr>
            <p:nvPr/>
          </p:nvSpPr>
          <p:spPr bwMode="auto">
            <a:xfrm>
              <a:off x="832" y="1780"/>
              <a:ext cx="123" cy="202"/>
            </a:xfrm>
            <a:custGeom>
              <a:avLst/>
              <a:gdLst>
                <a:gd name="T0" fmla="*/ 2 w 858"/>
                <a:gd name="T1" fmla="*/ 0 h 1419"/>
                <a:gd name="T2" fmla="*/ 2 w 858"/>
                <a:gd name="T3" fmla="*/ 0 h 1419"/>
                <a:gd name="T4" fmla="*/ 2 w 858"/>
                <a:gd name="T5" fmla="*/ 1 h 1419"/>
                <a:gd name="T6" fmla="*/ 2 w 858"/>
                <a:gd name="T7" fmla="*/ 1 h 1419"/>
                <a:gd name="T8" fmla="*/ 1 w 858"/>
                <a:gd name="T9" fmla="*/ 2 h 1419"/>
                <a:gd name="T10" fmla="*/ 1 w 858"/>
                <a:gd name="T11" fmla="*/ 2 h 1419"/>
                <a:gd name="T12" fmla="*/ 1 w 858"/>
                <a:gd name="T13" fmla="*/ 3 h 1419"/>
                <a:gd name="T14" fmla="*/ 1 w 858"/>
                <a:gd name="T15" fmla="*/ 3 h 1419"/>
                <a:gd name="T16" fmla="*/ 0 w 858"/>
                <a:gd name="T17" fmla="*/ 4 h 1419"/>
                <a:gd name="T18" fmla="*/ 0 w 858"/>
                <a:gd name="T19" fmla="*/ 4 h 1419"/>
                <a:gd name="T20" fmla="*/ 0 w 858"/>
                <a:gd name="T21" fmla="*/ 4 h 1419"/>
                <a:gd name="T22" fmla="*/ 0 w 858"/>
                <a:gd name="T23" fmla="*/ 4 h 1419"/>
                <a:gd name="T24" fmla="*/ 1 w 858"/>
                <a:gd name="T25" fmla="*/ 3 h 1419"/>
                <a:gd name="T26" fmla="*/ 1 w 858"/>
                <a:gd name="T27" fmla="*/ 3 h 1419"/>
                <a:gd name="T28" fmla="*/ 1 w 858"/>
                <a:gd name="T29" fmla="*/ 2 h 1419"/>
                <a:gd name="T30" fmla="*/ 2 w 858"/>
                <a:gd name="T31" fmla="*/ 2 h 1419"/>
                <a:gd name="T32" fmla="*/ 2 w 858"/>
                <a:gd name="T33" fmla="*/ 1 h 1419"/>
                <a:gd name="T34" fmla="*/ 2 w 858"/>
                <a:gd name="T35" fmla="*/ 1 h 1419"/>
                <a:gd name="T36" fmla="*/ 3 w 858"/>
                <a:gd name="T37" fmla="*/ 0 h 1419"/>
                <a:gd name="T38" fmla="*/ 3 w 858"/>
                <a:gd name="T39" fmla="*/ 0 h 1419"/>
                <a:gd name="T40" fmla="*/ 3 w 858"/>
                <a:gd name="T41" fmla="*/ 0 h 1419"/>
                <a:gd name="T42" fmla="*/ 3 w 858"/>
                <a:gd name="T43" fmla="*/ 0 h 1419"/>
                <a:gd name="T44" fmla="*/ 3 w 858"/>
                <a:gd name="T45" fmla="*/ 0 h 1419"/>
                <a:gd name="T46" fmla="*/ 2 w 858"/>
                <a:gd name="T47" fmla="*/ 0 h 14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58"/>
                <a:gd name="T73" fmla="*/ 0 h 1419"/>
                <a:gd name="T74" fmla="*/ 858 w 858"/>
                <a:gd name="T75" fmla="*/ 1419 h 14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58" h="1419">
                  <a:moveTo>
                    <a:pt x="807" y="6"/>
                  </a:moveTo>
                  <a:lnTo>
                    <a:pt x="809" y="0"/>
                  </a:lnTo>
                  <a:lnTo>
                    <a:pt x="708" y="177"/>
                  </a:lnTo>
                  <a:lnTo>
                    <a:pt x="607" y="353"/>
                  </a:lnTo>
                  <a:lnTo>
                    <a:pt x="505" y="526"/>
                  </a:lnTo>
                  <a:lnTo>
                    <a:pt x="404" y="698"/>
                  </a:lnTo>
                  <a:lnTo>
                    <a:pt x="302" y="870"/>
                  </a:lnTo>
                  <a:lnTo>
                    <a:pt x="201" y="1043"/>
                  </a:lnTo>
                  <a:lnTo>
                    <a:pt x="100" y="1218"/>
                  </a:lnTo>
                  <a:lnTo>
                    <a:pt x="0" y="1396"/>
                  </a:lnTo>
                  <a:lnTo>
                    <a:pt x="47" y="1419"/>
                  </a:lnTo>
                  <a:lnTo>
                    <a:pt x="146" y="1242"/>
                  </a:lnTo>
                  <a:lnTo>
                    <a:pt x="248" y="1067"/>
                  </a:lnTo>
                  <a:lnTo>
                    <a:pt x="348" y="895"/>
                  </a:lnTo>
                  <a:lnTo>
                    <a:pt x="450" y="723"/>
                  </a:lnTo>
                  <a:lnTo>
                    <a:pt x="552" y="550"/>
                  </a:lnTo>
                  <a:lnTo>
                    <a:pt x="654" y="377"/>
                  </a:lnTo>
                  <a:lnTo>
                    <a:pt x="754" y="202"/>
                  </a:lnTo>
                  <a:lnTo>
                    <a:pt x="856" y="23"/>
                  </a:lnTo>
                  <a:lnTo>
                    <a:pt x="858" y="17"/>
                  </a:lnTo>
                  <a:lnTo>
                    <a:pt x="856" y="23"/>
                  </a:lnTo>
                  <a:lnTo>
                    <a:pt x="857" y="20"/>
                  </a:lnTo>
                  <a:lnTo>
                    <a:pt x="858" y="17"/>
                  </a:lnTo>
                  <a:lnTo>
                    <a:pt x="807" y="6"/>
                  </a:lnTo>
                  <a:close/>
                </a:path>
              </a:pathLst>
            </a:custGeom>
            <a:solidFill>
              <a:srgbClr val="ED93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94" name="Freeform 91"/>
            <p:cNvSpPr>
              <a:spLocks/>
            </p:cNvSpPr>
            <p:nvPr/>
          </p:nvSpPr>
          <p:spPr bwMode="auto">
            <a:xfrm>
              <a:off x="947" y="1599"/>
              <a:ext cx="51" cy="183"/>
            </a:xfrm>
            <a:custGeom>
              <a:avLst/>
              <a:gdLst>
                <a:gd name="T0" fmla="*/ 1 w 352"/>
                <a:gd name="T1" fmla="*/ 0 h 1281"/>
                <a:gd name="T2" fmla="*/ 1 w 352"/>
                <a:gd name="T3" fmla="*/ 0 h 1281"/>
                <a:gd name="T4" fmla="*/ 1 w 352"/>
                <a:gd name="T5" fmla="*/ 0 h 1281"/>
                <a:gd name="T6" fmla="*/ 1 w 352"/>
                <a:gd name="T7" fmla="*/ 1 h 1281"/>
                <a:gd name="T8" fmla="*/ 1 w 352"/>
                <a:gd name="T9" fmla="*/ 1 h 1281"/>
                <a:gd name="T10" fmla="*/ 0 w 352"/>
                <a:gd name="T11" fmla="*/ 2 h 1281"/>
                <a:gd name="T12" fmla="*/ 0 w 352"/>
                <a:gd name="T13" fmla="*/ 2 h 1281"/>
                <a:gd name="T14" fmla="*/ 0 w 352"/>
                <a:gd name="T15" fmla="*/ 3 h 1281"/>
                <a:gd name="T16" fmla="*/ 0 w 352"/>
                <a:gd name="T17" fmla="*/ 3 h 1281"/>
                <a:gd name="T18" fmla="*/ 0 w 352"/>
                <a:gd name="T19" fmla="*/ 4 h 1281"/>
                <a:gd name="T20" fmla="*/ 0 w 352"/>
                <a:gd name="T21" fmla="*/ 4 h 1281"/>
                <a:gd name="T22" fmla="*/ 0 w 352"/>
                <a:gd name="T23" fmla="*/ 3 h 1281"/>
                <a:gd name="T24" fmla="*/ 0 w 352"/>
                <a:gd name="T25" fmla="*/ 3 h 1281"/>
                <a:gd name="T26" fmla="*/ 0 w 352"/>
                <a:gd name="T27" fmla="*/ 2 h 1281"/>
                <a:gd name="T28" fmla="*/ 1 w 352"/>
                <a:gd name="T29" fmla="*/ 2 h 1281"/>
                <a:gd name="T30" fmla="*/ 1 w 352"/>
                <a:gd name="T31" fmla="*/ 1 h 1281"/>
                <a:gd name="T32" fmla="*/ 1 w 352"/>
                <a:gd name="T33" fmla="*/ 1 h 1281"/>
                <a:gd name="T34" fmla="*/ 1 w 352"/>
                <a:gd name="T35" fmla="*/ 0 h 1281"/>
                <a:gd name="T36" fmla="*/ 1 w 352"/>
                <a:gd name="T37" fmla="*/ 0 h 1281"/>
                <a:gd name="T38" fmla="*/ 1 w 352"/>
                <a:gd name="T39" fmla="*/ 0 h 1281"/>
                <a:gd name="T40" fmla="*/ 1 w 352"/>
                <a:gd name="T41" fmla="*/ 0 h 1281"/>
                <a:gd name="T42" fmla="*/ 1 w 352"/>
                <a:gd name="T43" fmla="*/ 0 h 1281"/>
                <a:gd name="T44" fmla="*/ 1 w 352"/>
                <a:gd name="T45" fmla="*/ 0 h 1281"/>
                <a:gd name="T46" fmla="*/ 1 w 352"/>
                <a:gd name="T47" fmla="*/ 0 h 12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2"/>
                <a:gd name="T73" fmla="*/ 0 h 1281"/>
                <a:gd name="T74" fmla="*/ 352 w 352"/>
                <a:gd name="T75" fmla="*/ 1281 h 12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2" h="1281">
                  <a:moveTo>
                    <a:pt x="300" y="20"/>
                  </a:moveTo>
                  <a:lnTo>
                    <a:pt x="298" y="4"/>
                  </a:lnTo>
                  <a:lnTo>
                    <a:pt x="260" y="157"/>
                  </a:lnTo>
                  <a:lnTo>
                    <a:pt x="223" y="314"/>
                  </a:lnTo>
                  <a:lnTo>
                    <a:pt x="185" y="473"/>
                  </a:lnTo>
                  <a:lnTo>
                    <a:pt x="148" y="633"/>
                  </a:lnTo>
                  <a:lnTo>
                    <a:pt x="112" y="795"/>
                  </a:lnTo>
                  <a:lnTo>
                    <a:pt x="74" y="955"/>
                  </a:lnTo>
                  <a:lnTo>
                    <a:pt x="37" y="1114"/>
                  </a:lnTo>
                  <a:lnTo>
                    <a:pt x="0" y="1270"/>
                  </a:lnTo>
                  <a:lnTo>
                    <a:pt x="51" y="1281"/>
                  </a:lnTo>
                  <a:lnTo>
                    <a:pt x="89" y="1125"/>
                  </a:lnTo>
                  <a:lnTo>
                    <a:pt x="127" y="966"/>
                  </a:lnTo>
                  <a:lnTo>
                    <a:pt x="163" y="806"/>
                  </a:lnTo>
                  <a:lnTo>
                    <a:pt x="200" y="644"/>
                  </a:lnTo>
                  <a:lnTo>
                    <a:pt x="237" y="483"/>
                  </a:lnTo>
                  <a:lnTo>
                    <a:pt x="274" y="324"/>
                  </a:lnTo>
                  <a:lnTo>
                    <a:pt x="311" y="168"/>
                  </a:lnTo>
                  <a:lnTo>
                    <a:pt x="350" y="16"/>
                  </a:lnTo>
                  <a:lnTo>
                    <a:pt x="348" y="0"/>
                  </a:lnTo>
                  <a:lnTo>
                    <a:pt x="350" y="16"/>
                  </a:lnTo>
                  <a:lnTo>
                    <a:pt x="352" y="8"/>
                  </a:lnTo>
                  <a:lnTo>
                    <a:pt x="348" y="0"/>
                  </a:lnTo>
                  <a:lnTo>
                    <a:pt x="300" y="20"/>
                  </a:lnTo>
                  <a:close/>
                </a:path>
              </a:pathLst>
            </a:custGeom>
            <a:solidFill>
              <a:srgbClr val="ED93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95" name="Freeform 92"/>
            <p:cNvSpPr>
              <a:spLocks/>
            </p:cNvSpPr>
            <p:nvPr/>
          </p:nvSpPr>
          <p:spPr bwMode="auto">
            <a:xfrm>
              <a:off x="640" y="1331"/>
              <a:ext cx="232" cy="240"/>
            </a:xfrm>
            <a:custGeom>
              <a:avLst/>
              <a:gdLst>
                <a:gd name="T0" fmla="*/ 4 w 1629"/>
                <a:gd name="T1" fmla="*/ 0 h 1678"/>
                <a:gd name="T2" fmla="*/ 4 w 1629"/>
                <a:gd name="T3" fmla="*/ 1 h 1678"/>
                <a:gd name="T4" fmla="*/ 3 w 1629"/>
                <a:gd name="T5" fmla="*/ 1 h 1678"/>
                <a:gd name="T6" fmla="*/ 3 w 1629"/>
                <a:gd name="T7" fmla="*/ 2 h 1678"/>
                <a:gd name="T8" fmla="*/ 3 w 1629"/>
                <a:gd name="T9" fmla="*/ 3 h 1678"/>
                <a:gd name="T10" fmla="*/ 3 w 1629"/>
                <a:gd name="T11" fmla="*/ 3 h 1678"/>
                <a:gd name="T12" fmla="*/ 3 w 1629"/>
                <a:gd name="T13" fmla="*/ 3 h 1678"/>
                <a:gd name="T14" fmla="*/ 3 w 1629"/>
                <a:gd name="T15" fmla="*/ 3 h 1678"/>
                <a:gd name="T16" fmla="*/ 3 w 1629"/>
                <a:gd name="T17" fmla="*/ 4 h 1678"/>
                <a:gd name="T18" fmla="*/ 2 w 1629"/>
                <a:gd name="T19" fmla="*/ 4 h 1678"/>
                <a:gd name="T20" fmla="*/ 2 w 1629"/>
                <a:gd name="T21" fmla="*/ 3 h 1678"/>
                <a:gd name="T22" fmla="*/ 2 w 1629"/>
                <a:gd name="T23" fmla="*/ 3 h 1678"/>
                <a:gd name="T24" fmla="*/ 2 w 1629"/>
                <a:gd name="T25" fmla="*/ 3 h 1678"/>
                <a:gd name="T26" fmla="*/ 2 w 1629"/>
                <a:gd name="T27" fmla="*/ 3 h 1678"/>
                <a:gd name="T28" fmla="*/ 1 w 1629"/>
                <a:gd name="T29" fmla="*/ 3 h 1678"/>
                <a:gd name="T30" fmla="*/ 1 w 1629"/>
                <a:gd name="T31" fmla="*/ 3 h 1678"/>
                <a:gd name="T32" fmla="*/ 1 w 1629"/>
                <a:gd name="T33" fmla="*/ 3 h 1678"/>
                <a:gd name="T34" fmla="*/ 1 w 1629"/>
                <a:gd name="T35" fmla="*/ 3 h 1678"/>
                <a:gd name="T36" fmla="*/ 0 w 1629"/>
                <a:gd name="T37" fmla="*/ 3 h 1678"/>
                <a:gd name="T38" fmla="*/ 0 w 1629"/>
                <a:gd name="T39" fmla="*/ 3 h 1678"/>
                <a:gd name="T40" fmla="*/ 0 w 1629"/>
                <a:gd name="T41" fmla="*/ 3 h 1678"/>
                <a:gd name="T42" fmla="*/ 0 w 1629"/>
                <a:gd name="T43" fmla="*/ 3 h 1678"/>
                <a:gd name="T44" fmla="*/ 1 w 1629"/>
                <a:gd name="T45" fmla="*/ 3 h 1678"/>
                <a:gd name="T46" fmla="*/ 1 w 1629"/>
                <a:gd name="T47" fmla="*/ 3 h 1678"/>
                <a:gd name="T48" fmla="*/ 1 w 1629"/>
                <a:gd name="T49" fmla="*/ 3 h 1678"/>
                <a:gd name="T50" fmla="*/ 1 w 1629"/>
                <a:gd name="T51" fmla="*/ 4 h 1678"/>
                <a:gd name="T52" fmla="*/ 2 w 1629"/>
                <a:gd name="T53" fmla="*/ 4 h 1678"/>
                <a:gd name="T54" fmla="*/ 2 w 1629"/>
                <a:gd name="T55" fmla="*/ 4 h 1678"/>
                <a:gd name="T56" fmla="*/ 2 w 1629"/>
                <a:gd name="T57" fmla="*/ 4 h 1678"/>
                <a:gd name="T58" fmla="*/ 3 w 1629"/>
                <a:gd name="T59" fmla="*/ 4 h 1678"/>
                <a:gd name="T60" fmla="*/ 3 w 1629"/>
                <a:gd name="T61" fmla="*/ 4 h 1678"/>
                <a:gd name="T62" fmla="*/ 3 w 1629"/>
                <a:gd name="T63" fmla="*/ 5 h 1678"/>
                <a:gd name="T64" fmla="*/ 3 w 1629"/>
                <a:gd name="T65" fmla="*/ 5 h 1678"/>
                <a:gd name="T66" fmla="*/ 3 w 1629"/>
                <a:gd name="T67" fmla="*/ 5 h 1678"/>
                <a:gd name="T68" fmla="*/ 4 w 1629"/>
                <a:gd name="T69" fmla="*/ 5 h 1678"/>
                <a:gd name="T70" fmla="*/ 4 w 1629"/>
                <a:gd name="T71" fmla="*/ 5 h 1678"/>
                <a:gd name="T72" fmla="*/ 4 w 1629"/>
                <a:gd name="T73" fmla="*/ 5 h 1678"/>
                <a:gd name="T74" fmla="*/ 4 w 1629"/>
                <a:gd name="T75" fmla="*/ 5 h 1678"/>
                <a:gd name="T76" fmla="*/ 4 w 1629"/>
                <a:gd name="T77" fmla="*/ 5 h 1678"/>
                <a:gd name="T78" fmla="*/ 4 w 1629"/>
                <a:gd name="T79" fmla="*/ 5 h 1678"/>
                <a:gd name="T80" fmla="*/ 4 w 1629"/>
                <a:gd name="T81" fmla="*/ 5 h 1678"/>
                <a:gd name="T82" fmla="*/ 4 w 1629"/>
                <a:gd name="T83" fmla="*/ 5 h 1678"/>
                <a:gd name="T84" fmla="*/ 5 w 1629"/>
                <a:gd name="T85" fmla="*/ 5 h 1678"/>
                <a:gd name="T86" fmla="*/ 5 w 1629"/>
                <a:gd name="T87" fmla="*/ 5 h 1678"/>
                <a:gd name="T88" fmla="*/ 5 w 1629"/>
                <a:gd name="T89" fmla="*/ 4 h 1678"/>
                <a:gd name="T90" fmla="*/ 4 w 1629"/>
                <a:gd name="T91" fmla="*/ 3 h 1678"/>
                <a:gd name="T92" fmla="*/ 4 w 1629"/>
                <a:gd name="T93" fmla="*/ 2 h 1678"/>
                <a:gd name="T94" fmla="*/ 4 w 1629"/>
                <a:gd name="T95" fmla="*/ 1 h 16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29"/>
                <a:gd name="T145" fmla="*/ 0 h 1678"/>
                <a:gd name="T146" fmla="*/ 1629 w 1629"/>
                <a:gd name="T147" fmla="*/ 1678 h 16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29" h="1678">
                  <a:moveTo>
                    <a:pt x="1287" y="0"/>
                  </a:moveTo>
                  <a:lnTo>
                    <a:pt x="1265" y="74"/>
                  </a:lnTo>
                  <a:lnTo>
                    <a:pt x="1243" y="154"/>
                  </a:lnTo>
                  <a:lnTo>
                    <a:pt x="1221" y="234"/>
                  </a:lnTo>
                  <a:lnTo>
                    <a:pt x="1199" y="317"/>
                  </a:lnTo>
                  <a:lnTo>
                    <a:pt x="1152" y="486"/>
                  </a:lnTo>
                  <a:lnTo>
                    <a:pt x="1102" y="655"/>
                  </a:lnTo>
                  <a:lnTo>
                    <a:pt x="1078" y="739"/>
                  </a:lnTo>
                  <a:lnTo>
                    <a:pt x="1051" y="821"/>
                  </a:lnTo>
                  <a:lnTo>
                    <a:pt x="1023" y="901"/>
                  </a:lnTo>
                  <a:lnTo>
                    <a:pt x="994" y="977"/>
                  </a:lnTo>
                  <a:lnTo>
                    <a:pt x="980" y="1014"/>
                  </a:lnTo>
                  <a:lnTo>
                    <a:pt x="965" y="1050"/>
                  </a:lnTo>
                  <a:lnTo>
                    <a:pt x="950" y="1084"/>
                  </a:lnTo>
                  <a:lnTo>
                    <a:pt x="934" y="1119"/>
                  </a:lnTo>
                  <a:lnTo>
                    <a:pt x="918" y="1151"/>
                  </a:lnTo>
                  <a:lnTo>
                    <a:pt x="900" y="1182"/>
                  </a:lnTo>
                  <a:lnTo>
                    <a:pt x="883" y="1212"/>
                  </a:lnTo>
                  <a:lnTo>
                    <a:pt x="866" y="1240"/>
                  </a:lnTo>
                  <a:lnTo>
                    <a:pt x="851" y="1231"/>
                  </a:lnTo>
                  <a:lnTo>
                    <a:pt x="806" y="1206"/>
                  </a:lnTo>
                  <a:lnTo>
                    <a:pt x="773" y="1190"/>
                  </a:lnTo>
                  <a:lnTo>
                    <a:pt x="733" y="1171"/>
                  </a:lnTo>
                  <a:lnTo>
                    <a:pt x="687" y="1151"/>
                  </a:lnTo>
                  <a:lnTo>
                    <a:pt x="633" y="1132"/>
                  </a:lnTo>
                  <a:lnTo>
                    <a:pt x="605" y="1122"/>
                  </a:lnTo>
                  <a:lnTo>
                    <a:pt x="575" y="1111"/>
                  </a:lnTo>
                  <a:lnTo>
                    <a:pt x="543" y="1102"/>
                  </a:lnTo>
                  <a:lnTo>
                    <a:pt x="508" y="1093"/>
                  </a:lnTo>
                  <a:lnTo>
                    <a:pt x="474" y="1084"/>
                  </a:lnTo>
                  <a:lnTo>
                    <a:pt x="438" y="1076"/>
                  </a:lnTo>
                  <a:lnTo>
                    <a:pt x="399" y="1068"/>
                  </a:lnTo>
                  <a:lnTo>
                    <a:pt x="361" y="1061"/>
                  </a:lnTo>
                  <a:lnTo>
                    <a:pt x="320" y="1055"/>
                  </a:lnTo>
                  <a:lnTo>
                    <a:pt x="278" y="1050"/>
                  </a:lnTo>
                  <a:lnTo>
                    <a:pt x="235" y="1045"/>
                  </a:lnTo>
                  <a:lnTo>
                    <a:pt x="190" y="1042"/>
                  </a:lnTo>
                  <a:lnTo>
                    <a:pt x="144" y="1038"/>
                  </a:lnTo>
                  <a:lnTo>
                    <a:pt x="97" y="1037"/>
                  </a:lnTo>
                  <a:lnTo>
                    <a:pt x="49" y="1037"/>
                  </a:lnTo>
                  <a:lnTo>
                    <a:pt x="0" y="1040"/>
                  </a:lnTo>
                  <a:lnTo>
                    <a:pt x="35" y="1048"/>
                  </a:lnTo>
                  <a:lnTo>
                    <a:pt x="69" y="1057"/>
                  </a:lnTo>
                  <a:lnTo>
                    <a:pt x="105" y="1066"/>
                  </a:lnTo>
                  <a:lnTo>
                    <a:pt x="139" y="1076"/>
                  </a:lnTo>
                  <a:lnTo>
                    <a:pt x="173" y="1087"/>
                  </a:lnTo>
                  <a:lnTo>
                    <a:pt x="207" y="1098"/>
                  </a:lnTo>
                  <a:lnTo>
                    <a:pt x="241" y="1110"/>
                  </a:lnTo>
                  <a:lnTo>
                    <a:pt x="276" y="1123"/>
                  </a:lnTo>
                  <a:lnTo>
                    <a:pt x="343" y="1148"/>
                  </a:lnTo>
                  <a:lnTo>
                    <a:pt x="408" y="1175"/>
                  </a:lnTo>
                  <a:lnTo>
                    <a:pt x="471" y="1204"/>
                  </a:lnTo>
                  <a:lnTo>
                    <a:pt x="533" y="1233"/>
                  </a:lnTo>
                  <a:lnTo>
                    <a:pt x="592" y="1264"/>
                  </a:lnTo>
                  <a:lnTo>
                    <a:pt x="648" y="1294"/>
                  </a:lnTo>
                  <a:lnTo>
                    <a:pt x="703" y="1325"/>
                  </a:lnTo>
                  <a:lnTo>
                    <a:pt x="753" y="1356"/>
                  </a:lnTo>
                  <a:lnTo>
                    <a:pt x="800" y="1387"/>
                  </a:lnTo>
                  <a:lnTo>
                    <a:pt x="843" y="1418"/>
                  </a:lnTo>
                  <a:lnTo>
                    <a:pt x="881" y="1447"/>
                  </a:lnTo>
                  <a:lnTo>
                    <a:pt x="916" y="1475"/>
                  </a:lnTo>
                  <a:lnTo>
                    <a:pt x="971" y="1510"/>
                  </a:lnTo>
                  <a:lnTo>
                    <a:pt x="1022" y="1542"/>
                  </a:lnTo>
                  <a:lnTo>
                    <a:pt x="1072" y="1571"/>
                  </a:lnTo>
                  <a:lnTo>
                    <a:pt x="1119" y="1597"/>
                  </a:lnTo>
                  <a:lnTo>
                    <a:pt x="1143" y="1608"/>
                  </a:lnTo>
                  <a:lnTo>
                    <a:pt x="1165" y="1619"/>
                  </a:lnTo>
                  <a:lnTo>
                    <a:pt x="1188" y="1629"/>
                  </a:lnTo>
                  <a:lnTo>
                    <a:pt x="1210" y="1639"/>
                  </a:lnTo>
                  <a:lnTo>
                    <a:pt x="1232" y="1647"/>
                  </a:lnTo>
                  <a:lnTo>
                    <a:pt x="1253" y="1654"/>
                  </a:lnTo>
                  <a:lnTo>
                    <a:pt x="1274" y="1661"/>
                  </a:lnTo>
                  <a:lnTo>
                    <a:pt x="1295" y="1666"/>
                  </a:lnTo>
                  <a:lnTo>
                    <a:pt x="1316" y="1670"/>
                  </a:lnTo>
                  <a:lnTo>
                    <a:pt x="1336" y="1674"/>
                  </a:lnTo>
                  <a:lnTo>
                    <a:pt x="1357" y="1676"/>
                  </a:lnTo>
                  <a:lnTo>
                    <a:pt x="1377" y="1678"/>
                  </a:lnTo>
                  <a:lnTo>
                    <a:pt x="1397" y="1678"/>
                  </a:lnTo>
                  <a:lnTo>
                    <a:pt x="1418" y="1678"/>
                  </a:lnTo>
                  <a:lnTo>
                    <a:pt x="1438" y="1676"/>
                  </a:lnTo>
                  <a:lnTo>
                    <a:pt x="1459" y="1673"/>
                  </a:lnTo>
                  <a:lnTo>
                    <a:pt x="1479" y="1669"/>
                  </a:lnTo>
                  <a:lnTo>
                    <a:pt x="1500" y="1664"/>
                  </a:lnTo>
                  <a:lnTo>
                    <a:pt x="1521" y="1658"/>
                  </a:lnTo>
                  <a:lnTo>
                    <a:pt x="1541" y="1651"/>
                  </a:lnTo>
                  <a:lnTo>
                    <a:pt x="1563" y="1643"/>
                  </a:lnTo>
                  <a:lnTo>
                    <a:pt x="1585" y="1633"/>
                  </a:lnTo>
                  <a:lnTo>
                    <a:pt x="1607" y="1621"/>
                  </a:lnTo>
                  <a:lnTo>
                    <a:pt x="1629" y="1609"/>
                  </a:lnTo>
                  <a:lnTo>
                    <a:pt x="1588" y="1407"/>
                  </a:lnTo>
                  <a:lnTo>
                    <a:pt x="1547" y="1207"/>
                  </a:lnTo>
                  <a:lnTo>
                    <a:pt x="1504" y="1006"/>
                  </a:lnTo>
                  <a:lnTo>
                    <a:pt x="1461" y="805"/>
                  </a:lnTo>
                  <a:lnTo>
                    <a:pt x="1419" y="605"/>
                  </a:lnTo>
                  <a:lnTo>
                    <a:pt x="1375" y="404"/>
                  </a:lnTo>
                  <a:lnTo>
                    <a:pt x="1331" y="202"/>
                  </a:lnTo>
                  <a:lnTo>
                    <a:pt x="1287" y="0"/>
                  </a:lnTo>
                  <a:close/>
                </a:path>
              </a:pathLst>
            </a:custGeom>
            <a:solidFill>
              <a:srgbClr val="DE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96" name="Freeform 93"/>
            <p:cNvSpPr>
              <a:spLocks/>
            </p:cNvSpPr>
            <p:nvPr/>
          </p:nvSpPr>
          <p:spPr bwMode="auto">
            <a:xfrm>
              <a:off x="816" y="1234"/>
              <a:ext cx="222" cy="367"/>
            </a:xfrm>
            <a:custGeom>
              <a:avLst/>
              <a:gdLst>
                <a:gd name="T0" fmla="*/ 3 w 1554"/>
                <a:gd name="T1" fmla="*/ 7 h 2568"/>
                <a:gd name="T2" fmla="*/ 3 w 1554"/>
                <a:gd name="T3" fmla="*/ 7 h 2568"/>
                <a:gd name="T4" fmla="*/ 3 w 1554"/>
                <a:gd name="T5" fmla="*/ 7 h 2568"/>
                <a:gd name="T6" fmla="*/ 3 w 1554"/>
                <a:gd name="T7" fmla="*/ 7 h 2568"/>
                <a:gd name="T8" fmla="*/ 2 w 1554"/>
                <a:gd name="T9" fmla="*/ 7 h 2568"/>
                <a:gd name="T10" fmla="*/ 2 w 1554"/>
                <a:gd name="T11" fmla="*/ 7 h 2568"/>
                <a:gd name="T12" fmla="*/ 2 w 1554"/>
                <a:gd name="T13" fmla="*/ 7 h 2568"/>
                <a:gd name="T14" fmla="*/ 1 w 1554"/>
                <a:gd name="T15" fmla="*/ 7 h 2568"/>
                <a:gd name="T16" fmla="*/ 1 w 1554"/>
                <a:gd name="T17" fmla="*/ 7 h 2568"/>
                <a:gd name="T18" fmla="*/ 1 w 1554"/>
                <a:gd name="T19" fmla="*/ 7 h 2568"/>
                <a:gd name="T20" fmla="*/ 0 w 1554"/>
                <a:gd name="T21" fmla="*/ 7 h 2568"/>
                <a:gd name="T22" fmla="*/ 0 w 1554"/>
                <a:gd name="T23" fmla="*/ 5 h 2568"/>
                <a:gd name="T24" fmla="*/ 0 w 1554"/>
                <a:gd name="T25" fmla="*/ 4 h 2568"/>
                <a:gd name="T26" fmla="*/ 0 w 1554"/>
                <a:gd name="T27" fmla="*/ 4 h 2568"/>
                <a:gd name="T28" fmla="*/ 0 w 1554"/>
                <a:gd name="T29" fmla="*/ 3 h 2568"/>
                <a:gd name="T30" fmla="*/ 0 w 1554"/>
                <a:gd name="T31" fmla="*/ 3 h 2568"/>
                <a:gd name="T32" fmla="*/ 0 w 1554"/>
                <a:gd name="T33" fmla="*/ 2 h 2568"/>
                <a:gd name="T34" fmla="*/ 0 w 1554"/>
                <a:gd name="T35" fmla="*/ 2 h 2568"/>
                <a:gd name="T36" fmla="*/ 0 w 1554"/>
                <a:gd name="T37" fmla="*/ 2 h 2568"/>
                <a:gd name="T38" fmla="*/ 0 w 1554"/>
                <a:gd name="T39" fmla="*/ 1 h 2568"/>
                <a:gd name="T40" fmla="*/ 1 w 1554"/>
                <a:gd name="T41" fmla="*/ 1 h 2568"/>
                <a:gd name="T42" fmla="*/ 1 w 1554"/>
                <a:gd name="T43" fmla="*/ 1 h 2568"/>
                <a:gd name="T44" fmla="*/ 1 w 1554"/>
                <a:gd name="T45" fmla="*/ 1 h 2568"/>
                <a:gd name="T46" fmla="*/ 1 w 1554"/>
                <a:gd name="T47" fmla="*/ 0 h 2568"/>
                <a:gd name="T48" fmla="*/ 1 w 1554"/>
                <a:gd name="T49" fmla="*/ 0 h 2568"/>
                <a:gd name="T50" fmla="*/ 2 w 1554"/>
                <a:gd name="T51" fmla="*/ 0 h 2568"/>
                <a:gd name="T52" fmla="*/ 2 w 1554"/>
                <a:gd name="T53" fmla="*/ 0 h 2568"/>
                <a:gd name="T54" fmla="*/ 2 w 1554"/>
                <a:gd name="T55" fmla="*/ 0 h 2568"/>
                <a:gd name="T56" fmla="*/ 3 w 1554"/>
                <a:gd name="T57" fmla="*/ 0 h 2568"/>
                <a:gd name="T58" fmla="*/ 3 w 1554"/>
                <a:gd name="T59" fmla="*/ 0 h 2568"/>
                <a:gd name="T60" fmla="*/ 3 w 1554"/>
                <a:gd name="T61" fmla="*/ 0 h 2568"/>
                <a:gd name="T62" fmla="*/ 3 w 1554"/>
                <a:gd name="T63" fmla="*/ 0 h 2568"/>
                <a:gd name="T64" fmla="*/ 4 w 1554"/>
                <a:gd name="T65" fmla="*/ 1 h 2568"/>
                <a:gd name="T66" fmla="*/ 4 w 1554"/>
                <a:gd name="T67" fmla="*/ 1 h 2568"/>
                <a:gd name="T68" fmla="*/ 4 w 1554"/>
                <a:gd name="T69" fmla="*/ 1 h 2568"/>
                <a:gd name="T70" fmla="*/ 4 w 1554"/>
                <a:gd name="T71" fmla="*/ 1 h 2568"/>
                <a:gd name="T72" fmla="*/ 4 w 1554"/>
                <a:gd name="T73" fmla="*/ 2 h 2568"/>
                <a:gd name="T74" fmla="*/ 4 w 1554"/>
                <a:gd name="T75" fmla="*/ 2 h 2568"/>
                <a:gd name="T76" fmla="*/ 5 w 1554"/>
                <a:gd name="T77" fmla="*/ 2 h 2568"/>
                <a:gd name="T78" fmla="*/ 5 w 1554"/>
                <a:gd name="T79" fmla="*/ 3 h 2568"/>
                <a:gd name="T80" fmla="*/ 4 w 1554"/>
                <a:gd name="T81" fmla="*/ 4 h 2568"/>
                <a:gd name="T82" fmla="*/ 4 w 1554"/>
                <a:gd name="T83" fmla="*/ 5 h 2568"/>
                <a:gd name="T84" fmla="*/ 4 w 1554"/>
                <a:gd name="T85" fmla="*/ 6 h 2568"/>
                <a:gd name="T86" fmla="*/ 4 w 1554"/>
                <a:gd name="T87" fmla="*/ 7 h 25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54"/>
                <a:gd name="T133" fmla="*/ 0 h 2568"/>
                <a:gd name="T134" fmla="*/ 1554 w 1554"/>
                <a:gd name="T135" fmla="*/ 2568 h 25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54" h="2568">
                  <a:moveTo>
                    <a:pt x="1263" y="2568"/>
                  </a:moveTo>
                  <a:lnTo>
                    <a:pt x="1226" y="2545"/>
                  </a:lnTo>
                  <a:lnTo>
                    <a:pt x="1189" y="2522"/>
                  </a:lnTo>
                  <a:lnTo>
                    <a:pt x="1151" y="2501"/>
                  </a:lnTo>
                  <a:lnTo>
                    <a:pt x="1115" y="2481"/>
                  </a:lnTo>
                  <a:lnTo>
                    <a:pt x="1079" y="2461"/>
                  </a:lnTo>
                  <a:lnTo>
                    <a:pt x="1042" y="2443"/>
                  </a:lnTo>
                  <a:lnTo>
                    <a:pt x="1007" y="2425"/>
                  </a:lnTo>
                  <a:lnTo>
                    <a:pt x="972" y="2409"/>
                  </a:lnTo>
                  <a:lnTo>
                    <a:pt x="938" y="2394"/>
                  </a:lnTo>
                  <a:lnTo>
                    <a:pt x="902" y="2379"/>
                  </a:lnTo>
                  <a:lnTo>
                    <a:pt x="868" y="2365"/>
                  </a:lnTo>
                  <a:lnTo>
                    <a:pt x="834" y="2353"/>
                  </a:lnTo>
                  <a:lnTo>
                    <a:pt x="800" y="2342"/>
                  </a:lnTo>
                  <a:lnTo>
                    <a:pt x="767" y="2332"/>
                  </a:lnTo>
                  <a:lnTo>
                    <a:pt x="734" y="2323"/>
                  </a:lnTo>
                  <a:lnTo>
                    <a:pt x="699" y="2316"/>
                  </a:lnTo>
                  <a:lnTo>
                    <a:pt x="666" y="2308"/>
                  </a:lnTo>
                  <a:lnTo>
                    <a:pt x="633" y="2303"/>
                  </a:lnTo>
                  <a:lnTo>
                    <a:pt x="600" y="2298"/>
                  </a:lnTo>
                  <a:lnTo>
                    <a:pt x="567" y="2295"/>
                  </a:lnTo>
                  <a:lnTo>
                    <a:pt x="534" y="2293"/>
                  </a:lnTo>
                  <a:lnTo>
                    <a:pt x="501" y="2293"/>
                  </a:lnTo>
                  <a:lnTo>
                    <a:pt x="468" y="2293"/>
                  </a:lnTo>
                  <a:lnTo>
                    <a:pt x="434" y="2295"/>
                  </a:lnTo>
                  <a:lnTo>
                    <a:pt x="401" y="2298"/>
                  </a:lnTo>
                  <a:lnTo>
                    <a:pt x="368" y="2303"/>
                  </a:lnTo>
                  <a:lnTo>
                    <a:pt x="335" y="2308"/>
                  </a:lnTo>
                  <a:lnTo>
                    <a:pt x="301" y="2316"/>
                  </a:lnTo>
                  <a:lnTo>
                    <a:pt x="268" y="2325"/>
                  </a:lnTo>
                  <a:lnTo>
                    <a:pt x="234" y="2334"/>
                  </a:lnTo>
                  <a:lnTo>
                    <a:pt x="199" y="2346"/>
                  </a:lnTo>
                  <a:lnTo>
                    <a:pt x="165" y="2358"/>
                  </a:lnTo>
                  <a:lnTo>
                    <a:pt x="132" y="2157"/>
                  </a:lnTo>
                  <a:lnTo>
                    <a:pt x="99" y="1948"/>
                  </a:lnTo>
                  <a:lnTo>
                    <a:pt x="82" y="1840"/>
                  </a:lnTo>
                  <a:lnTo>
                    <a:pt x="67" y="1732"/>
                  </a:lnTo>
                  <a:lnTo>
                    <a:pt x="53" y="1622"/>
                  </a:lnTo>
                  <a:lnTo>
                    <a:pt x="39" y="1514"/>
                  </a:lnTo>
                  <a:lnTo>
                    <a:pt x="27" y="1404"/>
                  </a:lnTo>
                  <a:lnTo>
                    <a:pt x="18" y="1295"/>
                  </a:lnTo>
                  <a:lnTo>
                    <a:pt x="14" y="1241"/>
                  </a:lnTo>
                  <a:lnTo>
                    <a:pt x="9" y="1186"/>
                  </a:lnTo>
                  <a:lnTo>
                    <a:pt x="6" y="1133"/>
                  </a:lnTo>
                  <a:lnTo>
                    <a:pt x="4" y="1080"/>
                  </a:lnTo>
                  <a:lnTo>
                    <a:pt x="2" y="1026"/>
                  </a:lnTo>
                  <a:lnTo>
                    <a:pt x="1" y="974"/>
                  </a:lnTo>
                  <a:lnTo>
                    <a:pt x="0" y="922"/>
                  </a:lnTo>
                  <a:lnTo>
                    <a:pt x="0" y="870"/>
                  </a:lnTo>
                  <a:lnTo>
                    <a:pt x="1" y="819"/>
                  </a:lnTo>
                  <a:lnTo>
                    <a:pt x="2" y="769"/>
                  </a:lnTo>
                  <a:lnTo>
                    <a:pt x="5" y="719"/>
                  </a:lnTo>
                  <a:lnTo>
                    <a:pt x="8" y="669"/>
                  </a:lnTo>
                  <a:lnTo>
                    <a:pt x="26" y="631"/>
                  </a:lnTo>
                  <a:lnTo>
                    <a:pt x="44" y="592"/>
                  </a:lnTo>
                  <a:lnTo>
                    <a:pt x="64" y="556"/>
                  </a:lnTo>
                  <a:lnTo>
                    <a:pt x="84" y="520"/>
                  </a:lnTo>
                  <a:lnTo>
                    <a:pt x="103" y="486"/>
                  </a:lnTo>
                  <a:lnTo>
                    <a:pt x="124" y="452"/>
                  </a:lnTo>
                  <a:lnTo>
                    <a:pt x="145" y="421"/>
                  </a:lnTo>
                  <a:lnTo>
                    <a:pt x="166" y="390"/>
                  </a:lnTo>
                  <a:lnTo>
                    <a:pt x="188" y="360"/>
                  </a:lnTo>
                  <a:lnTo>
                    <a:pt x="209" y="332"/>
                  </a:lnTo>
                  <a:lnTo>
                    <a:pt x="231" y="304"/>
                  </a:lnTo>
                  <a:lnTo>
                    <a:pt x="255" y="278"/>
                  </a:lnTo>
                  <a:lnTo>
                    <a:pt x="278" y="253"/>
                  </a:lnTo>
                  <a:lnTo>
                    <a:pt x="302" y="229"/>
                  </a:lnTo>
                  <a:lnTo>
                    <a:pt x="327" y="207"/>
                  </a:lnTo>
                  <a:lnTo>
                    <a:pt x="351" y="185"/>
                  </a:lnTo>
                  <a:lnTo>
                    <a:pt x="376" y="164"/>
                  </a:lnTo>
                  <a:lnTo>
                    <a:pt x="401" y="145"/>
                  </a:lnTo>
                  <a:lnTo>
                    <a:pt x="428" y="128"/>
                  </a:lnTo>
                  <a:lnTo>
                    <a:pt x="455" y="111"/>
                  </a:lnTo>
                  <a:lnTo>
                    <a:pt x="481" y="96"/>
                  </a:lnTo>
                  <a:lnTo>
                    <a:pt x="509" y="80"/>
                  </a:lnTo>
                  <a:lnTo>
                    <a:pt x="538" y="67"/>
                  </a:lnTo>
                  <a:lnTo>
                    <a:pt x="566" y="55"/>
                  </a:lnTo>
                  <a:lnTo>
                    <a:pt x="596" y="44"/>
                  </a:lnTo>
                  <a:lnTo>
                    <a:pt x="626" y="35"/>
                  </a:lnTo>
                  <a:lnTo>
                    <a:pt x="656" y="26"/>
                  </a:lnTo>
                  <a:lnTo>
                    <a:pt x="687" y="19"/>
                  </a:lnTo>
                  <a:lnTo>
                    <a:pt x="719" y="12"/>
                  </a:lnTo>
                  <a:lnTo>
                    <a:pt x="751" y="6"/>
                  </a:lnTo>
                  <a:lnTo>
                    <a:pt x="783" y="3"/>
                  </a:lnTo>
                  <a:lnTo>
                    <a:pt x="816" y="0"/>
                  </a:lnTo>
                  <a:lnTo>
                    <a:pt x="850" y="8"/>
                  </a:lnTo>
                  <a:lnTo>
                    <a:pt x="883" y="17"/>
                  </a:lnTo>
                  <a:lnTo>
                    <a:pt x="915" y="28"/>
                  </a:lnTo>
                  <a:lnTo>
                    <a:pt x="948" y="38"/>
                  </a:lnTo>
                  <a:lnTo>
                    <a:pt x="979" y="49"/>
                  </a:lnTo>
                  <a:lnTo>
                    <a:pt x="1011" y="61"/>
                  </a:lnTo>
                  <a:lnTo>
                    <a:pt x="1041" y="74"/>
                  </a:lnTo>
                  <a:lnTo>
                    <a:pt x="1072" y="88"/>
                  </a:lnTo>
                  <a:lnTo>
                    <a:pt x="1101" y="104"/>
                  </a:lnTo>
                  <a:lnTo>
                    <a:pt x="1130" y="120"/>
                  </a:lnTo>
                  <a:lnTo>
                    <a:pt x="1159" y="137"/>
                  </a:lnTo>
                  <a:lnTo>
                    <a:pt x="1186" y="155"/>
                  </a:lnTo>
                  <a:lnTo>
                    <a:pt x="1213" y="175"/>
                  </a:lnTo>
                  <a:lnTo>
                    <a:pt x="1239" y="196"/>
                  </a:lnTo>
                  <a:lnTo>
                    <a:pt x="1264" y="218"/>
                  </a:lnTo>
                  <a:lnTo>
                    <a:pt x="1289" y="242"/>
                  </a:lnTo>
                  <a:lnTo>
                    <a:pt x="1313" y="267"/>
                  </a:lnTo>
                  <a:lnTo>
                    <a:pt x="1336" y="293"/>
                  </a:lnTo>
                  <a:lnTo>
                    <a:pt x="1357" y="321"/>
                  </a:lnTo>
                  <a:lnTo>
                    <a:pt x="1379" y="350"/>
                  </a:lnTo>
                  <a:lnTo>
                    <a:pt x="1399" y="381"/>
                  </a:lnTo>
                  <a:lnTo>
                    <a:pt x="1418" y="414"/>
                  </a:lnTo>
                  <a:lnTo>
                    <a:pt x="1436" y="449"/>
                  </a:lnTo>
                  <a:lnTo>
                    <a:pt x="1454" y="485"/>
                  </a:lnTo>
                  <a:lnTo>
                    <a:pt x="1471" y="523"/>
                  </a:lnTo>
                  <a:lnTo>
                    <a:pt x="1486" y="563"/>
                  </a:lnTo>
                  <a:lnTo>
                    <a:pt x="1499" y="604"/>
                  </a:lnTo>
                  <a:lnTo>
                    <a:pt x="1512" y="649"/>
                  </a:lnTo>
                  <a:lnTo>
                    <a:pt x="1525" y="695"/>
                  </a:lnTo>
                  <a:lnTo>
                    <a:pt x="1536" y="742"/>
                  </a:lnTo>
                  <a:lnTo>
                    <a:pt x="1545" y="792"/>
                  </a:lnTo>
                  <a:lnTo>
                    <a:pt x="1554" y="845"/>
                  </a:lnTo>
                  <a:lnTo>
                    <a:pt x="1551" y="899"/>
                  </a:lnTo>
                  <a:lnTo>
                    <a:pt x="1548" y="955"/>
                  </a:lnTo>
                  <a:lnTo>
                    <a:pt x="1544" y="1010"/>
                  </a:lnTo>
                  <a:lnTo>
                    <a:pt x="1539" y="1065"/>
                  </a:lnTo>
                  <a:lnTo>
                    <a:pt x="1529" y="1174"/>
                  </a:lnTo>
                  <a:lnTo>
                    <a:pt x="1517" y="1284"/>
                  </a:lnTo>
                  <a:lnTo>
                    <a:pt x="1503" y="1392"/>
                  </a:lnTo>
                  <a:lnTo>
                    <a:pt x="1487" y="1501"/>
                  </a:lnTo>
                  <a:lnTo>
                    <a:pt x="1468" y="1609"/>
                  </a:lnTo>
                  <a:lnTo>
                    <a:pt x="1449" y="1716"/>
                  </a:lnTo>
                  <a:lnTo>
                    <a:pt x="1429" y="1824"/>
                  </a:lnTo>
                  <a:lnTo>
                    <a:pt x="1408" y="1930"/>
                  </a:lnTo>
                  <a:lnTo>
                    <a:pt x="1385" y="2037"/>
                  </a:lnTo>
                  <a:lnTo>
                    <a:pt x="1362" y="2144"/>
                  </a:lnTo>
                  <a:lnTo>
                    <a:pt x="1314" y="2356"/>
                  </a:lnTo>
                  <a:lnTo>
                    <a:pt x="1263" y="256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97" name="Freeform 94"/>
            <p:cNvSpPr>
              <a:spLocks/>
            </p:cNvSpPr>
            <p:nvPr/>
          </p:nvSpPr>
          <p:spPr bwMode="auto">
            <a:xfrm>
              <a:off x="835" y="1558"/>
              <a:ext cx="163" cy="46"/>
            </a:xfrm>
            <a:custGeom>
              <a:avLst/>
              <a:gdLst>
                <a:gd name="T0" fmla="*/ 0 w 1140"/>
                <a:gd name="T1" fmla="*/ 0 h 321"/>
                <a:gd name="T2" fmla="*/ 0 w 1140"/>
                <a:gd name="T3" fmla="*/ 0 h 321"/>
                <a:gd name="T4" fmla="*/ 0 w 1140"/>
                <a:gd name="T5" fmla="*/ 0 h 321"/>
                <a:gd name="T6" fmla="*/ 1 w 1140"/>
                <a:gd name="T7" fmla="*/ 0 h 321"/>
                <a:gd name="T8" fmla="*/ 1 w 1140"/>
                <a:gd name="T9" fmla="*/ 0 h 321"/>
                <a:gd name="T10" fmla="*/ 1 w 1140"/>
                <a:gd name="T11" fmla="*/ 0 h 321"/>
                <a:gd name="T12" fmla="*/ 1 w 1140"/>
                <a:gd name="T13" fmla="*/ 0 h 321"/>
                <a:gd name="T14" fmla="*/ 1 w 1140"/>
                <a:gd name="T15" fmla="*/ 0 h 321"/>
                <a:gd name="T16" fmla="*/ 2 w 1140"/>
                <a:gd name="T17" fmla="*/ 0 h 321"/>
                <a:gd name="T18" fmla="*/ 2 w 1140"/>
                <a:gd name="T19" fmla="*/ 0 h 321"/>
                <a:gd name="T20" fmla="*/ 2 w 1140"/>
                <a:gd name="T21" fmla="*/ 0 h 321"/>
                <a:gd name="T22" fmla="*/ 2 w 1140"/>
                <a:gd name="T23" fmla="*/ 0 h 321"/>
                <a:gd name="T24" fmla="*/ 2 w 1140"/>
                <a:gd name="T25" fmla="*/ 0 h 321"/>
                <a:gd name="T26" fmla="*/ 3 w 1140"/>
                <a:gd name="T27" fmla="*/ 1 h 321"/>
                <a:gd name="T28" fmla="*/ 3 w 1140"/>
                <a:gd name="T29" fmla="*/ 1 h 321"/>
                <a:gd name="T30" fmla="*/ 3 w 1140"/>
                <a:gd name="T31" fmla="*/ 1 h 321"/>
                <a:gd name="T32" fmla="*/ 3 w 1140"/>
                <a:gd name="T33" fmla="*/ 1 h 321"/>
                <a:gd name="T34" fmla="*/ 3 w 1140"/>
                <a:gd name="T35" fmla="*/ 1 h 321"/>
                <a:gd name="T36" fmla="*/ 3 w 1140"/>
                <a:gd name="T37" fmla="*/ 1 h 321"/>
                <a:gd name="T38" fmla="*/ 3 w 1140"/>
                <a:gd name="T39" fmla="*/ 1 h 321"/>
                <a:gd name="T40" fmla="*/ 3 w 1140"/>
                <a:gd name="T41" fmla="*/ 0 h 321"/>
                <a:gd name="T42" fmla="*/ 2 w 1140"/>
                <a:gd name="T43" fmla="*/ 0 h 321"/>
                <a:gd name="T44" fmla="*/ 2 w 1140"/>
                <a:gd name="T45" fmla="*/ 0 h 321"/>
                <a:gd name="T46" fmla="*/ 2 w 1140"/>
                <a:gd name="T47" fmla="*/ 0 h 321"/>
                <a:gd name="T48" fmla="*/ 2 w 1140"/>
                <a:gd name="T49" fmla="*/ 0 h 321"/>
                <a:gd name="T50" fmla="*/ 2 w 1140"/>
                <a:gd name="T51" fmla="*/ 0 h 321"/>
                <a:gd name="T52" fmla="*/ 1 w 1140"/>
                <a:gd name="T53" fmla="*/ 0 h 321"/>
                <a:gd name="T54" fmla="*/ 1 w 1140"/>
                <a:gd name="T55" fmla="*/ 0 h 321"/>
                <a:gd name="T56" fmla="*/ 1 w 1140"/>
                <a:gd name="T57" fmla="*/ 0 h 321"/>
                <a:gd name="T58" fmla="*/ 1 w 1140"/>
                <a:gd name="T59" fmla="*/ 0 h 321"/>
                <a:gd name="T60" fmla="*/ 1 w 1140"/>
                <a:gd name="T61" fmla="*/ 0 h 321"/>
                <a:gd name="T62" fmla="*/ 0 w 1140"/>
                <a:gd name="T63" fmla="*/ 0 h 321"/>
                <a:gd name="T64" fmla="*/ 0 w 1140"/>
                <a:gd name="T65" fmla="*/ 0 h 321"/>
                <a:gd name="T66" fmla="*/ 0 w 1140"/>
                <a:gd name="T67" fmla="*/ 0 h 321"/>
                <a:gd name="T68" fmla="*/ 0 w 1140"/>
                <a:gd name="T69" fmla="*/ 0 h 321"/>
                <a:gd name="T70" fmla="*/ 0 w 1140"/>
                <a:gd name="T71" fmla="*/ 0 h 3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0"/>
                <a:gd name="T109" fmla="*/ 0 h 321"/>
                <a:gd name="T110" fmla="*/ 1140 w 1140"/>
                <a:gd name="T111" fmla="*/ 321 h 3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0" h="321">
                  <a:moveTo>
                    <a:pt x="0" y="94"/>
                  </a:moveTo>
                  <a:lnTo>
                    <a:pt x="37" y="113"/>
                  </a:lnTo>
                  <a:lnTo>
                    <a:pt x="71" y="101"/>
                  </a:lnTo>
                  <a:lnTo>
                    <a:pt x="104" y="90"/>
                  </a:lnTo>
                  <a:lnTo>
                    <a:pt x="137" y="81"/>
                  </a:lnTo>
                  <a:lnTo>
                    <a:pt x="169" y="72"/>
                  </a:lnTo>
                  <a:lnTo>
                    <a:pt x="202" y="66"/>
                  </a:lnTo>
                  <a:lnTo>
                    <a:pt x="234" y="60"/>
                  </a:lnTo>
                  <a:lnTo>
                    <a:pt x="266" y="56"/>
                  </a:lnTo>
                  <a:lnTo>
                    <a:pt x="299" y="53"/>
                  </a:lnTo>
                  <a:lnTo>
                    <a:pt x="331" y="51"/>
                  </a:lnTo>
                  <a:lnTo>
                    <a:pt x="363" y="50"/>
                  </a:lnTo>
                  <a:lnTo>
                    <a:pt x="395" y="51"/>
                  </a:lnTo>
                  <a:lnTo>
                    <a:pt x="427" y="53"/>
                  </a:lnTo>
                  <a:lnTo>
                    <a:pt x="459" y="56"/>
                  </a:lnTo>
                  <a:lnTo>
                    <a:pt x="491" y="60"/>
                  </a:lnTo>
                  <a:lnTo>
                    <a:pt x="524" y="65"/>
                  </a:lnTo>
                  <a:lnTo>
                    <a:pt x="556" y="72"/>
                  </a:lnTo>
                  <a:lnTo>
                    <a:pt x="588" y="79"/>
                  </a:lnTo>
                  <a:lnTo>
                    <a:pt x="621" y="88"/>
                  </a:lnTo>
                  <a:lnTo>
                    <a:pt x="654" y="98"/>
                  </a:lnTo>
                  <a:lnTo>
                    <a:pt x="687" y="109"/>
                  </a:lnTo>
                  <a:lnTo>
                    <a:pt x="721" y="121"/>
                  </a:lnTo>
                  <a:lnTo>
                    <a:pt x="755" y="134"/>
                  </a:lnTo>
                  <a:lnTo>
                    <a:pt x="788" y="148"/>
                  </a:lnTo>
                  <a:lnTo>
                    <a:pt x="822" y="163"/>
                  </a:lnTo>
                  <a:lnTo>
                    <a:pt x="857" y="179"/>
                  </a:lnTo>
                  <a:lnTo>
                    <a:pt x="892" y="198"/>
                  </a:lnTo>
                  <a:lnTo>
                    <a:pt x="928" y="215"/>
                  </a:lnTo>
                  <a:lnTo>
                    <a:pt x="963" y="234"/>
                  </a:lnTo>
                  <a:lnTo>
                    <a:pt x="999" y="254"/>
                  </a:lnTo>
                  <a:lnTo>
                    <a:pt x="1037" y="276"/>
                  </a:lnTo>
                  <a:lnTo>
                    <a:pt x="1073" y="298"/>
                  </a:lnTo>
                  <a:lnTo>
                    <a:pt x="1110" y="321"/>
                  </a:lnTo>
                  <a:lnTo>
                    <a:pt x="1140" y="279"/>
                  </a:lnTo>
                  <a:lnTo>
                    <a:pt x="1102" y="255"/>
                  </a:lnTo>
                  <a:lnTo>
                    <a:pt x="1064" y="233"/>
                  </a:lnTo>
                  <a:lnTo>
                    <a:pt x="1027" y="212"/>
                  </a:lnTo>
                  <a:lnTo>
                    <a:pt x="990" y="191"/>
                  </a:lnTo>
                  <a:lnTo>
                    <a:pt x="953" y="171"/>
                  </a:lnTo>
                  <a:lnTo>
                    <a:pt x="917" y="153"/>
                  </a:lnTo>
                  <a:lnTo>
                    <a:pt x="881" y="135"/>
                  </a:lnTo>
                  <a:lnTo>
                    <a:pt x="845" y="118"/>
                  </a:lnTo>
                  <a:lnTo>
                    <a:pt x="810" y="102"/>
                  </a:lnTo>
                  <a:lnTo>
                    <a:pt x="775" y="88"/>
                  </a:lnTo>
                  <a:lnTo>
                    <a:pt x="740" y="74"/>
                  </a:lnTo>
                  <a:lnTo>
                    <a:pt x="706" y="62"/>
                  </a:lnTo>
                  <a:lnTo>
                    <a:pt x="670" y="51"/>
                  </a:lnTo>
                  <a:lnTo>
                    <a:pt x="636" y="39"/>
                  </a:lnTo>
                  <a:lnTo>
                    <a:pt x="602" y="30"/>
                  </a:lnTo>
                  <a:lnTo>
                    <a:pt x="568" y="22"/>
                  </a:lnTo>
                  <a:lnTo>
                    <a:pt x="534" y="16"/>
                  </a:lnTo>
                  <a:lnTo>
                    <a:pt x="499" y="10"/>
                  </a:lnTo>
                  <a:lnTo>
                    <a:pt x="465" y="6"/>
                  </a:lnTo>
                  <a:lnTo>
                    <a:pt x="431" y="2"/>
                  </a:lnTo>
                  <a:lnTo>
                    <a:pt x="397" y="1"/>
                  </a:lnTo>
                  <a:lnTo>
                    <a:pt x="363" y="0"/>
                  </a:lnTo>
                  <a:lnTo>
                    <a:pt x="328" y="0"/>
                  </a:lnTo>
                  <a:lnTo>
                    <a:pt x="294" y="2"/>
                  </a:lnTo>
                  <a:lnTo>
                    <a:pt x="260" y="6"/>
                  </a:lnTo>
                  <a:lnTo>
                    <a:pt x="226" y="10"/>
                  </a:lnTo>
                  <a:lnTo>
                    <a:pt x="192" y="16"/>
                  </a:lnTo>
                  <a:lnTo>
                    <a:pt x="158" y="23"/>
                  </a:lnTo>
                  <a:lnTo>
                    <a:pt x="122" y="32"/>
                  </a:lnTo>
                  <a:lnTo>
                    <a:pt x="87" y="42"/>
                  </a:lnTo>
                  <a:lnTo>
                    <a:pt x="53" y="54"/>
                  </a:lnTo>
                  <a:lnTo>
                    <a:pt x="18" y="67"/>
                  </a:lnTo>
                  <a:lnTo>
                    <a:pt x="53" y="86"/>
                  </a:lnTo>
                  <a:lnTo>
                    <a:pt x="0" y="94"/>
                  </a:lnTo>
                  <a:lnTo>
                    <a:pt x="6" y="126"/>
                  </a:lnTo>
                  <a:lnTo>
                    <a:pt x="37" y="113"/>
                  </a:lnTo>
                  <a:lnTo>
                    <a:pt x="0" y="94"/>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98" name="Freeform 95"/>
            <p:cNvSpPr>
              <a:spLocks/>
            </p:cNvSpPr>
            <p:nvPr/>
          </p:nvSpPr>
          <p:spPr bwMode="auto">
            <a:xfrm>
              <a:off x="812" y="1328"/>
              <a:ext cx="31" cy="243"/>
            </a:xfrm>
            <a:custGeom>
              <a:avLst/>
              <a:gdLst>
                <a:gd name="T0" fmla="*/ 0 w 218"/>
                <a:gd name="T1" fmla="*/ 0 h 1703"/>
                <a:gd name="T2" fmla="*/ 0 w 218"/>
                <a:gd name="T3" fmla="*/ 0 h 1703"/>
                <a:gd name="T4" fmla="*/ 0 w 218"/>
                <a:gd name="T5" fmla="*/ 0 h 1703"/>
                <a:gd name="T6" fmla="*/ 0 w 218"/>
                <a:gd name="T7" fmla="*/ 0 h 1703"/>
                <a:gd name="T8" fmla="*/ 0 w 218"/>
                <a:gd name="T9" fmla="*/ 0 h 1703"/>
                <a:gd name="T10" fmla="*/ 0 w 218"/>
                <a:gd name="T11" fmla="*/ 1 h 1703"/>
                <a:gd name="T12" fmla="*/ 0 w 218"/>
                <a:gd name="T13" fmla="*/ 1 h 1703"/>
                <a:gd name="T14" fmla="*/ 0 w 218"/>
                <a:gd name="T15" fmla="*/ 1 h 1703"/>
                <a:gd name="T16" fmla="*/ 0 w 218"/>
                <a:gd name="T17" fmla="*/ 1 h 1703"/>
                <a:gd name="T18" fmla="*/ 0 w 218"/>
                <a:gd name="T19" fmla="*/ 1 h 1703"/>
                <a:gd name="T20" fmla="*/ 0 w 218"/>
                <a:gd name="T21" fmla="*/ 1 h 1703"/>
                <a:gd name="T22" fmla="*/ 0 w 218"/>
                <a:gd name="T23" fmla="*/ 2 h 1703"/>
                <a:gd name="T24" fmla="*/ 0 w 218"/>
                <a:gd name="T25" fmla="*/ 2 h 1703"/>
                <a:gd name="T26" fmla="*/ 0 w 218"/>
                <a:gd name="T27" fmla="*/ 2 h 1703"/>
                <a:gd name="T28" fmla="*/ 0 w 218"/>
                <a:gd name="T29" fmla="*/ 2 h 1703"/>
                <a:gd name="T30" fmla="*/ 0 w 218"/>
                <a:gd name="T31" fmla="*/ 2 h 1703"/>
                <a:gd name="T32" fmla="*/ 0 w 218"/>
                <a:gd name="T33" fmla="*/ 3 h 1703"/>
                <a:gd name="T34" fmla="*/ 0 w 218"/>
                <a:gd name="T35" fmla="*/ 3 h 1703"/>
                <a:gd name="T36" fmla="*/ 0 w 218"/>
                <a:gd name="T37" fmla="*/ 3 h 1703"/>
                <a:gd name="T38" fmla="*/ 0 w 218"/>
                <a:gd name="T39" fmla="*/ 4 h 1703"/>
                <a:gd name="T40" fmla="*/ 0 w 218"/>
                <a:gd name="T41" fmla="*/ 4 h 1703"/>
                <a:gd name="T42" fmla="*/ 0 w 218"/>
                <a:gd name="T43" fmla="*/ 5 h 1703"/>
                <a:gd name="T44" fmla="*/ 1 w 218"/>
                <a:gd name="T45" fmla="*/ 5 h 1703"/>
                <a:gd name="T46" fmla="*/ 1 w 218"/>
                <a:gd name="T47" fmla="*/ 4 h 1703"/>
                <a:gd name="T48" fmla="*/ 0 w 218"/>
                <a:gd name="T49" fmla="*/ 4 h 1703"/>
                <a:gd name="T50" fmla="*/ 0 w 218"/>
                <a:gd name="T51" fmla="*/ 3 h 1703"/>
                <a:gd name="T52" fmla="*/ 0 w 218"/>
                <a:gd name="T53" fmla="*/ 3 h 1703"/>
                <a:gd name="T54" fmla="*/ 0 w 218"/>
                <a:gd name="T55" fmla="*/ 3 h 1703"/>
                <a:gd name="T56" fmla="*/ 0 w 218"/>
                <a:gd name="T57" fmla="*/ 2 h 1703"/>
                <a:gd name="T58" fmla="*/ 0 w 218"/>
                <a:gd name="T59" fmla="*/ 2 h 1703"/>
                <a:gd name="T60" fmla="*/ 0 w 218"/>
                <a:gd name="T61" fmla="*/ 2 h 1703"/>
                <a:gd name="T62" fmla="*/ 0 w 218"/>
                <a:gd name="T63" fmla="*/ 2 h 1703"/>
                <a:gd name="T64" fmla="*/ 0 w 218"/>
                <a:gd name="T65" fmla="*/ 2 h 1703"/>
                <a:gd name="T66" fmla="*/ 0 w 218"/>
                <a:gd name="T67" fmla="*/ 1 h 1703"/>
                <a:gd name="T68" fmla="*/ 0 w 218"/>
                <a:gd name="T69" fmla="*/ 1 h 1703"/>
                <a:gd name="T70" fmla="*/ 0 w 218"/>
                <a:gd name="T71" fmla="*/ 1 h 1703"/>
                <a:gd name="T72" fmla="*/ 0 w 218"/>
                <a:gd name="T73" fmla="*/ 1 h 1703"/>
                <a:gd name="T74" fmla="*/ 0 w 218"/>
                <a:gd name="T75" fmla="*/ 1 h 1703"/>
                <a:gd name="T76" fmla="*/ 0 w 218"/>
                <a:gd name="T77" fmla="*/ 1 h 1703"/>
                <a:gd name="T78" fmla="*/ 0 w 218"/>
                <a:gd name="T79" fmla="*/ 0 h 1703"/>
                <a:gd name="T80" fmla="*/ 0 w 218"/>
                <a:gd name="T81" fmla="*/ 0 h 1703"/>
                <a:gd name="T82" fmla="*/ 0 w 218"/>
                <a:gd name="T83" fmla="*/ 0 h 1703"/>
                <a:gd name="T84" fmla="*/ 0 w 218"/>
                <a:gd name="T85" fmla="*/ 0 h 1703"/>
                <a:gd name="T86" fmla="*/ 0 w 218"/>
                <a:gd name="T87" fmla="*/ 0 h 1703"/>
                <a:gd name="T88" fmla="*/ 0 w 218"/>
                <a:gd name="T89" fmla="*/ 0 h 1703"/>
                <a:gd name="T90" fmla="*/ 0 w 218"/>
                <a:gd name="T91" fmla="*/ 0 h 1703"/>
                <a:gd name="T92" fmla="*/ 0 w 218"/>
                <a:gd name="T93" fmla="*/ 0 h 1703"/>
                <a:gd name="T94" fmla="*/ 0 w 218"/>
                <a:gd name="T95" fmla="*/ 0 h 17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8"/>
                <a:gd name="T145" fmla="*/ 0 h 1703"/>
                <a:gd name="T146" fmla="*/ 218 w 218"/>
                <a:gd name="T147" fmla="*/ 1703 h 17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8" h="1703">
                  <a:moveTo>
                    <a:pt x="11" y="0"/>
                  </a:moveTo>
                  <a:lnTo>
                    <a:pt x="8" y="9"/>
                  </a:lnTo>
                  <a:lnTo>
                    <a:pt x="5" y="59"/>
                  </a:lnTo>
                  <a:lnTo>
                    <a:pt x="3" y="109"/>
                  </a:lnTo>
                  <a:lnTo>
                    <a:pt x="1" y="159"/>
                  </a:lnTo>
                  <a:lnTo>
                    <a:pt x="0" y="211"/>
                  </a:lnTo>
                  <a:lnTo>
                    <a:pt x="0" y="263"/>
                  </a:lnTo>
                  <a:lnTo>
                    <a:pt x="1" y="315"/>
                  </a:lnTo>
                  <a:lnTo>
                    <a:pt x="2" y="368"/>
                  </a:lnTo>
                  <a:lnTo>
                    <a:pt x="4" y="422"/>
                  </a:lnTo>
                  <a:lnTo>
                    <a:pt x="7" y="476"/>
                  </a:lnTo>
                  <a:lnTo>
                    <a:pt x="11" y="529"/>
                  </a:lnTo>
                  <a:lnTo>
                    <a:pt x="14" y="583"/>
                  </a:lnTo>
                  <a:lnTo>
                    <a:pt x="18" y="638"/>
                  </a:lnTo>
                  <a:lnTo>
                    <a:pt x="29" y="747"/>
                  </a:lnTo>
                  <a:lnTo>
                    <a:pt x="41" y="857"/>
                  </a:lnTo>
                  <a:lnTo>
                    <a:pt x="53" y="966"/>
                  </a:lnTo>
                  <a:lnTo>
                    <a:pt x="67" y="1076"/>
                  </a:lnTo>
                  <a:lnTo>
                    <a:pt x="83" y="1184"/>
                  </a:lnTo>
                  <a:lnTo>
                    <a:pt x="99" y="1292"/>
                  </a:lnTo>
                  <a:lnTo>
                    <a:pt x="132" y="1501"/>
                  </a:lnTo>
                  <a:lnTo>
                    <a:pt x="165" y="1703"/>
                  </a:lnTo>
                  <a:lnTo>
                    <a:pt x="218" y="1695"/>
                  </a:lnTo>
                  <a:lnTo>
                    <a:pt x="185" y="1494"/>
                  </a:lnTo>
                  <a:lnTo>
                    <a:pt x="152" y="1284"/>
                  </a:lnTo>
                  <a:lnTo>
                    <a:pt x="136" y="1178"/>
                  </a:lnTo>
                  <a:lnTo>
                    <a:pt x="121" y="1070"/>
                  </a:lnTo>
                  <a:lnTo>
                    <a:pt x="106" y="961"/>
                  </a:lnTo>
                  <a:lnTo>
                    <a:pt x="93" y="852"/>
                  </a:lnTo>
                  <a:lnTo>
                    <a:pt x="81" y="742"/>
                  </a:lnTo>
                  <a:lnTo>
                    <a:pt x="71" y="634"/>
                  </a:lnTo>
                  <a:lnTo>
                    <a:pt x="66" y="580"/>
                  </a:lnTo>
                  <a:lnTo>
                    <a:pt x="63" y="526"/>
                  </a:lnTo>
                  <a:lnTo>
                    <a:pt x="60" y="473"/>
                  </a:lnTo>
                  <a:lnTo>
                    <a:pt x="58" y="420"/>
                  </a:lnTo>
                  <a:lnTo>
                    <a:pt x="55" y="367"/>
                  </a:lnTo>
                  <a:lnTo>
                    <a:pt x="53" y="314"/>
                  </a:lnTo>
                  <a:lnTo>
                    <a:pt x="53" y="263"/>
                  </a:lnTo>
                  <a:lnTo>
                    <a:pt x="53" y="211"/>
                  </a:lnTo>
                  <a:lnTo>
                    <a:pt x="54" y="160"/>
                  </a:lnTo>
                  <a:lnTo>
                    <a:pt x="55" y="111"/>
                  </a:lnTo>
                  <a:lnTo>
                    <a:pt x="58" y="61"/>
                  </a:lnTo>
                  <a:lnTo>
                    <a:pt x="61" y="12"/>
                  </a:lnTo>
                  <a:lnTo>
                    <a:pt x="59" y="20"/>
                  </a:lnTo>
                  <a:lnTo>
                    <a:pt x="11" y="0"/>
                  </a:lnTo>
                  <a:lnTo>
                    <a:pt x="8" y="4"/>
                  </a:lnTo>
                  <a:lnTo>
                    <a:pt x="8" y="9"/>
                  </a:lnTo>
                  <a:lnTo>
                    <a:pt x="11" y="0"/>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99" name="Freeform 96"/>
            <p:cNvSpPr>
              <a:spLocks/>
            </p:cNvSpPr>
            <p:nvPr/>
          </p:nvSpPr>
          <p:spPr bwMode="auto">
            <a:xfrm>
              <a:off x="813" y="1230"/>
              <a:ext cx="120" cy="101"/>
            </a:xfrm>
            <a:custGeom>
              <a:avLst/>
              <a:gdLst>
                <a:gd name="T0" fmla="*/ 2 w 838"/>
                <a:gd name="T1" fmla="*/ 0 h 704"/>
                <a:gd name="T2" fmla="*/ 2 w 838"/>
                <a:gd name="T3" fmla="*/ 0 h 704"/>
                <a:gd name="T4" fmla="*/ 2 w 838"/>
                <a:gd name="T5" fmla="*/ 0 h 704"/>
                <a:gd name="T6" fmla="*/ 2 w 838"/>
                <a:gd name="T7" fmla="*/ 0 h 704"/>
                <a:gd name="T8" fmla="*/ 2 w 838"/>
                <a:gd name="T9" fmla="*/ 0 h 704"/>
                <a:gd name="T10" fmla="*/ 1 w 838"/>
                <a:gd name="T11" fmla="*/ 0 h 704"/>
                <a:gd name="T12" fmla="*/ 1 w 838"/>
                <a:gd name="T13" fmla="*/ 0 h 704"/>
                <a:gd name="T14" fmla="*/ 1 w 838"/>
                <a:gd name="T15" fmla="*/ 0 h 704"/>
                <a:gd name="T16" fmla="*/ 1 w 838"/>
                <a:gd name="T17" fmla="*/ 1 h 704"/>
                <a:gd name="T18" fmla="*/ 1 w 838"/>
                <a:gd name="T19" fmla="*/ 1 h 704"/>
                <a:gd name="T20" fmla="*/ 1 w 838"/>
                <a:gd name="T21" fmla="*/ 1 h 704"/>
                <a:gd name="T22" fmla="*/ 1 w 838"/>
                <a:gd name="T23" fmla="*/ 1 h 704"/>
                <a:gd name="T24" fmla="*/ 0 w 838"/>
                <a:gd name="T25" fmla="*/ 1 h 704"/>
                <a:gd name="T26" fmla="*/ 0 w 838"/>
                <a:gd name="T27" fmla="*/ 1 h 704"/>
                <a:gd name="T28" fmla="*/ 0 w 838"/>
                <a:gd name="T29" fmla="*/ 2 h 704"/>
                <a:gd name="T30" fmla="*/ 0 w 838"/>
                <a:gd name="T31" fmla="*/ 2 h 704"/>
                <a:gd name="T32" fmla="*/ 0 w 838"/>
                <a:gd name="T33" fmla="*/ 2 h 704"/>
                <a:gd name="T34" fmla="*/ 0 w 838"/>
                <a:gd name="T35" fmla="*/ 2 h 704"/>
                <a:gd name="T36" fmla="*/ 0 w 838"/>
                <a:gd name="T37" fmla="*/ 2 h 704"/>
                <a:gd name="T38" fmla="*/ 0 w 838"/>
                <a:gd name="T39" fmla="*/ 2 h 704"/>
                <a:gd name="T40" fmla="*/ 1 w 838"/>
                <a:gd name="T41" fmla="*/ 1 h 704"/>
                <a:gd name="T42" fmla="*/ 1 w 838"/>
                <a:gd name="T43" fmla="*/ 1 h 704"/>
                <a:gd name="T44" fmla="*/ 1 w 838"/>
                <a:gd name="T45" fmla="*/ 1 h 704"/>
                <a:gd name="T46" fmla="*/ 1 w 838"/>
                <a:gd name="T47" fmla="*/ 1 h 704"/>
                <a:gd name="T48" fmla="*/ 1 w 838"/>
                <a:gd name="T49" fmla="*/ 1 h 704"/>
                <a:gd name="T50" fmla="*/ 1 w 838"/>
                <a:gd name="T51" fmla="*/ 1 h 704"/>
                <a:gd name="T52" fmla="*/ 1 w 838"/>
                <a:gd name="T53" fmla="*/ 1 h 704"/>
                <a:gd name="T54" fmla="*/ 1 w 838"/>
                <a:gd name="T55" fmla="*/ 0 h 704"/>
                <a:gd name="T56" fmla="*/ 2 w 838"/>
                <a:gd name="T57" fmla="*/ 0 h 704"/>
                <a:gd name="T58" fmla="*/ 2 w 838"/>
                <a:gd name="T59" fmla="*/ 0 h 704"/>
                <a:gd name="T60" fmla="*/ 2 w 838"/>
                <a:gd name="T61" fmla="*/ 0 h 704"/>
                <a:gd name="T62" fmla="*/ 2 w 838"/>
                <a:gd name="T63" fmla="*/ 0 h 704"/>
                <a:gd name="T64" fmla="*/ 2 w 838"/>
                <a:gd name="T65" fmla="*/ 0 h 704"/>
                <a:gd name="T66" fmla="*/ 2 w 838"/>
                <a:gd name="T67" fmla="*/ 0 h 704"/>
                <a:gd name="T68" fmla="*/ 2 w 838"/>
                <a:gd name="T69" fmla="*/ 0 h 704"/>
                <a:gd name="T70" fmla="*/ 2 w 838"/>
                <a:gd name="T71" fmla="*/ 0 h 7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38"/>
                <a:gd name="T109" fmla="*/ 0 h 704"/>
                <a:gd name="T110" fmla="*/ 838 w 838"/>
                <a:gd name="T111" fmla="*/ 704 h 7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38" h="704">
                  <a:moveTo>
                    <a:pt x="838" y="1"/>
                  </a:moveTo>
                  <a:lnTo>
                    <a:pt x="831" y="0"/>
                  </a:lnTo>
                  <a:lnTo>
                    <a:pt x="795" y="3"/>
                  </a:lnTo>
                  <a:lnTo>
                    <a:pt x="762" y="7"/>
                  </a:lnTo>
                  <a:lnTo>
                    <a:pt x="729" y="12"/>
                  </a:lnTo>
                  <a:lnTo>
                    <a:pt x="697" y="19"/>
                  </a:lnTo>
                  <a:lnTo>
                    <a:pt x="665" y="26"/>
                  </a:lnTo>
                  <a:lnTo>
                    <a:pt x="633" y="35"/>
                  </a:lnTo>
                  <a:lnTo>
                    <a:pt x="602" y="46"/>
                  </a:lnTo>
                  <a:lnTo>
                    <a:pt x="572" y="57"/>
                  </a:lnTo>
                  <a:lnTo>
                    <a:pt x="542" y="70"/>
                  </a:lnTo>
                  <a:lnTo>
                    <a:pt x="513" y="83"/>
                  </a:lnTo>
                  <a:lnTo>
                    <a:pt x="485" y="98"/>
                  </a:lnTo>
                  <a:lnTo>
                    <a:pt x="457" y="114"/>
                  </a:lnTo>
                  <a:lnTo>
                    <a:pt x="429" y="132"/>
                  </a:lnTo>
                  <a:lnTo>
                    <a:pt x="401" y="151"/>
                  </a:lnTo>
                  <a:lnTo>
                    <a:pt x="376" y="170"/>
                  </a:lnTo>
                  <a:lnTo>
                    <a:pt x="349" y="192"/>
                  </a:lnTo>
                  <a:lnTo>
                    <a:pt x="324" y="214"/>
                  </a:lnTo>
                  <a:lnTo>
                    <a:pt x="299" y="237"/>
                  </a:lnTo>
                  <a:lnTo>
                    <a:pt x="274" y="261"/>
                  </a:lnTo>
                  <a:lnTo>
                    <a:pt x="251" y="287"/>
                  </a:lnTo>
                  <a:lnTo>
                    <a:pt x="227" y="313"/>
                  </a:lnTo>
                  <a:lnTo>
                    <a:pt x="205" y="342"/>
                  </a:lnTo>
                  <a:lnTo>
                    <a:pt x="182" y="371"/>
                  </a:lnTo>
                  <a:lnTo>
                    <a:pt x="160" y="401"/>
                  </a:lnTo>
                  <a:lnTo>
                    <a:pt x="138" y="433"/>
                  </a:lnTo>
                  <a:lnTo>
                    <a:pt x="117" y="465"/>
                  </a:lnTo>
                  <a:lnTo>
                    <a:pt x="97" y="499"/>
                  </a:lnTo>
                  <a:lnTo>
                    <a:pt x="77" y="534"/>
                  </a:lnTo>
                  <a:lnTo>
                    <a:pt x="56" y="570"/>
                  </a:lnTo>
                  <a:lnTo>
                    <a:pt x="37" y="607"/>
                  </a:lnTo>
                  <a:lnTo>
                    <a:pt x="18" y="646"/>
                  </a:lnTo>
                  <a:lnTo>
                    <a:pt x="0" y="684"/>
                  </a:lnTo>
                  <a:lnTo>
                    <a:pt x="48" y="704"/>
                  </a:lnTo>
                  <a:lnTo>
                    <a:pt x="66" y="666"/>
                  </a:lnTo>
                  <a:lnTo>
                    <a:pt x="85" y="628"/>
                  </a:lnTo>
                  <a:lnTo>
                    <a:pt x="103" y="593"/>
                  </a:lnTo>
                  <a:lnTo>
                    <a:pt x="122" y="557"/>
                  </a:lnTo>
                  <a:lnTo>
                    <a:pt x="143" y="523"/>
                  </a:lnTo>
                  <a:lnTo>
                    <a:pt x="163" y="491"/>
                  </a:lnTo>
                  <a:lnTo>
                    <a:pt x="183" y="459"/>
                  </a:lnTo>
                  <a:lnTo>
                    <a:pt x="204" y="429"/>
                  </a:lnTo>
                  <a:lnTo>
                    <a:pt x="225" y="399"/>
                  </a:lnTo>
                  <a:lnTo>
                    <a:pt x="246" y="372"/>
                  </a:lnTo>
                  <a:lnTo>
                    <a:pt x="269" y="346"/>
                  </a:lnTo>
                  <a:lnTo>
                    <a:pt x="291" y="319"/>
                  </a:lnTo>
                  <a:lnTo>
                    <a:pt x="314" y="295"/>
                  </a:lnTo>
                  <a:lnTo>
                    <a:pt x="337" y="272"/>
                  </a:lnTo>
                  <a:lnTo>
                    <a:pt x="361" y="249"/>
                  </a:lnTo>
                  <a:lnTo>
                    <a:pt x="384" y="229"/>
                  </a:lnTo>
                  <a:lnTo>
                    <a:pt x="409" y="209"/>
                  </a:lnTo>
                  <a:lnTo>
                    <a:pt x="433" y="190"/>
                  </a:lnTo>
                  <a:lnTo>
                    <a:pt x="459" y="173"/>
                  </a:lnTo>
                  <a:lnTo>
                    <a:pt x="485" y="157"/>
                  </a:lnTo>
                  <a:lnTo>
                    <a:pt x="511" y="142"/>
                  </a:lnTo>
                  <a:lnTo>
                    <a:pt x="538" y="128"/>
                  </a:lnTo>
                  <a:lnTo>
                    <a:pt x="565" y="115"/>
                  </a:lnTo>
                  <a:lnTo>
                    <a:pt x="592" y="103"/>
                  </a:lnTo>
                  <a:lnTo>
                    <a:pt x="621" y="93"/>
                  </a:lnTo>
                  <a:lnTo>
                    <a:pt x="649" y="83"/>
                  </a:lnTo>
                  <a:lnTo>
                    <a:pt x="679" y="75"/>
                  </a:lnTo>
                  <a:lnTo>
                    <a:pt x="709" y="68"/>
                  </a:lnTo>
                  <a:lnTo>
                    <a:pt x="739" y="62"/>
                  </a:lnTo>
                  <a:lnTo>
                    <a:pt x="770" y="57"/>
                  </a:lnTo>
                  <a:lnTo>
                    <a:pt x="802" y="53"/>
                  </a:lnTo>
                  <a:lnTo>
                    <a:pt x="834" y="51"/>
                  </a:lnTo>
                  <a:lnTo>
                    <a:pt x="825" y="50"/>
                  </a:lnTo>
                  <a:lnTo>
                    <a:pt x="838" y="1"/>
                  </a:lnTo>
                  <a:lnTo>
                    <a:pt x="834" y="0"/>
                  </a:lnTo>
                  <a:lnTo>
                    <a:pt x="831" y="0"/>
                  </a:lnTo>
                  <a:lnTo>
                    <a:pt x="838" y="1"/>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00" name="Freeform 97"/>
            <p:cNvSpPr>
              <a:spLocks/>
            </p:cNvSpPr>
            <p:nvPr/>
          </p:nvSpPr>
          <p:spPr bwMode="auto">
            <a:xfrm>
              <a:off x="931" y="1230"/>
              <a:ext cx="110" cy="125"/>
            </a:xfrm>
            <a:custGeom>
              <a:avLst/>
              <a:gdLst>
                <a:gd name="T0" fmla="*/ 2 w 771"/>
                <a:gd name="T1" fmla="*/ 3 h 872"/>
                <a:gd name="T2" fmla="*/ 2 w 771"/>
                <a:gd name="T3" fmla="*/ 2 h 872"/>
                <a:gd name="T4" fmla="*/ 2 w 771"/>
                <a:gd name="T5" fmla="*/ 2 h 872"/>
                <a:gd name="T6" fmla="*/ 2 w 771"/>
                <a:gd name="T7" fmla="*/ 2 h 872"/>
                <a:gd name="T8" fmla="*/ 2 w 771"/>
                <a:gd name="T9" fmla="*/ 1 h 872"/>
                <a:gd name="T10" fmla="*/ 2 w 771"/>
                <a:gd name="T11" fmla="*/ 1 h 872"/>
                <a:gd name="T12" fmla="*/ 2 w 771"/>
                <a:gd name="T13" fmla="*/ 1 h 872"/>
                <a:gd name="T14" fmla="*/ 2 w 771"/>
                <a:gd name="T15" fmla="*/ 1 h 872"/>
                <a:gd name="T16" fmla="*/ 1 w 771"/>
                <a:gd name="T17" fmla="*/ 1 h 872"/>
                <a:gd name="T18" fmla="*/ 1 w 771"/>
                <a:gd name="T19" fmla="*/ 1 h 872"/>
                <a:gd name="T20" fmla="*/ 1 w 771"/>
                <a:gd name="T21" fmla="*/ 0 h 872"/>
                <a:gd name="T22" fmla="*/ 1 w 771"/>
                <a:gd name="T23" fmla="*/ 0 h 872"/>
                <a:gd name="T24" fmla="*/ 1 w 771"/>
                <a:gd name="T25" fmla="*/ 0 h 872"/>
                <a:gd name="T26" fmla="*/ 1 w 771"/>
                <a:gd name="T27" fmla="*/ 0 h 872"/>
                <a:gd name="T28" fmla="*/ 0 w 771"/>
                <a:gd name="T29" fmla="*/ 0 h 872"/>
                <a:gd name="T30" fmla="*/ 0 w 771"/>
                <a:gd name="T31" fmla="*/ 0 h 872"/>
                <a:gd name="T32" fmla="*/ 0 w 771"/>
                <a:gd name="T33" fmla="*/ 0 h 872"/>
                <a:gd name="T34" fmla="*/ 0 w 771"/>
                <a:gd name="T35" fmla="*/ 0 h 872"/>
                <a:gd name="T36" fmla="*/ 0 w 771"/>
                <a:gd name="T37" fmla="*/ 0 h 872"/>
                <a:gd name="T38" fmla="*/ 0 w 771"/>
                <a:gd name="T39" fmla="*/ 0 h 872"/>
                <a:gd name="T40" fmla="*/ 1 w 771"/>
                <a:gd name="T41" fmla="*/ 0 h 872"/>
                <a:gd name="T42" fmla="*/ 1 w 771"/>
                <a:gd name="T43" fmla="*/ 0 h 872"/>
                <a:gd name="T44" fmla="*/ 1 w 771"/>
                <a:gd name="T45" fmla="*/ 1 h 872"/>
                <a:gd name="T46" fmla="*/ 1 w 771"/>
                <a:gd name="T47" fmla="*/ 1 h 872"/>
                <a:gd name="T48" fmla="*/ 1 w 771"/>
                <a:gd name="T49" fmla="*/ 1 h 872"/>
                <a:gd name="T50" fmla="*/ 1 w 771"/>
                <a:gd name="T51" fmla="*/ 1 h 872"/>
                <a:gd name="T52" fmla="*/ 2 w 771"/>
                <a:gd name="T53" fmla="*/ 1 h 872"/>
                <a:gd name="T54" fmla="*/ 2 w 771"/>
                <a:gd name="T55" fmla="*/ 1 h 872"/>
                <a:gd name="T56" fmla="*/ 2 w 771"/>
                <a:gd name="T57" fmla="*/ 1 h 872"/>
                <a:gd name="T58" fmla="*/ 2 w 771"/>
                <a:gd name="T59" fmla="*/ 2 h 872"/>
                <a:gd name="T60" fmla="*/ 2 w 771"/>
                <a:gd name="T61" fmla="*/ 2 h 872"/>
                <a:gd name="T62" fmla="*/ 2 w 771"/>
                <a:gd name="T63" fmla="*/ 2 h 872"/>
                <a:gd name="T64" fmla="*/ 2 w 771"/>
                <a:gd name="T65" fmla="*/ 2 h 872"/>
                <a:gd name="T66" fmla="*/ 2 w 771"/>
                <a:gd name="T67" fmla="*/ 3 h 872"/>
                <a:gd name="T68" fmla="*/ 2 w 771"/>
                <a:gd name="T69" fmla="*/ 3 h 872"/>
                <a:gd name="T70" fmla="*/ 2 w 771"/>
                <a:gd name="T71" fmla="*/ 3 h 8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71"/>
                <a:gd name="T109" fmla="*/ 0 h 872"/>
                <a:gd name="T110" fmla="*/ 771 w 771"/>
                <a:gd name="T111" fmla="*/ 872 h 8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71" h="872">
                  <a:moveTo>
                    <a:pt x="771" y="870"/>
                  </a:moveTo>
                  <a:lnTo>
                    <a:pt x="771" y="865"/>
                  </a:lnTo>
                  <a:lnTo>
                    <a:pt x="762" y="812"/>
                  </a:lnTo>
                  <a:lnTo>
                    <a:pt x="752" y="761"/>
                  </a:lnTo>
                  <a:lnTo>
                    <a:pt x="742" y="713"/>
                  </a:lnTo>
                  <a:lnTo>
                    <a:pt x="729" y="666"/>
                  </a:lnTo>
                  <a:lnTo>
                    <a:pt x="716" y="621"/>
                  </a:lnTo>
                  <a:lnTo>
                    <a:pt x="701" y="579"/>
                  </a:lnTo>
                  <a:lnTo>
                    <a:pt x="686" y="538"/>
                  </a:lnTo>
                  <a:lnTo>
                    <a:pt x="669" y="499"/>
                  </a:lnTo>
                  <a:lnTo>
                    <a:pt x="651" y="462"/>
                  </a:lnTo>
                  <a:lnTo>
                    <a:pt x="633" y="427"/>
                  </a:lnTo>
                  <a:lnTo>
                    <a:pt x="612" y="393"/>
                  </a:lnTo>
                  <a:lnTo>
                    <a:pt x="592" y="361"/>
                  </a:lnTo>
                  <a:lnTo>
                    <a:pt x="570" y="330"/>
                  </a:lnTo>
                  <a:lnTo>
                    <a:pt x="547" y="302"/>
                  </a:lnTo>
                  <a:lnTo>
                    <a:pt x="524" y="274"/>
                  </a:lnTo>
                  <a:lnTo>
                    <a:pt x="499" y="248"/>
                  </a:lnTo>
                  <a:lnTo>
                    <a:pt x="474" y="224"/>
                  </a:lnTo>
                  <a:lnTo>
                    <a:pt x="448" y="201"/>
                  </a:lnTo>
                  <a:lnTo>
                    <a:pt x="420" y="179"/>
                  </a:lnTo>
                  <a:lnTo>
                    <a:pt x="392" y="159"/>
                  </a:lnTo>
                  <a:lnTo>
                    <a:pt x="365" y="140"/>
                  </a:lnTo>
                  <a:lnTo>
                    <a:pt x="335" y="123"/>
                  </a:lnTo>
                  <a:lnTo>
                    <a:pt x="305" y="105"/>
                  </a:lnTo>
                  <a:lnTo>
                    <a:pt x="275" y="90"/>
                  </a:lnTo>
                  <a:lnTo>
                    <a:pt x="244" y="76"/>
                  </a:lnTo>
                  <a:lnTo>
                    <a:pt x="212" y="62"/>
                  </a:lnTo>
                  <a:lnTo>
                    <a:pt x="180" y="50"/>
                  </a:lnTo>
                  <a:lnTo>
                    <a:pt x="148" y="38"/>
                  </a:lnTo>
                  <a:lnTo>
                    <a:pt x="115" y="27"/>
                  </a:lnTo>
                  <a:lnTo>
                    <a:pt x="82" y="17"/>
                  </a:lnTo>
                  <a:lnTo>
                    <a:pt x="47" y="8"/>
                  </a:lnTo>
                  <a:lnTo>
                    <a:pt x="13" y="0"/>
                  </a:lnTo>
                  <a:lnTo>
                    <a:pt x="0" y="49"/>
                  </a:lnTo>
                  <a:lnTo>
                    <a:pt x="33" y="57"/>
                  </a:lnTo>
                  <a:lnTo>
                    <a:pt x="67" y="66"/>
                  </a:lnTo>
                  <a:lnTo>
                    <a:pt x="99" y="75"/>
                  </a:lnTo>
                  <a:lnTo>
                    <a:pt x="130" y="85"/>
                  </a:lnTo>
                  <a:lnTo>
                    <a:pt x="161" y="96"/>
                  </a:lnTo>
                  <a:lnTo>
                    <a:pt x="192" y="108"/>
                  </a:lnTo>
                  <a:lnTo>
                    <a:pt x="221" y="121"/>
                  </a:lnTo>
                  <a:lnTo>
                    <a:pt x="250" y="135"/>
                  </a:lnTo>
                  <a:lnTo>
                    <a:pt x="279" y="149"/>
                  </a:lnTo>
                  <a:lnTo>
                    <a:pt x="307" y="165"/>
                  </a:lnTo>
                  <a:lnTo>
                    <a:pt x="335" y="181"/>
                  </a:lnTo>
                  <a:lnTo>
                    <a:pt x="361" y="200"/>
                  </a:lnTo>
                  <a:lnTo>
                    <a:pt x="387" y="219"/>
                  </a:lnTo>
                  <a:lnTo>
                    <a:pt x="413" y="238"/>
                  </a:lnTo>
                  <a:lnTo>
                    <a:pt x="437" y="260"/>
                  </a:lnTo>
                  <a:lnTo>
                    <a:pt x="461" y="283"/>
                  </a:lnTo>
                  <a:lnTo>
                    <a:pt x="483" y="307"/>
                  </a:lnTo>
                  <a:lnTo>
                    <a:pt x="506" y="332"/>
                  </a:lnTo>
                  <a:lnTo>
                    <a:pt x="527" y="360"/>
                  </a:lnTo>
                  <a:lnTo>
                    <a:pt x="547" y="388"/>
                  </a:lnTo>
                  <a:lnTo>
                    <a:pt x="568" y="419"/>
                  </a:lnTo>
                  <a:lnTo>
                    <a:pt x="586" y="450"/>
                  </a:lnTo>
                  <a:lnTo>
                    <a:pt x="604" y="483"/>
                  </a:lnTo>
                  <a:lnTo>
                    <a:pt x="621" y="519"/>
                  </a:lnTo>
                  <a:lnTo>
                    <a:pt x="637" y="556"/>
                  </a:lnTo>
                  <a:lnTo>
                    <a:pt x="651" y="595"/>
                  </a:lnTo>
                  <a:lnTo>
                    <a:pt x="665" y="637"/>
                  </a:lnTo>
                  <a:lnTo>
                    <a:pt x="678" y="679"/>
                  </a:lnTo>
                  <a:lnTo>
                    <a:pt x="689" y="724"/>
                  </a:lnTo>
                  <a:lnTo>
                    <a:pt x="700" y="771"/>
                  </a:lnTo>
                  <a:lnTo>
                    <a:pt x="710" y="820"/>
                  </a:lnTo>
                  <a:lnTo>
                    <a:pt x="718" y="872"/>
                  </a:lnTo>
                  <a:lnTo>
                    <a:pt x="718" y="868"/>
                  </a:lnTo>
                  <a:lnTo>
                    <a:pt x="771" y="870"/>
                  </a:lnTo>
                  <a:lnTo>
                    <a:pt x="771" y="867"/>
                  </a:lnTo>
                  <a:lnTo>
                    <a:pt x="771" y="865"/>
                  </a:lnTo>
                  <a:lnTo>
                    <a:pt x="771" y="870"/>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01" name="Freeform 98"/>
            <p:cNvSpPr>
              <a:spLocks/>
            </p:cNvSpPr>
            <p:nvPr/>
          </p:nvSpPr>
          <p:spPr bwMode="auto">
            <a:xfrm>
              <a:off x="992" y="1354"/>
              <a:ext cx="49" cy="252"/>
            </a:xfrm>
            <a:custGeom>
              <a:avLst/>
              <a:gdLst>
                <a:gd name="T0" fmla="*/ 0 w 342"/>
                <a:gd name="T1" fmla="*/ 5 h 1764"/>
                <a:gd name="T2" fmla="*/ 0 w 342"/>
                <a:gd name="T3" fmla="*/ 5 h 1764"/>
                <a:gd name="T4" fmla="*/ 0 w 342"/>
                <a:gd name="T5" fmla="*/ 4 h 1764"/>
                <a:gd name="T6" fmla="*/ 0 w 342"/>
                <a:gd name="T7" fmla="*/ 4 h 1764"/>
                <a:gd name="T8" fmla="*/ 1 w 342"/>
                <a:gd name="T9" fmla="*/ 3 h 1764"/>
                <a:gd name="T10" fmla="*/ 1 w 342"/>
                <a:gd name="T11" fmla="*/ 3 h 1764"/>
                <a:gd name="T12" fmla="*/ 1 w 342"/>
                <a:gd name="T13" fmla="*/ 3 h 1764"/>
                <a:gd name="T14" fmla="*/ 1 w 342"/>
                <a:gd name="T15" fmla="*/ 3 h 1764"/>
                <a:gd name="T16" fmla="*/ 1 w 342"/>
                <a:gd name="T17" fmla="*/ 2 h 1764"/>
                <a:gd name="T18" fmla="*/ 1 w 342"/>
                <a:gd name="T19" fmla="*/ 2 h 1764"/>
                <a:gd name="T20" fmla="*/ 1 w 342"/>
                <a:gd name="T21" fmla="*/ 2 h 1764"/>
                <a:gd name="T22" fmla="*/ 1 w 342"/>
                <a:gd name="T23" fmla="*/ 1 h 1764"/>
                <a:gd name="T24" fmla="*/ 1 w 342"/>
                <a:gd name="T25" fmla="*/ 1 h 1764"/>
                <a:gd name="T26" fmla="*/ 1 w 342"/>
                <a:gd name="T27" fmla="*/ 1 h 1764"/>
                <a:gd name="T28" fmla="*/ 1 w 342"/>
                <a:gd name="T29" fmla="*/ 0 h 1764"/>
                <a:gd name="T30" fmla="*/ 1 w 342"/>
                <a:gd name="T31" fmla="*/ 0 h 1764"/>
                <a:gd name="T32" fmla="*/ 1 w 342"/>
                <a:gd name="T33" fmla="*/ 0 h 1764"/>
                <a:gd name="T34" fmla="*/ 1 w 342"/>
                <a:gd name="T35" fmla="*/ 0 h 1764"/>
                <a:gd name="T36" fmla="*/ 1 w 342"/>
                <a:gd name="T37" fmla="*/ 0 h 1764"/>
                <a:gd name="T38" fmla="*/ 1 w 342"/>
                <a:gd name="T39" fmla="*/ 0 h 1764"/>
                <a:gd name="T40" fmla="*/ 1 w 342"/>
                <a:gd name="T41" fmla="*/ 0 h 1764"/>
                <a:gd name="T42" fmla="*/ 1 w 342"/>
                <a:gd name="T43" fmla="*/ 0 h 1764"/>
                <a:gd name="T44" fmla="*/ 1 w 342"/>
                <a:gd name="T45" fmla="*/ 1 h 1764"/>
                <a:gd name="T46" fmla="*/ 1 w 342"/>
                <a:gd name="T47" fmla="*/ 1 h 1764"/>
                <a:gd name="T48" fmla="*/ 1 w 342"/>
                <a:gd name="T49" fmla="*/ 1 h 1764"/>
                <a:gd name="T50" fmla="*/ 1 w 342"/>
                <a:gd name="T51" fmla="*/ 2 h 1764"/>
                <a:gd name="T52" fmla="*/ 1 w 342"/>
                <a:gd name="T53" fmla="*/ 2 h 1764"/>
                <a:gd name="T54" fmla="*/ 1 w 342"/>
                <a:gd name="T55" fmla="*/ 2 h 1764"/>
                <a:gd name="T56" fmla="*/ 1 w 342"/>
                <a:gd name="T57" fmla="*/ 3 h 1764"/>
                <a:gd name="T58" fmla="*/ 0 w 342"/>
                <a:gd name="T59" fmla="*/ 3 h 1764"/>
                <a:gd name="T60" fmla="*/ 0 w 342"/>
                <a:gd name="T61" fmla="*/ 3 h 1764"/>
                <a:gd name="T62" fmla="*/ 0 w 342"/>
                <a:gd name="T63" fmla="*/ 3 h 1764"/>
                <a:gd name="T64" fmla="*/ 0 w 342"/>
                <a:gd name="T65" fmla="*/ 4 h 1764"/>
                <a:gd name="T66" fmla="*/ 0 w 342"/>
                <a:gd name="T67" fmla="*/ 4 h 1764"/>
                <a:gd name="T68" fmla="*/ 0 w 342"/>
                <a:gd name="T69" fmla="*/ 5 h 1764"/>
                <a:gd name="T70" fmla="*/ 0 w 342"/>
                <a:gd name="T71" fmla="*/ 5 h 1764"/>
                <a:gd name="T72" fmla="*/ 0 w 342"/>
                <a:gd name="T73" fmla="*/ 5 h 1764"/>
                <a:gd name="T74" fmla="*/ 0 w 342"/>
                <a:gd name="T75" fmla="*/ 5 h 1764"/>
                <a:gd name="T76" fmla="*/ 0 w 342"/>
                <a:gd name="T77" fmla="*/ 5 h 1764"/>
                <a:gd name="T78" fmla="*/ 0 w 342"/>
                <a:gd name="T79" fmla="*/ 5 h 17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2"/>
                <a:gd name="T121" fmla="*/ 0 h 1764"/>
                <a:gd name="T122" fmla="*/ 342 w 342"/>
                <a:gd name="T123" fmla="*/ 1764 h 17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2" h="1764">
                  <a:moveTo>
                    <a:pt x="10" y="1745"/>
                  </a:moveTo>
                  <a:lnTo>
                    <a:pt x="51" y="1729"/>
                  </a:lnTo>
                  <a:lnTo>
                    <a:pt x="101" y="1517"/>
                  </a:lnTo>
                  <a:lnTo>
                    <a:pt x="150" y="1305"/>
                  </a:lnTo>
                  <a:lnTo>
                    <a:pt x="173" y="1198"/>
                  </a:lnTo>
                  <a:lnTo>
                    <a:pt x="196" y="1091"/>
                  </a:lnTo>
                  <a:lnTo>
                    <a:pt x="218" y="984"/>
                  </a:lnTo>
                  <a:lnTo>
                    <a:pt x="238" y="876"/>
                  </a:lnTo>
                  <a:lnTo>
                    <a:pt x="257" y="768"/>
                  </a:lnTo>
                  <a:lnTo>
                    <a:pt x="274" y="661"/>
                  </a:lnTo>
                  <a:lnTo>
                    <a:pt x="290" y="551"/>
                  </a:lnTo>
                  <a:lnTo>
                    <a:pt x="305" y="443"/>
                  </a:lnTo>
                  <a:lnTo>
                    <a:pt x="317" y="333"/>
                  </a:lnTo>
                  <a:lnTo>
                    <a:pt x="328" y="223"/>
                  </a:lnTo>
                  <a:lnTo>
                    <a:pt x="332" y="168"/>
                  </a:lnTo>
                  <a:lnTo>
                    <a:pt x="336" y="112"/>
                  </a:lnTo>
                  <a:lnTo>
                    <a:pt x="339" y="56"/>
                  </a:lnTo>
                  <a:lnTo>
                    <a:pt x="342" y="2"/>
                  </a:lnTo>
                  <a:lnTo>
                    <a:pt x="289" y="0"/>
                  </a:lnTo>
                  <a:lnTo>
                    <a:pt x="286" y="54"/>
                  </a:lnTo>
                  <a:lnTo>
                    <a:pt x="283" y="109"/>
                  </a:lnTo>
                  <a:lnTo>
                    <a:pt x="280" y="164"/>
                  </a:lnTo>
                  <a:lnTo>
                    <a:pt x="275" y="219"/>
                  </a:lnTo>
                  <a:lnTo>
                    <a:pt x="265" y="328"/>
                  </a:lnTo>
                  <a:lnTo>
                    <a:pt x="252" y="437"/>
                  </a:lnTo>
                  <a:lnTo>
                    <a:pt x="238" y="545"/>
                  </a:lnTo>
                  <a:lnTo>
                    <a:pt x="222" y="652"/>
                  </a:lnTo>
                  <a:lnTo>
                    <a:pt x="205" y="761"/>
                  </a:lnTo>
                  <a:lnTo>
                    <a:pt x="186" y="868"/>
                  </a:lnTo>
                  <a:lnTo>
                    <a:pt x="165" y="975"/>
                  </a:lnTo>
                  <a:lnTo>
                    <a:pt x="144" y="1081"/>
                  </a:lnTo>
                  <a:lnTo>
                    <a:pt x="122" y="1189"/>
                  </a:lnTo>
                  <a:lnTo>
                    <a:pt x="98" y="1294"/>
                  </a:lnTo>
                  <a:lnTo>
                    <a:pt x="50" y="1507"/>
                  </a:lnTo>
                  <a:lnTo>
                    <a:pt x="0" y="1719"/>
                  </a:lnTo>
                  <a:lnTo>
                    <a:pt x="40" y="1703"/>
                  </a:lnTo>
                  <a:lnTo>
                    <a:pt x="11" y="1745"/>
                  </a:lnTo>
                  <a:lnTo>
                    <a:pt x="42" y="1764"/>
                  </a:lnTo>
                  <a:lnTo>
                    <a:pt x="51" y="1729"/>
                  </a:lnTo>
                  <a:lnTo>
                    <a:pt x="10" y="1745"/>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02" name="Freeform 99"/>
            <p:cNvSpPr>
              <a:spLocks/>
            </p:cNvSpPr>
            <p:nvPr/>
          </p:nvSpPr>
          <p:spPr bwMode="auto">
            <a:xfrm>
              <a:off x="803" y="1207"/>
              <a:ext cx="1" cy="3"/>
            </a:xfrm>
            <a:custGeom>
              <a:avLst/>
              <a:gdLst>
                <a:gd name="T0" fmla="*/ 0 w 4"/>
                <a:gd name="T1" fmla="*/ 0 h 15"/>
                <a:gd name="T2" fmla="*/ 0 w 4"/>
                <a:gd name="T3" fmla="*/ 0 h 15"/>
                <a:gd name="T4" fmla="*/ 0 w 4"/>
                <a:gd name="T5" fmla="*/ 0 h 15"/>
                <a:gd name="T6" fmla="*/ 0 w 4"/>
                <a:gd name="T7" fmla="*/ 0 h 15"/>
                <a:gd name="T8" fmla="*/ 0 w 4"/>
                <a:gd name="T9" fmla="*/ 0 h 15"/>
                <a:gd name="T10" fmla="*/ 0 w 4"/>
                <a:gd name="T11" fmla="*/ 0 h 15"/>
                <a:gd name="T12" fmla="*/ 0 w 4"/>
                <a:gd name="T13" fmla="*/ 0 h 15"/>
                <a:gd name="T14" fmla="*/ 0 w 4"/>
                <a:gd name="T15" fmla="*/ 0 h 15"/>
                <a:gd name="T16" fmla="*/ 0 w 4"/>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5"/>
                <a:gd name="T29" fmla="*/ 4 w 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5">
                  <a:moveTo>
                    <a:pt x="4" y="0"/>
                  </a:moveTo>
                  <a:lnTo>
                    <a:pt x="3" y="4"/>
                  </a:lnTo>
                  <a:lnTo>
                    <a:pt x="3" y="8"/>
                  </a:lnTo>
                  <a:lnTo>
                    <a:pt x="2" y="11"/>
                  </a:lnTo>
                  <a:lnTo>
                    <a:pt x="1" y="14"/>
                  </a:lnTo>
                  <a:lnTo>
                    <a:pt x="0" y="15"/>
                  </a:lnTo>
                  <a:lnTo>
                    <a:pt x="0" y="13"/>
                  </a:lnTo>
                  <a:lnTo>
                    <a:pt x="1" y="8"/>
                  </a:lnTo>
                  <a:lnTo>
                    <a:pt x="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763">
                  <a:solidFill>
                    <a:srgbClr val="000000"/>
                  </a:solidFill>
                  <a:round/>
                  <a:headEnd/>
                  <a:tailEnd/>
                </a14:hiddenLine>
              </a:ext>
            </a:extLst>
          </p:spPr>
          <p:txBody>
            <a:bodyPr/>
            <a:lstStyle/>
            <a:p>
              <a:endParaRPr lang="en-US"/>
            </a:p>
          </p:txBody>
        </p:sp>
        <p:sp>
          <p:nvSpPr>
            <p:cNvPr id="20603" name="Freeform 100"/>
            <p:cNvSpPr>
              <a:spLocks/>
            </p:cNvSpPr>
            <p:nvPr/>
          </p:nvSpPr>
          <p:spPr bwMode="auto">
            <a:xfrm>
              <a:off x="800" y="1091"/>
              <a:ext cx="197" cy="160"/>
            </a:xfrm>
            <a:custGeom>
              <a:avLst/>
              <a:gdLst>
                <a:gd name="T0" fmla="*/ 4 w 1378"/>
                <a:gd name="T1" fmla="*/ 0 h 1126"/>
                <a:gd name="T2" fmla="*/ 3 w 1378"/>
                <a:gd name="T3" fmla="*/ 0 h 1126"/>
                <a:gd name="T4" fmla="*/ 3 w 1378"/>
                <a:gd name="T5" fmla="*/ 0 h 1126"/>
                <a:gd name="T6" fmla="*/ 3 w 1378"/>
                <a:gd name="T7" fmla="*/ 0 h 1126"/>
                <a:gd name="T8" fmla="*/ 2 w 1378"/>
                <a:gd name="T9" fmla="*/ 0 h 1126"/>
                <a:gd name="T10" fmla="*/ 2 w 1378"/>
                <a:gd name="T11" fmla="*/ 0 h 1126"/>
                <a:gd name="T12" fmla="*/ 2 w 1378"/>
                <a:gd name="T13" fmla="*/ 1 h 1126"/>
                <a:gd name="T14" fmla="*/ 2 w 1378"/>
                <a:gd name="T15" fmla="*/ 1 h 1126"/>
                <a:gd name="T16" fmla="*/ 1 w 1378"/>
                <a:gd name="T17" fmla="*/ 1 h 1126"/>
                <a:gd name="T18" fmla="*/ 1 w 1378"/>
                <a:gd name="T19" fmla="*/ 1 h 1126"/>
                <a:gd name="T20" fmla="*/ 1 w 1378"/>
                <a:gd name="T21" fmla="*/ 1 h 1126"/>
                <a:gd name="T22" fmla="*/ 1 w 1378"/>
                <a:gd name="T23" fmla="*/ 1 h 1126"/>
                <a:gd name="T24" fmla="*/ 1 w 1378"/>
                <a:gd name="T25" fmla="*/ 2 h 1126"/>
                <a:gd name="T26" fmla="*/ 0 w 1378"/>
                <a:gd name="T27" fmla="*/ 2 h 1126"/>
                <a:gd name="T28" fmla="*/ 0 w 1378"/>
                <a:gd name="T29" fmla="*/ 2 h 1126"/>
                <a:gd name="T30" fmla="*/ 0 w 1378"/>
                <a:gd name="T31" fmla="*/ 2 h 1126"/>
                <a:gd name="T32" fmla="*/ 0 w 1378"/>
                <a:gd name="T33" fmla="*/ 2 h 1126"/>
                <a:gd name="T34" fmla="*/ 0 w 1378"/>
                <a:gd name="T35" fmla="*/ 3 h 1126"/>
                <a:gd name="T36" fmla="*/ 0 w 1378"/>
                <a:gd name="T37" fmla="*/ 3 h 1126"/>
                <a:gd name="T38" fmla="*/ 0 w 1378"/>
                <a:gd name="T39" fmla="*/ 3 h 1126"/>
                <a:gd name="T40" fmla="*/ 0 w 1378"/>
                <a:gd name="T41" fmla="*/ 3 h 1126"/>
                <a:gd name="T42" fmla="*/ 1 w 1378"/>
                <a:gd name="T43" fmla="*/ 3 h 1126"/>
                <a:gd name="T44" fmla="*/ 1 w 1378"/>
                <a:gd name="T45" fmla="*/ 3 h 1126"/>
                <a:gd name="T46" fmla="*/ 1 w 1378"/>
                <a:gd name="T47" fmla="*/ 2 h 1126"/>
                <a:gd name="T48" fmla="*/ 1 w 1378"/>
                <a:gd name="T49" fmla="*/ 2 h 1126"/>
                <a:gd name="T50" fmla="*/ 1 w 1378"/>
                <a:gd name="T51" fmla="*/ 2 h 1126"/>
                <a:gd name="T52" fmla="*/ 2 w 1378"/>
                <a:gd name="T53" fmla="*/ 2 h 1126"/>
                <a:gd name="T54" fmla="*/ 2 w 1378"/>
                <a:gd name="T55" fmla="*/ 2 h 1126"/>
                <a:gd name="T56" fmla="*/ 2 w 1378"/>
                <a:gd name="T57" fmla="*/ 2 h 1126"/>
                <a:gd name="T58" fmla="*/ 2 w 1378"/>
                <a:gd name="T59" fmla="*/ 1 h 1126"/>
                <a:gd name="T60" fmla="*/ 3 w 1378"/>
                <a:gd name="T61" fmla="*/ 1 h 1126"/>
                <a:gd name="T62" fmla="*/ 3 w 1378"/>
                <a:gd name="T63" fmla="*/ 1 h 1126"/>
                <a:gd name="T64" fmla="*/ 3 w 1378"/>
                <a:gd name="T65" fmla="*/ 1 h 1126"/>
                <a:gd name="T66" fmla="*/ 3 w 1378"/>
                <a:gd name="T67" fmla="*/ 1 h 1126"/>
                <a:gd name="T68" fmla="*/ 4 w 1378"/>
                <a:gd name="T69" fmla="*/ 1 h 1126"/>
                <a:gd name="T70" fmla="*/ 4 w 1378"/>
                <a:gd name="T71" fmla="*/ 1 h 1126"/>
                <a:gd name="T72" fmla="*/ 4 w 1378"/>
                <a:gd name="T73" fmla="*/ 1 h 1126"/>
                <a:gd name="T74" fmla="*/ 4 w 1378"/>
                <a:gd name="T75" fmla="*/ 1 h 1126"/>
                <a:gd name="T76" fmla="*/ 4 w 1378"/>
                <a:gd name="T77" fmla="*/ 0 h 1126"/>
                <a:gd name="T78" fmla="*/ 4 w 1378"/>
                <a:gd name="T79" fmla="*/ 0 h 1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78"/>
                <a:gd name="T121" fmla="*/ 0 h 1126"/>
                <a:gd name="T122" fmla="*/ 1378 w 1378"/>
                <a:gd name="T123" fmla="*/ 1126 h 1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78" h="1126">
                  <a:moveTo>
                    <a:pt x="1327" y="0"/>
                  </a:moveTo>
                  <a:lnTo>
                    <a:pt x="1258" y="11"/>
                  </a:lnTo>
                  <a:lnTo>
                    <a:pt x="1192" y="23"/>
                  </a:lnTo>
                  <a:lnTo>
                    <a:pt x="1128" y="35"/>
                  </a:lnTo>
                  <a:lnTo>
                    <a:pt x="1066" y="49"/>
                  </a:lnTo>
                  <a:lnTo>
                    <a:pt x="1007" y="64"/>
                  </a:lnTo>
                  <a:lnTo>
                    <a:pt x="949" y="80"/>
                  </a:lnTo>
                  <a:lnTo>
                    <a:pt x="894" y="96"/>
                  </a:lnTo>
                  <a:lnTo>
                    <a:pt x="841" y="113"/>
                  </a:lnTo>
                  <a:lnTo>
                    <a:pt x="788" y="131"/>
                  </a:lnTo>
                  <a:lnTo>
                    <a:pt x="739" y="151"/>
                  </a:lnTo>
                  <a:lnTo>
                    <a:pt x="691" y="170"/>
                  </a:lnTo>
                  <a:lnTo>
                    <a:pt x="644" y="191"/>
                  </a:lnTo>
                  <a:lnTo>
                    <a:pt x="600" y="213"/>
                  </a:lnTo>
                  <a:lnTo>
                    <a:pt x="556" y="235"/>
                  </a:lnTo>
                  <a:lnTo>
                    <a:pt x="515" y="257"/>
                  </a:lnTo>
                  <a:lnTo>
                    <a:pt x="475" y="281"/>
                  </a:lnTo>
                  <a:lnTo>
                    <a:pt x="437" y="305"/>
                  </a:lnTo>
                  <a:lnTo>
                    <a:pt x="399" y="330"/>
                  </a:lnTo>
                  <a:lnTo>
                    <a:pt x="364" y="356"/>
                  </a:lnTo>
                  <a:lnTo>
                    <a:pt x="330" y="381"/>
                  </a:lnTo>
                  <a:lnTo>
                    <a:pt x="297" y="407"/>
                  </a:lnTo>
                  <a:lnTo>
                    <a:pt x="265" y="435"/>
                  </a:lnTo>
                  <a:lnTo>
                    <a:pt x="234" y="462"/>
                  </a:lnTo>
                  <a:lnTo>
                    <a:pt x="204" y="490"/>
                  </a:lnTo>
                  <a:lnTo>
                    <a:pt x="176" y="519"/>
                  </a:lnTo>
                  <a:lnTo>
                    <a:pt x="148" y="548"/>
                  </a:lnTo>
                  <a:lnTo>
                    <a:pt x="122" y="578"/>
                  </a:lnTo>
                  <a:lnTo>
                    <a:pt x="95" y="607"/>
                  </a:lnTo>
                  <a:lnTo>
                    <a:pt x="70" y="637"/>
                  </a:lnTo>
                  <a:lnTo>
                    <a:pt x="46" y="668"/>
                  </a:lnTo>
                  <a:lnTo>
                    <a:pt x="22" y="699"/>
                  </a:lnTo>
                  <a:lnTo>
                    <a:pt x="0" y="731"/>
                  </a:lnTo>
                  <a:lnTo>
                    <a:pt x="9" y="780"/>
                  </a:lnTo>
                  <a:lnTo>
                    <a:pt x="21" y="830"/>
                  </a:lnTo>
                  <a:lnTo>
                    <a:pt x="34" y="880"/>
                  </a:lnTo>
                  <a:lnTo>
                    <a:pt x="48" y="929"/>
                  </a:lnTo>
                  <a:lnTo>
                    <a:pt x="62" y="978"/>
                  </a:lnTo>
                  <a:lnTo>
                    <a:pt x="75" y="1028"/>
                  </a:lnTo>
                  <a:lnTo>
                    <a:pt x="86" y="1077"/>
                  </a:lnTo>
                  <a:lnTo>
                    <a:pt x="97" y="1126"/>
                  </a:lnTo>
                  <a:lnTo>
                    <a:pt x="132" y="1082"/>
                  </a:lnTo>
                  <a:lnTo>
                    <a:pt x="168" y="1040"/>
                  </a:lnTo>
                  <a:lnTo>
                    <a:pt x="203" y="998"/>
                  </a:lnTo>
                  <a:lnTo>
                    <a:pt x="238" y="957"/>
                  </a:lnTo>
                  <a:lnTo>
                    <a:pt x="274" y="917"/>
                  </a:lnTo>
                  <a:lnTo>
                    <a:pt x="311" y="879"/>
                  </a:lnTo>
                  <a:lnTo>
                    <a:pt x="347" y="842"/>
                  </a:lnTo>
                  <a:lnTo>
                    <a:pt x="384" y="806"/>
                  </a:lnTo>
                  <a:lnTo>
                    <a:pt x="421" y="771"/>
                  </a:lnTo>
                  <a:lnTo>
                    <a:pt x="458" y="738"/>
                  </a:lnTo>
                  <a:lnTo>
                    <a:pt x="497" y="705"/>
                  </a:lnTo>
                  <a:lnTo>
                    <a:pt x="534" y="675"/>
                  </a:lnTo>
                  <a:lnTo>
                    <a:pt x="572" y="645"/>
                  </a:lnTo>
                  <a:lnTo>
                    <a:pt x="612" y="617"/>
                  </a:lnTo>
                  <a:lnTo>
                    <a:pt x="650" y="591"/>
                  </a:lnTo>
                  <a:lnTo>
                    <a:pt x="690" y="566"/>
                  </a:lnTo>
                  <a:lnTo>
                    <a:pt x="730" y="542"/>
                  </a:lnTo>
                  <a:lnTo>
                    <a:pt x="770" y="521"/>
                  </a:lnTo>
                  <a:lnTo>
                    <a:pt x="811" y="500"/>
                  </a:lnTo>
                  <a:lnTo>
                    <a:pt x="852" y="482"/>
                  </a:lnTo>
                  <a:lnTo>
                    <a:pt x="893" y="465"/>
                  </a:lnTo>
                  <a:lnTo>
                    <a:pt x="936" y="450"/>
                  </a:lnTo>
                  <a:lnTo>
                    <a:pt x="977" y="437"/>
                  </a:lnTo>
                  <a:lnTo>
                    <a:pt x="1020" y="424"/>
                  </a:lnTo>
                  <a:lnTo>
                    <a:pt x="1063" y="414"/>
                  </a:lnTo>
                  <a:lnTo>
                    <a:pt x="1107" y="406"/>
                  </a:lnTo>
                  <a:lnTo>
                    <a:pt x="1150" y="400"/>
                  </a:lnTo>
                  <a:lnTo>
                    <a:pt x="1195" y="396"/>
                  </a:lnTo>
                  <a:lnTo>
                    <a:pt x="1240" y="394"/>
                  </a:lnTo>
                  <a:lnTo>
                    <a:pt x="1285" y="394"/>
                  </a:lnTo>
                  <a:lnTo>
                    <a:pt x="1331" y="396"/>
                  </a:lnTo>
                  <a:lnTo>
                    <a:pt x="1378" y="399"/>
                  </a:lnTo>
                  <a:lnTo>
                    <a:pt x="1370" y="349"/>
                  </a:lnTo>
                  <a:lnTo>
                    <a:pt x="1363" y="299"/>
                  </a:lnTo>
                  <a:lnTo>
                    <a:pt x="1356" y="249"/>
                  </a:lnTo>
                  <a:lnTo>
                    <a:pt x="1350" y="198"/>
                  </a:lnTo>
                  <a:lnTo>
                    <a:pt x="1344" y="149"/>
                  </a:lnTo>
                  <a:lnTo>
                    <a:pt x="1337" y="99"/>
                  </a:lnTo>
                  <a:lnTo>
                    <a:pt x="1332" y="49"/>
                  </a:lnTo>
                  <a:lnTo>
                    <a:pt x="1327"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04" name="Freeform 101"/>
            <p:cNvSpPr>
              <a:spLocks/>
            </p:cNvSpPr>
            <p:nvPr/>
          </p:nvSpPr>
          <p:spPr bwMode="auto">
            <a:xfrm>
              <a:off x="796" y="1087"/>
              <a:ext cx="194" cy="110"/>
            </a:xfrm>
            <a:custGeom>
              <a:avLst/>
              <a:gdLst>
                <a:gd name="T0" fmla="*/ 0 w 1358"/>
                <a:gd name="T1" fmla="*/ 2 h 770"/>
                <a:gd name="T2" fmla="*/ 0 w 1358"/>
                <a:gd name="T3" fmla="*/ 2 h 770"/>
                <a:gd name="T4" fmla="*/ 0 w 1358"/>
                <a:gd name="T5" fmla="*/ 2 h 770"/>
                <a:gd name="T6" fmla="*/ 1 w 1358"/>
                <a:gd name="T7" fmla="*/ 2 h 770"/>
                <a:gd name="T8" fmla="*/ 1 w 1358"/>
                <a:gd name="T9" fmla="*/ 2 h 770"/>
                <a:gd name="T10" fmla="*/ 1 w 1358"/>
                <a:gd name="T11" fmla="*/ 1 h 770"/>
                <a:gd name="T12" fmla="*/ 1 w 1358"/>
                <a:gd name="T13" fmla="*/ 1 h 770"/>
                <a:gd name="T14" fmla="*/ 1 w 1358"/>
                <a:gd name="T15" fmla="*/ 1 h 770"/>
                <a:gd name="T16" fmla="*/ 2 w 1358"/>
                <a:gd name="T17" fmla="*/ 1 h 770"/>
                <a:gd name="T18" fmla="*/ 2 w 1358"/>
                <a:gd name="T19" fmla="*/ 1 h 770"/>
                <a:gd name="T20" fmla="*/ 2 w 1358"/>
                <a:gd name="T21" fmla="*/ 1 h 770"/>
                <a:gd name="T22" fmla="*/ 2 w 1358"/>
                <a:gd name="T23" fmla="*/ 1 h 770"/>
                <a:gd name="T24" fmla="*/ 3 w 1358"/>
                <a:gd name="T25" fmla="*/ 0 h 770"/>
                <a:gd name="T26" fmla="*/ 3 w 1358"/>
                <a:gd name="T27" fmla="*/ 0 h 770"/>
                <a:gd name="T28" fmla="*/ 3 w 1358"/>
                <a:gd name="T29" fmla="*/ 0 h 770"/>
                <a:gd name="T30" fmla="*/ 4 w 1358"/>
                <a:gd name="T31" fmla="*/ 0 h 770"/>
                <a:gd name="T32" fmla="*/ 4 w 1358"/>
                <a:gd name="T33" fmla="*/ 0 h 770"/>
                <a:gd name="T34" fmla="*/ 4 w 1358"/>
                <a:gd name="T35" fmla="*/ 0 h 770"/>
                <a:gd name="T36" fmla="*/ 3 w 1358"/>
                <a:gd name="T37" fmla="*/ 0 h 770"/>
                <a:gd name="T38" fmla="*/ 3 w 1358"/>
                <a:gd name="T39" fmla="*/ 0 h 770"/>
                <a:gd name="T40" fmla="*/ 3 w 1358"/>
                <a:gd name="T41" fmla="*/ 0 h 770"/>
                <a:gd name="T42" fmla="*/ 2 w 1358"/>
                <a:gd name="T43" fmla="*/ 0 h 770"/>
                <a:gd name="T44" fmla="*/ 2 w 1358"/>
                <a:gd name="T45" fmla="*/ 1 h 770"/>
                <a:gd name="T46" fmla="*/ 2 w 1358"/>
                <a:gd name="T47" fmla="*/ 1 h 770"/>
                <a:gd name="T48" fmla="*/ 2 w 1358"/>
                <a:gd name="T49" fmla="*/ 1 h 770"/>
                <a:gd name="T50" fmla="*/ 1 w 1358"/>
                <a:gd name="T51" fmla="*/ 1 h 770"/>
                <a:gd name="T52" fmla="*/ 1 w 1358"/>
                <a:gd name="T53" fmla="*/ 1 h 770"/>
                <a:gd name="T54" fmla="*/ 1 w 1358"/>
                <a:gd name="T55" fmla="*/ 1 h 770"/>
                <a:gd name="T56" fmla="*/ 1 w 1358"/>
                <a:gd name="T57" fmla="*/ 1 h 770"/>
                <a:gd name="T58" fmla="*/ 1 w 1358"/>
                <a:gd name="T59" fmla="*/ 2 h 770"/>
                <a:gd name="T60" fmla="*/ 0 w 1358"/>
                <a:gd name="T61" fmla="*/ 2 h 770"/>
                <a:gd name="T62" fmla="*/ 0 w 1358"/>
                <a:gd name="T63" fmla="*/ 2 h 770"/>
                <a:gd name="T64" fmla="*/ 0 w 1358"/>
                <a:gd name="T65" fmla="*/ 2 h 770"/>
                <a:gd name="T66" fmla="*/ 0 w 1358"/>
                <a:gd name="T67" fmla="*/ 2 h 770"/>
                <a:gd name="T68" fmla="*/ 0 w 1358"/>
                <a:gd name="T69" fmla="*/ 2 h 770"/>
                <a:gd name="T70" fmla="*/ 0 w 1358"/>
                <a:gd name="T71" fmla="*/ 2 h 7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58"/>
                <a:gd name="T109" fmla="*/ 0 h 770"/>
                <a:gd name="T110" fmla="*/ 1358 w 1358"/>
                <a:gd name="T111" fmla="*/ 770 h 7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58" h="770">
                  <a:moveTo>
                    <a:pt x="53" y="752"/>
                  </a:moveTo>
                  <a:lnTo>
                    <a:pt x="49" y="770"/>
                  </a:lnTo>
                  <a:lnTo>
                    <a:pt x="73" y="738"/>
                  </a:lnTo>
                  <a:lnTo>
                    <a:pt x="95" y="708"/>
                  </a:lnTo>
                  <a:lnTo>
                    <a:pt x="120" y="678"/>
                  </a:lnTo>
                  <a:lnTo>
                    <a:pt x="144" y="648"/>
                  </a:lnTo>
                  <a:lnTo>
                    <a:pt x="170" y="619"/>
                  </a:lnTo>
                  <a:lnTo>
                    <a:pt x="196" y="589"/>
                  </a:lnTo>
                  <a:lnTo>
                    <a:pt x="223" y="561"/>
                  </a:lnTo>
                  <a:lnTo>
                    <a:pt x="251" y="533"/>
                  </a:lnTo>
                  <a:lnTo>
                    <a:pt x="280" y="505"/>
                  </a:lnTo>
                  <a:lnTo>
                    <a:pt x="311" y="478"/>
                  </a:lnTo>
                  <a:lnTo>
                    <a:pt x="342" y="451"/>
                  </a:lnTo>
                  <a:lnTo>
                    <a:pt x="375" y="425"/>
                  </a:lnTo>
                  <a:lnTo>
                    <a:pt x="408" y="400"/>
                  </a:lnTo>
                  <a:lnTo>
                    <a:pt x="443" y="375"/>
                  </a:lnTo>
                  <a:lnTo>
                    <a:pt x="480" y="351"/>
                  </a:lnTo>
                  <a:lnTo>
                    <a:pt x="517" y="327"/>
                  </a:lnTo>
                  <a:lnTo>
                    <a:pt x="557" y="303"/>
                  </a:lnTo>
                  <a:lnTo>
                    <a:pt x="597" y="281"/>
                  </a:lnTo>
                  <a:lnTo>
                    <a:pt x="640" y="260"/>
                  </a:lnTo>
                  <a:lnTo>
                    <a:pt x="684" y="239"/>
                  </a:lnTo>
                  <a:lnTo>
                    <a:pt x="730" y="218"/>
                  </a:lnTo>
                  <a:lnTo>
                    <a:pt x="777" y="199"/>
                  </a:lnTo>
                  <a:lnTo>
                    <a:pt x="826" y="180"/>
                  </a:lnTo>
                  <a:lnTo>
                    <a:pt x="877" y="162"/>
                  </a:lnTo>
                  <a:lnTo>
                    <a:pt x="929" y="144"/>
                  </a:lnTo>
                  <a:lnTo>
                    <a:pt x="985" y="128"/>
                  </a:lnTo>
                  <a:lnTo>
                    <a:pt x="1042" y="113"/>
                  </a:lnTo>
                  <a:lnTo>
                    <a:pt x="1100" y="99"/>
                  </a:lnTo>
                  <a:lnTo>
                    <a:pt x="1161" y="85"/>
                  </a:lnTo>
                  <a:lnTo>
                    <a:pt x="1225" y="72"/>
                  </a:lnTo>
                  <a:lnTo>
                    <a:pt x="1290" y="60"/>
                  </a:lnTo>
                  <a:lnTo>
                    <a:pt x="1358" y="50"/>
                  </a:lnTo>
                  <a:lnTo>
                    <a:pt x="1350" y="0"/>
                  </a:lnTo>
                  <a:lnTo>
                    <a:pt x="1281" y="12"/>
                  </a:lnTo>
                  <a:lnTo>
                    <a:pt x="1215" y="23"/>
                  </a:lnTo>
                  <a:lnTo>
                    <a:pt x="1151" y="36"/>
                  </a:lnTo>
                  <a:lnTo>
                    <a:pt x="1088" y="50"/>
                  </a:lnTo>
                  <a:lnTo>
                    <a:pt x="1028" y="64"/>
                  </a:lnTo>
                  <a:lnTo>
                    <a:pt x="970" y="80"/>
                  </a:lnTo>
                  <a:lnTo>
                    <a:pt x="913" y="97"/>
                  </a:lnTo>
                  <a:lnTo>
                    <a:pt x="859" y="115"/>
                  </a:lnTo>
                  <a:lnTo>
                    <a:pt x="807" y="133"/>
                  </a:lnTo>
                  <a:lnTo>
                    <a:pt x="756" y="152"/>
                  </a:lnTo>
                  <a:lnTo>
                    <a:pt x="707" y="173"/>
                  </a:lnTo>
                  <a:lnTo>
                    <a:pt x="660" y="193"/>
                  </a:lnTo>
                  <a:lnTo>
                    <a:pt x="615" y="215"/>
                  </a:lnTo>
                  <a:lnTo>
                    <a:pt x="572" y="238"/>
                  </a:lnTo>
                  <a:lnTo>
                    <a:pt x="530" y="261"/>
                  </a:lnTo>
                  <a:lnTo>
                    <a:pt x="489" y="284"/>
                  </a:lnTo>
                  <a:lnTo>
                    <a:pt x="450" y="310"/>
                  </a:lnTo>
                  <a:lnTo>
                    <a:pt x="412" y="334"/>
                  </a:lnTo>
                  <a:lnTo>
                    <a:pt x="376" y="360"/>
                  </a:lnTo>
                  <a:lnTo>
                    <a:pt x="341" y="387"/>
                  </a:lnTo>
                  <a:lnTo>
                    <a:pt x="308" y="414"/>
                  </a:lnTo>
                  <a:lnTo>
                    <a:pt x="275" y="441"/>
                  </a:lnTo>
                  <a:lnTo>
                    <a:pt x="244" y="470"/>
                  </a:lnTo>
                  <a:lnTo>
                    <a:pt x="214" y="498"/>
                  </a:lnTo>
                  <a:lnTo>
                    <a:pt x="184" y="526"/>
                  </a:lnTo>
                  <a:lnTo>
                    <a:pt x="156" y="557"/>
                  </a:lnTo>
                  <a:lnTo>
                    <a:pt x="129" y="586"/>
                  </a:lnTo>
                  <a:lnTo>
                    <a:pt x="103" y="617"/>
                  </a:lnTo>
                  <a:lnTo>
                    <a:pt x="77" y="647"/>
                  </a:lnTo>
                  <a:lnTo>
                    <a:pt x="52" y="679"/>
                  </a:lnTo>
                  <a:lnTo>
                    <a:pt x="29" y="709"/>
                  </a:lnTo>
                  <a:lnTo>
                    <a:pt x="5" y="741"/>
                  </a:lnTo>
                  <a:lnTo>
                    <a:pt x="1" y="760"/>
                  </a:lnTo>
                  <a:lnTo>
                    <a:pt x="5" y="741"/>
                  </a:lnTo>
                  <a:lnTo>
                    <a:pt x="0" y="750"/>
                  </a:lnTo>
                  <a:lnTo>
                    <a:pt x="1" y="760"/>
                  </a:lnTo>
                  <a:lnTo>
                    <a:pt x="53" y="752"/>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05" name="Freeform 102"/>
            <p:cNvSpPr>
              <a:spLocks/>
            </p:cNvSpPr>
            <p:nvPr/>
          </p:nvSpPr>
          <p:spPr bwMode="auto">
            <a:xfrm>
              <a:off x="796" y="1194"/>
              <a:ext cx="22" cy="66"/>
            </a:xfrm>
            <a:custGeom>
              <a:avLst/>
              <a:gdLst>
                <a:gd name="T0" fmla="*/ 0 w 150"/>
                <a:gd name="T1" fmla="*/ 1 h 460"/>
                <a:gd name="T2" fmla="*/ 0 w 150"/>
                <a:gd name="T3" fmla="*/ 1 h 460"/>
                <a:gd name="T4" fmla="*/ 0 w 150"/>
                <a:gd name="T5" fmla="*/ 1 h 460"/>
                <a:gd name="T6" fmla="*/ 0 w 150"/>
                <a:gd name="T7" fmla="*/ 1 h 460"/>
                <a:gd name="T8" fmla="*/ 0 w 150"/>
                <a:gd name="T9" fmla="*/ 1 h 460"/>
                <a:gd name="T10" fmla="*/ 0 w 150"/>
                <a:gd name="T11" fmla="*/ 1 h 460"/>
                <a:gd name="T12" fmla="*/ 0 w 150"/>
                <a:gd name="T13" fmla="*/ 0 h 460"/>
                <a:gd name="T14" fmla="*/ 0 w 150"/>
                <a:gd name="T15" fmla="*/ 0 h 460"/>
                <a:gd name="T16" fmla="*/ 0 w 150"/>
                <a:gd name="T17" fmla="*/ 0 h 460"/>
                <a:gd name="T18" fmla="*/ 0 w 150"/>
                <a:gd name="T19" fmla="*/ 0 h 460"/>
                <a:gd name="T20" fmla="*/ 0 w 150"/>
                <a:gd name="T21" fmla="*/ 0 h 460"/>
                <a:gd name="T22" fmla="*/ 0 w 150"/>
                <a:gd name="T23" fmla="*/ 0 h 460"/>
                <a:gd name="T24" fmla="*/ 0 w 150"/>
                <a:gd name="T25" fmla="*/ 0 h 460"/>
                <a:gd name="T26" fmla="*/ 0 w 150"/>
                <a:gd name="T27" fmla="*/ 0 h 460"/>
                <a:gd name="T28" fmla="*/ 0 w 150"/>
                <a:gd name="T29" fmla="*/ 1 h 460"/>
                <a:gd name="T30" fmla="*/ 0 w 150"/>
                <a:gd name="T31" fmla="*/ 1 h 460"/>
                <a:gd name="T32" fmla="*/ 0 w 150"/>
                <a:gd name="T33" fmla="*/ 1 h 460"/>
                <a:gd name="T34" fmla="*/ 0 w 150"/>
                <a:gd name="T35" fmla="*/ 1 h 460"/>
                <a:gd name="T36" fmla="*/ 0 w 150"/>
                <a:gd name="T37" fmla="*/ 1 h 460"/>
                <a:gd name="T38" fmla="*/ 0 w 150"/>
                <a:gd name="T39" fmla="*/ 1 h 460"/>
                <a:gd name="T40" fmla="*/ 0 w 150"/>
                <a:gd name="T41" fmla="*/ 1 h 460"/>
                <a:gd name="T42" fmla="*/ 0 w 150"/>
                <a:gd name="T43" fmla="*/ 1 h 460"/>
                <a:gd name="T44" fmla="*/ 0 w 150"/>
                <a:gd name="T45" fmla="*/ 1 h 460"/>
                <a:gd name="T46" fmla="*/ 0 w 150"/>
                <a:gd name="T47" fmla="*/ 1 h 4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60"/>
                <a:gd name="T74" fmla="*/ 150 w 150"/>
                <a:gd name="T75" fmla="*/ 460 h 4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60">
                  <a:moveTo>
                    <a:pt x="103" y="385"/>
                  </a:moveTo>
                  <a:lnTo>
                    <a:pt x="150" y="395"/>
                  </a:lnTo>
                  <a:lnTo>
                    <a:pt x="140" y="345"/>
                  </a:lnTo>
                  <a:lnTo>
                    <a:pt x="127" y="295"/>
                  </a:lnTo>
                  <a:lnTo>
                    <a:pt x="114" y="245"/>
                  </a:lnTo>
                  <a:lnTo>
                    <a:pt x="101" y="195"/>
                  </a:lnTo>
                  <a:lnTo>
                    <a:pt x="87" y="147"/>
                  </a:lnTo>
                  <a:lnTo>
                    <a:pt x="74" y="97"/>
                  </a:lnTo>
                  <a:lnTo>
                    <a:pt x="62" y="48"/>
                  </a:lnTo>
                  <a:lnTo>
                    <a:pt x="52" y="0"/>
                  </a:lnTo>
                  <a:lnTo>
                    <a:pt x="0" y="8"/>
                  </a:lnTo>
                  <a:lnTo>
                    <a:pt x="11" y="58"/>
                  </a:lnTo>
                  <a:lnTo>
                    <a:pt x="23" y="108"/>
                  </a:lnTo>
                  <a:lnTo>
                    <a:pt x="35" y="159"/>
                  </a:lnTo>
                  <a:lnTo>
                    <a:pt x="49" y="208"/>
                  </a:lnTo>
                  <a:lnTo>
                    <a:pt x="63" y="258"/>
                  </a:lnTo>
                  <a:lnTo>
                    <a:pt x="76" y="307"/>
                  </a:lnTo>
                  <a:lnTo>
                    <a:pt x="88" y="355"/>
                  </a:lnTo>
                  <a:lnTo>
                    <a:pt x="98" y="404"/>
                  </a:lnTo>
                  <a:lnTo>
                    <a:pt x="145" y="414"/>
                  </a:lnTo>
                  <a:lnTo>
                    <a:pt x="98" y="404"/>
                  </a:lnTo>
                  <a:lnTo>
                    <a:pt x="109" y="460"/>
                  </a:lnTo>
                  <a:lnTo>
                    <a:pt x="145" y="414"/>
                  </a:lnTo>
                  <a:lnTo>
                    <a:pt x="103" y="385"/>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06" name="Freeform 103"/>
            <p:cNvSpPr>
              <a:spLocks/>
            </p:cNvSpPr>
            <p:nvPr/>
          </p:nvSpPr>
          <p:spPr bwMode="auto">
            <a:xfrm>
              <a:off x="811" y="1143"/>
              <a:ext cx="190" cy="111"/>
            </a:xfrm>
            <a:custGeom>
              <a:avLst/>
              <a:gdLst>
                <a:gd name="T0" fmla="*/ 4 w 1332"/>
                <a:gd name="T1" fmla="*/ 0 h 772"/>
                <a:gd name="T2" fmla="*/ 4 w 1332"/>
                <a:gd name="T3" fmla="*/ 0 h 772"/>
                <a:gd name="T4" fmla="*/ 4 w 1332"/>
                <a:gd name="T5" fmla="*/ 0 h 772"/>
                <a:gd name="T6" fmla="*/ 3 w 1332"/>
                <a:gd name="T7" fmla="*/ 0 h 772"/>
                <a:gd name="T8" fmla="*/ 3 w 1332"/>
                <a:gd name="T9" fmla="*/ 0 h 772"/>
                <a:gd name="T10" fmla="*/ 3 w 1332"/>
                <a:gd name="T11" fmla="*/ 0 h 772"/>
                <a:gd name="T12" fmla="*/ 2 w 1332"/>
                <a:gd name="T13" fmla="*/ 0 h 772"/>
                <a:gd name="T14" fmla="*/ 2 w 1332"/>
                <a:gd name="T15" fmla="*/ 0 h 772"/>
                <a:gd name="T16" fmla="*/ 2 w 1332"/>
                <a:gd name="T17" fmla="*/ 0 h 772"/>
                <a:gd name="T18" fmla="*/ 2 w 1332"/>
                <a:gd name="T19" fmla="*/ 1 h 772"/>
                <a:gd name="T20" fmla="*/ 2 w 1332"/>
                <a:gd name="T21" fmla="*/ 1 h 772"/>
                <a:gd name="T22" fmla="*/ 1 w 1332"/>
                <a:gd name="T23" fmla="*/ 1 h 772"/>
                <a:gd name="T24" fmla="*/ 1 w 1332"/>
                <a:gd name="T25" fmla="*/ 1 h 772"/>
                <a:gd name="T26" fmla="*/ 1 w 1332"/>
                <a:gd name="T27" fmla="*/ 1 h 772"/>
                <a:gd name="T28" fmla="*/ 1 w 1332"/>
                <a:gd name="T29" fmla="*/ 1 h 772"/>
                <a:gd name="T30" fmla="*/ 0 w 1332"/>
                <a:gd name="T31" fmla="*/ 2 h 772"/>
                <a:gd name="T32" fmla="*/ 0 w 1332"/>
                <a:gd name="T33" fmla="*/ 2 h 772"/>
                <a:gd name="T34" fmla="*/ 0 w 1332"/>
                <a:gd name="T35" fmla="*/ 2 h 772"/>
                <a:gd name="T36" fmla="*/ 0 w 1332"/>
                <a:gd name="T37" fmla="*/ 2 h 772"/>
                <a:gd name="T38" fmla="*/ 0 w 1332"/>
                <a:gd name="T39" fmla="*/ 2 h 772"/>
                <a:gd name="T40" fmla="*/ 1 w 1332"/>
                <a:gd name="T41" fmla="*/ 2 h 772"/>
                <a:gd name="T42" fmla="*/ 1 w 1332"/>
                <a:gd name="T43" fmla="*/ 1 h 772"/>
                <a:gd name="T44" fmla="*/ 1 w 1332"/>
                <a:gd name="T45" fmla="*/ 1 h 772"/>
                <a:gd name="T46" fmla="*/ 1 w 1332"/>
                <a:gd name="T47" fmla="*/ 1 h 772"/>
                <a:gd name="T48" fmla="*/ 1 w 1332"/>
                <a:gd name="T49" fmla="*/ 1 h 772"/>
                <a:gd name="T50" fmla="*/ 2 w 1332"/>
                <a:gd name="T51" fmla="*/ 1 h 772"/>
                <a:gd name="T52" fmla="*/ 2 w 1332"/>
                <a:gd name="T53" fmla="*/ 1 h 772"/>
                <a:gd name="T54" fmla="*/ 2 w 1332"/>
                <a:gd name="T55" fmla="*/ 0 h 772"/>
                <a:gd name="T56" fmla="*/ 2 w 1332"/>
                <a:gd name="T57" fmla="*/ 0 h 772"/>
                <a:gd name="T58" fmla="*/ 3 w 1332"/>
                <a:gd name="T59" fmla="*/ 0 h 772"/>
                <a:gd name="T60" fmla="*/ 3 w 1332"/>
                <a:gd name="T61" fmla="*/ 0 h 772"/>
                <a:gd name="T62" fmla="*/ 3 w 1332"/>
                <a:gd name="T63" fmla="*/ 0 h 772"/>
                <a:gd name="T64" fmla="*/ 3 w 1332"/>
                <a:gd name="T65" fmla="*/ 0 h 772"/>
                <a:gd name="T66" fmla="*/ 4 w 1332"/>
                <a:gd name="T67" fmla="*/ 0 h 772"/>
                <a:gd name="T68" fmla="*/ 4 w 1332"/>
                <a:gd name="T69" fmla="*/ 0 h 772"/>
                <a:gd name="T70" fmla="*/ 4 w 1332"/>
                <a:gd name="T71" fmla="*/ 0 h 772"/>
                <a:gd name="T72" fmla="*/ 4 w 1332"/>
                <a:gd name="T73" fmla="*/ 0 h 772"/>
                <a:gd name="T74" fmla="*/ 4 w 1332"/>
                <a:gd name="T75" fmla="*/ 0 h 7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32"/>
                <a:gd name="T115" fmla="*/ 0 h 772"/>
                <a:gd name="T116" fmla="*/ 1332 w 1332"/>
                <a:gd name="T117" fmla="*/ 772 h 7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32" h="772">
                  <a:moveTo>
                    <a:pt x="1275" y="34"/>
                  </a:moveTo>
                  <a:lnTo>
                    <a:pt x="1304" y="6"/>
                  </a:lnTo>
                  <a:lnTo>
                    <a:pt x="1280" y="4"/>
                  </a:lnTo>
                  <a:lnTo>
                    <a:pt x="1257" y="2"/>
                  </a:lnTo>
                  <a:lnTo>
                    <a:pt x="1233" y="1"/>
                  </a:lnTo>
                  <a:lnTo>
                    <a:pt x="1209" y="0"/>
                  </a:lnTo>
                  <a:lnTo>
                    <a:pt x="1163" y="0"/>
                  </a:lnTo>
                  <a:lnTo>
                    <a:pt x="1117" y="3"/>
                  </a:lnTo>
                  <a:lnTo>
                    <a:pt x="1071" y="7"/>
                  </a:lnTo>
                  <a:lnTo>
                    <a:pt x="1026" y="13"/>
                  </a:lnTo>
                  <a:lnTo>
                    <a:pt x="981" y="21"/>
                  </a:lnTo>
                  <a:lnTo>
                    <a:pt x="938" y="31"/>
                  </a:lnTo>
                  <a:lnTo>
                    <a:pt x="894" y="43"/>
                  </a:lnTo>
                  <a:lnTo>
                    <a:pt x="850" y="57"/>
                  </a:lnTo>
                  <a:lnTo>
                    <a:pt x="807" y="73"/>
                  </a:lnTo>
                  <a:lnTo>
                    <a:pt x="765" y="90"/>
                  </a:lnTo>
                  <a:lnTo>
                    <a:pt x="723" y="109"/>
                  </a:lnTo>
                  <a:lnTo>
                    <a:pt x="681" y="129"/>
                  </a:lnTo>
                  <a:lnTo>
                    <a:pt x="641" y="152"/>
                  </a:lnTo>
                  <a:lnTo>
                    <a:pt x="600" y="176"/>
                  </a:lnTo>
                  <a:lnTo>
                    <a:pt x="559" y="201"/>
                  </a:lnTo>
                  <a:lnTo>
                    <a:pt x="520" y="228"/>
                  </a:lnTo>
                  <a:lnTo>
                    <a:pt x="480" y="256"/>
                  </a:lnTo>
                  <a:lnTo>
                    <a:pt x="442" y="287"/>
                  </a:lnTo>
                  <a:lnTo>
                    <a:pt x="402" y="317"/>
                  </a:lnTo>
                  <a:lnTo>
                    <a:pt x="365" y="350"/>
                  </a:lnTo>
                  <a:lnTo>
                    <a:pt x="327" y="384"/>
                  </a:lnTo>
                  <a:lnTo>
                    <a:pt x="289" y="419"/>
                  </a:lnTo>
                  <a:lnTo>
                    <a:pt x="252" y="456"/>
                  </a:lnTo>
                  <a:lnTo>
                    <a:pt x="215" y="493"/>
                  </a:lnTo>
                  <a:lnTo>
                    <a:pt x="178" y="532"/>
                  </a:lnTo>
                  <a:lnTo>
                    <a:pt x="142" y="571"/>
                  </a:lnTo>
                  <a:lnTo>
                    <a:pt x="106" y="613"/>
                  </a:lnTo>
                  <a:lnTo>
                    <a:pt x="70" y="655"/>
                  </a:lnTo>
                  <a:lnTo>
                    <a:pt x="35" y="698"/>
                  </a:lnTo>
                  <a:lnTo>
                    <a:pt x="0" y="743"/>
                  </a:lnTo>
                  <a:lnTo>
                    <a:pt x="42" y="772"/>
                  </a:lnTo>
                  <a:lnTo>
                    <a:pt x="77" y="729"/>
                  </a:lnTo>
                  <a:lnTo>
                    <a:pt x="112" y="686"/>
                  </a:lnTo>
                  <a:lnTo>
                    <a:pt x="147" y="644"/>
                  </a:lnTo>
                  <a:lnTo>
                    <a:pt x="182" y="604"/>
                  </a:lnTo>
                  <a:lnTo>
                    <a:pt x="219" y="565"/>
                  </a:lnTo>
                  <a:lnTo>
                    <a:pt x="254" y="527"/>
                  </a:lnTo>
                  <a:lnTo>
                    <a:pt x="290" y="490"/>
                  </a:lnTo>
                  <a:lnTo>
                    <a:pt x="327" y="455"/>
                  </a:lnTo>
                  <a:lnTo>
                    <a:pt x="363" y="420"/>
                  </a:lnTo>
                  <a:lnTo>
                    <a:pt x="400" y="387"/>
                  </a:lnTo>
                  <a:lnTo>
                    <a:pt x="438" y="356"/>
                  </a:lnTo>
                  <a:lnTo>
                    <a:pt x="475" y="325"/>
                  </a:lnTo>
                  <a:lnTo>
                    <a:pt x="513" y="296"/>
                  </a:lnTo>
                  <a:lnTo>
                    <a:pt x="551" y="268"/>
                  </a:lnTo>
                  <a:lnTo>
                    <a:pt x="589" y="243"/>
                  </a:lnTo>
                  <a:lnTo>
                    <a:pt x="629" y="218"/>
                  </a:lnTo>
                  <a:lnTo>
                    <a:pt x="667" y="195"/>
                  </a:lnTo>
                  <a:lnTo>
                    <a:pt x="707" y="174"/>
                  </a:lnTo>
                  <a:lnTo>
                    <a:pt x="746" y="154"/>
                  </a:lnTo>
                  <a:lnTo>
                    <a:pt x="787" y="136"/>
                  </a:lnTo>
                  <a:lnTo>
                    <a:pt x="828" y="119"/>
                  </a:lnTo>
                  <a:lnTo>
                    <a:pt x="868" y="104"/>
                  </a:lnTo>
                  <a:lnTo>
                    <a:pt x="909" y="91"/>
                  </a:lnTo>
                  <a:lnTo>
                    <a:pt x="950" y="80"/>
                  </a:lnTo>
                  <a:lnTo>
                    <a:pt x="993" y="71"/>
                  </a:lnTo>
                  <a:lnTo>
                    <a:pt x="1035" y="63"/>
                  </a:lnTo>
                  <a:lnTo>
                    <a:pt x="1078" y="56"/>
                  </a:lnTo>
                  <a:lnTo>
                    <a:pt x="1121" y="52"/>
                  </a:lnTo>
                  <a:lnTo>
                    <a:pt x="1165" y="50"/>
                  </a:lnTo>
                  <a:lnTo>
                    <a:pt x="1209" y="50"/>
                  </a:lnTo>
                  <a:lnTo>
                    <a:pt x="1231" y="50"/>
                  </a:lnTo>
                  <a:lnTo>
                    <a:pt x="1254" y="51"/>
                  </a:lnTo>
                  <a:lnTo>
                    <a:pt x="1276" y="53"/>
                  </a:lnTo>
                  <a:lnTo>
                    <a:pt x="1299" y="55"/>
                  </a:lnTo>
                  <a:lnTo>
                    <a:pt x="1327" y="27"/>
                  </a:lnTo>
                  <a:lnTo>
                    <a:pt x="1299" y="55"/>
                  </a:lnTo>
                  <a:lnTo>
                    <a:pt x="1332" y="58"/>
                  </a:lnTo>
                  <a:lnTo>
                    <a:pt x="1327" y="27"/>
                  </a:lnTo>
                  <a:lnTo>
                    <a:pt x="1275" y="34"/>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07" name="Freeform 104"/>
            <p:cNvSpPr>
              <a:spLocks/>
            </p:cNvSpPr>
            <p:nvPr/>
          </p:nvSpPr>
          <p:spPr bwMode="auto">
            <a:xfrm>
              <a:off x="986" y="1086"/>
              <a:ext cx="15" cy="62"/>
            </a:xfrm>
            <a:custGeom>
              <a:avLst/>
              <a:gdLst>
                <a:gd name="T0" fmla="*/ 0 w 103"/>
                <a:gd name="T1" fmla="*/ 0 h 432"/>
                <a:gd name="T2" fmla="*/ 0 w 103"/>
                <a:gd name="T3" fmla="*/ 0 h 432"/>
                <a:gd name="T4" fmla="*/ 0 w 103"/>
                <a:gd name="T5" fmla="*/ 0 h 432"/>
                <a:gd name="T6" fmla="*/ 0 w 103"/>
                <a:gd name="T7" fmla="*/ 0 h 432"/>
                <a:gd name="T8" fmla="*/ 0 w 103"/>
                <a:gd name="T9" fmla="*/ 1 h 432"/>
                <a:gd name="T10" fmla="*/ 0 w 103"/>
                <a:gd name="T11" fmla="*/ 1 h 432"/>
                <a:gd name="T12" fmla="*/ 0 w 103"/>
                <a:gd name="T13" fmla="*/ 1 h 432"/>
                <a:gd name="T14" fmla="*/ 0 w 103"/>
                <a:gd name="T15" fmla="*/ 1 h 432"/>
                <a:gd name="T16" fmla="*/ 0 w 103"/>
                <a:gd name="T17" fmla="*/ 1 h 432"/>
                <a:gd name="T18" fmla="*/ 0 w 103"/>
                <a:gd name="T19" fmla="*/ 1 h 432"/>
                <a:gd name="T20" fmla="*/ 0 w 103"/>
                <a:gd name="T21" fmla="*/ 1 h 432"/>
                <a:gd name="T22" fmla="*/ 0 w 103"/>
                <a:gd name="T23" fmla="*/ 1 h 432"/>
                <a:gd name="T24" fmla="*/ 0 w 103"/>
                <a:gd name="T25" fmla="*/ 1 h 432"/>
                <a:gd name="T26" fmla="*/ 0 w 103"/>
                <a:gd name="T27" fmla="*/ 1 h 432"/>
                <a:gd name="T28" fmla="*/ 0 w 103"/>
                <a:gd name="T29" fmla="*/ 1 h 432"/>
                <a:gd name="T30" fmla="*/ 0 w 103"/>
                <a:gd name="T31" fmla="*/ 1 h 432"/>
                <a:gd name="T32" fmla="*/ 0 w 103"/>
                <a:gd name="T33" fmla="*/ 0 h 432"/>
                <a:gd name="T34" fmla="*/ 0 w 103"/>
                <a:gd name="T35" fmla="*/ 0 h 432"/>
                <a:gd name="T36" fmla="*/ 0 w 103"/>
                <a:gd name="T37" fmla="*/ 0 h 432"/>
                <a:gd name="T38" fmla="*/ 0 w 103"/>
                <a:gd name="T39" fmla="*/ 0 h 432"/>
                <a:gd name="T40" fmla="*/ 0 w 103"/>
                <a:gd name="T41" fmla="*/ 0 h 432"/>
                <a:gd name="T42" fmla="*/ 0 w 103"/>
                <a:gd name="T43" fmla="*/ 0 h 432"/>
                <a:gd name="T44" fmla="*/ 0 w 103"/>
                <a:gd name="T45" fmla="*/ 0 h 432"/>
                <a:gd name="T46" fmla="*/ 0 w 103"/>
                <a:gd name="T47" fmla="*/ 0 h 4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3"/>
                <a:gd name="T73" fmla="*/ 0 h 432"/>
                <a:gd name="T74" fmla="*/ 103 w 103"/>
                <a:gd name="T75" fmla="*/ 432 h 4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3" h="432">
                  <a:moveTo>
                    <a:pt x="30" y="54"/>
                  </a:moveTo>
                  <a:lnTo>
                    <a:pt x="0" y="32"/>
                  </a:lnTo>
                  <a:lnTo>
                    <a:pt x="5" y="81"/>
                  </a:lnTo>
                  <a:lnTo>
                    <a:pt x="12" y="130"/>
                  </a:lnTo>
                  <a:lnTo>
                    <a:pt x="17" y="181"/>
                  </a:lnTo>
                  <a:lnTo>
                    <a:pt x="23" y="230"/>
                  </a:lnTo>
                  <a:lnTo>
                    <a:pt x="30" y="281"/>
                  </a:lnTo>
                  <a:lnTo>
                    <a:pt x="37" y="331"/>
                  </a:lnTo>
                  <a:lnTo>
                    <a:pt x="44" y="381"/>
                  </a:lnTo>
                  <a:lnTo>
                    <a:pt x="51" y="432"/>
                  </a:lnTo>
                  <a:lnTo>
                    <a:pt x="103" y="425"/>
                  </a:lnTo>
                  <a:lnTo>
                    <a:pt x="96" y="374"/>
                  </a:lnTo>
                  <a:lnTo>
                    <a:pt x="90" y="325"/>
                  </a:lnTo>
                  <a:lnTo>
                    <a:pt x="83" y="274"/>
                  </a:lnTo>
                  <a:lnTo>
                    <a:pt x="76" y="224"/>
                  </a:lnTo>
                  <a:lnTo>
                    <a:pt x="70" y="175"/>
                  </a:lnTo>
                  <a:lnTo>
                    <a:pt x="64" y="125"/>
                  </a:lnTo>
                  <a:lnTo>
                    <a:pt x="58" y="75"/>
                  </a:lnTo>
                  <a:lnTo>
                    <a:pt x="52" y="27"/>
                  </a:lnTo>
                  <a:lnTo>
                    <a:pt x="22" y="4"/>
                  </a:lnTo>
                  <a:lnTo>
                    <a:pt x="52" y="27"/>
                  </a:lnTo>
                  <a:lnTo>
                    <a:pt x="50" y="0"/>
                  </a:lnTo>
                  <a:lnTo>
                    <a:pt x="22" y="4"/>
                  </a:lnTo>
                  <a:lnTo>
                    <a:pt x="30" y="54"/>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08" name="Freeform 105"/>
            <p:cNvSpPr>
              <a:spLocks/>
            </p:cNvSpPr>
            <p:nvPr/>
          </p:nvSpPr>
          <p:spPr bwMode="auto">
            <a:xfrm>
              <a:off x="836" y="1542"/>
              <a:ext cx="160" cy="64"/>
            </a:xfrm>
            <a:custGeom>
              <a:avLst/>
              <a:gdLst>
                <a:gd name="T0" fmla="*/ 3 w 1118"/>
                <a:gd name="T1" fmla="*/ 1 h 452"/>
                <a:gd name="T2" fmla="*/ 3 w 1118"/>
                <a:gd name="T3" fmla="*/ 1 h 452"/>
                <a:gd name="T4" fmla="*/ 3 w 1118"/>
                <a:gd name="T5" fmla="*/ 1 h 452"/>
                <a:gd name="T6" fmla="*/ 3 w 1118"/>
                <a:gd name="T7" fmla="*/ 1 h 452"/>
                <a:gd name="T8" fmla="*/ 2 w 1118"/>
                <a:gd name="T9" fmla="*/ 1 h 452"/>
                <a:gd name="T10" fmla="*/ 2 w 1118"/>
                <a:gd name="T11" fmla="*/ 1 h 452"/>
                <a:gd name="T12" fmla="*/ 1 w 1118"/>
                <a:gd name="T13" fmla="*/ 0 h 452"/>
                <a:gd name="T14" fmla="*/ 1 w 1118"/>
                <a:gd name="T15" fmla="*/ 0 h 452"/>
                <a:gd name="T16" fmla="*/ 1 w 1118"/>
                <a:gd name="T17" fmla="*/ 0 h 452"/>
                <a:gd name="T18" fmla="*/ 1 w 1118"/>
                <a:gd name="T19" fmla="*/ 0 h 452"/>
                <a:gd name="T20" fmla="*/ 0 w 1118"/>
                <a:gd name="T21" fmla="*/ 0 h 452"/>
                <a:gd name="T22" fmla="*/ 0 w 1118"/>
                <a:gd name="T23" fmla="*/ 0 h 452"/>
                <a:gd name="T24" fmla="*/ 0 w 1118"/>
                <a:gd name="T25" fmla="*/ 0 h 452"/>
                <a:gd name="T26" fmla="*/ 0 w 1118"/>
                <a:gd name="T27" fmla="*/ 0 h 452"/>
                <a:gd name="T28" fmla="*/ 0 w 1118"/>
                <a:gd name="T29" fmla="*/ 0 h 452"/>
                <a:gd name="T30" fmla="*/ 0 w 1118"/>
                <a:gd name="T31" fmla="*/ 1 h 452"/>
                <a:gd name="T32" fmla="*/ 0 w 1118"/>
                <a:gd name="T33" fmla="*/ 1 h 452"/>
                <a:gd name="T34" fmla="*/ 0 w 1118"/>
                <a:gd name="T35" fmla="*/ 1 h 452"/>
                <a:gd name="T36" fmla="*/ 0 w 1118"/>
                <a:gd name="T37" fmla="*/ 1 h 452"/>
                <a:gd name="T38" fmla="*/ 0 w 1118"/>
                <a:gd name="T39" fmla="*/ 1 h 452"/>
                <a:gd name="T40" fmla="*/ 0 w 1118"/>
                <a:gd name="T41" fmla="*/ 1 h 452"/>
                <a:gd name="T42" fmla="*/ 1 w 1118"/>
                <a:gd name="T43" fmla="*/ 1 h 452"/>
                <a:gd name="T44" fmla="*/ 1 w 1118"/>
                <a:gd name="T45" fmla="*/ 1 h 452"/>
                <a:gd name="T46" fmla="*/ 1 w 1118"/>
                <a:gd name="T47" fmla="*/ 1 h 452"/>
                <a:gd name="T48" fmla="*/ 1 w 1118"/>
                <a:gd name="T49" fmla="*/ 1 h 452"/>
                <a:gd name="T50" fmla="*/ 2 w 1118"/>
                <a:gd name="T51" fmla="*/ 1 h 452"/>
                <a:gd name="T52" fmla="*/ 2 w 1118"/>
                <a:gd name="T53" fmla="*/ 1 h 452"/>
                <a:gd name="T54" fmla="*/ 2 w 1118"/>
                <a:gd name="T55" fmla="*/ 1 h 452"/>
                <a:gd name="T56" fmla="*/ 2 w 1118"/>
                <a:gd name="T57" fmla="*/ 1 h 452"/>
                <a:gd name="T58" fmla="*/ 3 w 1118"/>
                <a:gd name="T59" fmla="*/ 1 h 452"/>
                <a:gd name="T60" fmla="*/ 3 w 1118"/>
                <a:gd name="T61" fmla="*/ 1 h 452"/>
                <a:gd name="T62" fmla="*/ 3 w 1118"/>
                <a:gd name="T63" fmla="*/ 1 h 4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18"/>
                <a:gd name="T97" fmla="*/ 0 h 452"/>
                <a:gd name="T98" fmla="*/ 1118 w 1118"/>
                <a:gd name="T99" fmla="*/ 452 h 4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18" h="452">
                  <a:moveTo>
                    <a:pt x="1118" y="427"/>
                  </a:moveTo>
                  <a:lnTo>
                    <a:pt x="1088" y="420"/>
                  </a:lnTo>
                  <a:lnTo>
                    <a:pt x="1057" y="412"/>
                  </a:lnTo>
                  <a:lnTo>
                    <a:pt x="1026" y="403"/>
                  </a:lnTo>
                  <a:lnTo>
                    <a:pt x="994" y="392"/>
                  </a:lnTo>
                  <a:lnTo>
                    <a:pt x="961" y="379"/>
                  </a:lnTo>
                  <a:lnTo>
                    <a:pt x="928" y="367"/>
                  </a:lnTo>
                  <a:lnTo>
                    <a:pt x="895" y="353"/>
                  </a:lnTo>
                  <a:lnTo>
                    <a:pt x="860" y="339"/>
                  </a:lnTo>
                  <a:lnTo>
                    <a:pt x="790" y="309"/>
                  </a:lnTo>
                  <a:lnTo>
                    <a:pt x="719" y="275"/>
                  </a:lnTo>
                  <a:lnTo>
                    <a:pt x="647" y="241"/>
                  </a:lnTo>
                  <a:lnTo>
                    <a:pt x="574" y="206"/>
                  </a:lnTo>
                  <a:lnTo>
                    <a:pt x="502" y="172"/>
                  </a:lnTo>
                  <a:lnTo>
                    <a:pt x="429" y="138"/>
                  </a:lnTo>
                  <a:lnTo>
                    <a:pt x="358" y="107"/>
                  </a:lnTo>
                  <a:lnTo>
                    <a:pt x="287" y="77"/>
                  </a:lnTo>
                  <a:lnTo>
                    <a:pt x="252" y="64"/>
                  </a:lnTo>
                  <a:lnTo>
                    <a:pt x="218" y="51"/>
                  </a:lnTo>
                  <a:lnTo>
                    <a:pt x="185" y="40"/>
                  </a:lnTo>
                  <a:lnTo>
                    <a:pt x="151" y="30"/>
                  </a:lnTo>
                  <a:lnTo>
                    <a:pt x="118" y="21"/>
                  </a:lnTo>
                  <a:lnTo>
                    <a:pt x="86" y="13"/>
                  </a:lnTo>
                  <a:lnTo>
                    <a:pt x="55" y="5"/>
                  </a:lnTo>
                  <a:lnTo>
                    <a:pt x="25" y="0"/>
                  </a:lnTo>
                  <a:lnTo>
                    <a:pt x="21" y="19"/>
                  </a:lnTo>
                  <a:lnTo>
                    <a:pt x="19" y="41"/>
                  </a:lnTo>
                  <a:lnTo>
                    <a:pt x="17" y="67"/>
                  </a:lnTo>
                  <a:lnTo>
                    <a:pt x="15" y="96"/>
                  </a:lnTo>
                  <a:lnTo>
                    <a:pt x="14" y="160"/>
                  </a:lnTo>
                  <a:lnTo>
                    <a:pt x="13" y="227"/>
                  </a:lnTo>
                  <a:lnTo>
                    <a:pt x="11" y="295"/>
                  </a:lnTo>
                  <a:lnTo>
                    <a:pt x="10" y="358"/>
                  </a:lnTo>
                  <a:lnTo>
                    <a:pt x="8" y="387"/>
                  </a:lnTo>
                  <a:lnTo>
                    <a:pt x="6" y="412"/>
                  </a:lnTo>
                  <a:lnTo>
                    <a:pt x="4" y="434"/>
                  </a:lnTo>
                  <a:lnTo>
                    <a:pt x="0" y="452"/>
                  </a:lnTo>
                  <a:lnTo>
                    <a:pt x="32" y="427"/>
                  </a:lnTo>
                  <a:lnTo>
                    <a:pt x="64" y="406"/>
                  </a:lnTo>
                  <a:lnTo>
                    <a:pt x="97" y="388"/>
                  </a:lnTo>
                  <a:lnTo>
                    <a:pt x="131" y="371"/>
                  </a:lnTo>
                  <a:lnTo>
                    <a:pt x="166" y="358"/>
                  </a:lnTo>
                  <a:lnTo>
                    <a:pt x="202" y="347"/>
                  </a:lnTo>
                  <a:lnTo>
                    <a:pt x="238" y="338"/>
                  </a:lnTo>
                  <a:lnTo>
                    <a:pt x="274" y="331"/>
                  </a:lnTo>
                  <a:lnTo>
                    <a:pt x="312" y="327"/>
                  </a:lnTo>
                  <a:lnTo>
                    <a:pt x="350" y="324"/>
                  </a:lnTo>
                  <a:lnTo>
                    <a:pt x="387" y="323"/>
                  </a:lnTo>
                  <a:lnTo>
                    <a:pt x="426" y="323"/>
                  </a:lnTo>
                  <a:lnTo>
                    <a:pt x="464" y="325"/>
                  </a:lnTo>
                  <a:lnTo>
                    <a:pt x="502" y="328"/>
                  </a:lnTo>
                  <a:lnTo>
                    <a:pt x="540" y="332"/>
                  </a:lnTo>
                  <a:lnTo>
                    <a:pt x="579" y="336"/>
                  </a:lnTo>
                  <a:lnTo>
                    <a:pt x="617" y="342"/>
                  </a:lnTo>
                  <a:lnTo>
                    <a:pt x="655" y="349"/>
                  </a:lnTo>
                  <a:lnTo>
                    <a:pt x="693" y="355"/>
                  </a:lnTo>
                  <a:lnTo>
                    <a:pt x="729" y="363"/>
                  </a:lnTo>
                  <a:lnTo>
                    <a:pt x="803" y="378"/>
                  </a:lnTo>
                  <a:lnTo>
                    <a:pt x="874" y="393"/>
                  </a:lnTo>
                  <a:lnTo>
                    <a:pt x="941" y="407"/>
                  </a:lnTo>
                  <a:lnTo>
                    <a:pt x="1004" y="418"/>
                  </a:lnTo>
                  <a:lnTo>
                    <a:pt x="1035" y="422"/>
                  </a:lnTo>
                  <a:lnTo>
                    <a:pt x="1064" y="425"/>
                  </a:lnTo>
                  <a:lnTo>
                    <a:pt x="1091" y="426"/>
                  </a:lnTo>
                  <a:lnTo>
                    <a:pt x="1118" y="427"/>
                  </a:lnTo>
                  <a:close/>
                </a:path>
              </a:pathLst>
            </a:custGeom>
            <a:solidFill>
              <a:srgbClr val="ED93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09" name="Freeform 106"/>
            <p:cNvSpPr>
              <a:spLocks/>
            </p:cNvSpPr>
            <p:nvPr/>
          </p:nvSpPr>
          <p:spPr bwMode="auto">
            <a:xfrm>
              <a:off x="825" y="1527"/>
              <a:ext cx="186" cy="79"/>
            </a:xfrm>
            <a:custGeom>
              <a:avLst/>
              <a:gdLst>
                <a:gd name="T0" fmla="*/ 4 w 1306"/>
                <a:gd name="T1" fmla="*/ 1 h 553"/>
                <a:gd name="T2" fmla="*/ 4 w 1306"/>
                <a:gd name="T3" fmla="*/ 1 h 553"/>
                <a:gd name="T4" fmla="*/ 4 w 1306"/>
                <a:gd name="T5" fmla="*/ 1 h 553"/>
                <a:gd name="T6" fmla="*/ 4 w 1306"/>
                <a:gd name="T7" fmla="*/ 2 h 553"/>
                <a:gd name="T8" fmla="*/ 3 w 1306"/>
                <a:gd name="T9" fmla="*/ 1 h 553"/>
                <a:gd name="T10" fmla="*/ 3 w 1306"/>
                <a:gd name="T11" fmla="*/ 1 h 553"/>
                <a:gd name="T12" fmla="*/ 2 w 1306"/>
                <a:gd name="T13" fmla="*/ 1 h 553"/>
                <a:gd name="T14" fmla="*/ 2 w 1306"/>
                <a:gd name="T15" fmla="*/ 1 h 553"/>
                <a:gd name="T16" fmla="*/ 2 w 1306"/>
                <a:gd name="T17" fmla="*/ 1 h 553"/>
                <a:gd name="T18" fmla="*/ 2 w 1306"/>
                <a:gd name="T19" fmla="*/ 1 h 553"/>
                <a:gd name="T20" fmla="*/ 2 w 1306"/>
                <a:gd name="T21" fmla="*/ 1 h 553"/>
                <a:gd name="T22" fmla="*/ 1 w 1306"/>
                <a:gd name="T23" fmla="*/ 1 h 553"/>
                <a:gd name="T24" fmla="*/ 1 w 1306"/>
                <a:gd name="T25" fmla="*/ 1 h 553"/>
                <a:gd name="T26" fmla="*/ 1 w 1306"/>
                <a:gd name="T27" fmla="*/ 1 h 553"/>
                <a:gd name="T28" fmla="*/ 1 w 1306"/>
                <a:gd name="T29" fmla="*/ 1 h 553"/>
                <a:gd name="T30" fmla="*/ 1 w 1306"/>
                <a:gd name="T31" fmla="*/ 1 h 553"/>
                <a:gd name="T32" fmla="*/ 0 w 1306"/>
                <a:gd name="T33" fmla="*/ 1 h 553"/>
                <a:gd name="T34" fmla="*/ 0 w 1306"/>
                <a:gd name="T35" fmla="*/ 1 h 553"/>
                <a:gd name="T36" fmla="*/ 0 w 1306"/>
                <a:gd name="T37" fmla="*/ 1 h 553"/>
                <a:gd name="T38" fmla="*/ 0 w 1306"/>
                <a:gd name="T39" fmla="*/ 1 h 553"/>
                <a:gd name="T40" fmla="*/ 0 w 1306"/>
                <a:gd name="T41" fmla="*/ 0 h 553"/>
                <a:gd name="T42" fmla="*/ 0 w 1306"/>
                <a:gd name="T43" fmla="*/ 0 h 553"/>
                <a:gd name="T44" fmla="*/ 0 w 1306"/>
                <a:gd name="T45" fmla="*/ 0 h 553"/>
                <a:gd name="T46" fmla="*/ 0 w 1306"/>
                <a:gd name="T47" fmla="*/ 0 h 553"/>
                <a:gd name="T48" fmla="*/ 1 w 1306"/>
                <a:gd name="T49" fmla="*/ 0 h 553"/>
                <a:gd name="T50" fmla="*/ 1 w 1306"/>
                <a:gd name="T51" fmla="*/ 0 h 553"/>
                <a:gd name="T52" fmla="*/ 1 w 1306"/>
                <a:gd name="T53" fmla="*/ 0 h 553"/>
                <a:gd name="T54" fmla="*/ 1 w 1306"/>
                <a:gd name="T55" fmla="*/ 0 h 553"/>
                <a:gd name="T56" fmla="*/ 2 w 1306"/>
                <a:gd name="T57" fmla="*/ 0 h 553"/>
                <a:gd name="T58" fmla="*/ 2 w 1306"/>
                <a:gd name="T59" fmla="*/ 0 h 553"/>
                <a:gd name="T60" fmla="*/ 2 w 1306"/>
                <a:gd name="T61" fmla="*/ 0 h 553"/>
                <a:gd name="T62" fmla="*/ 2 w 1306"/>
                <a:gd name="T63" fmla="*/ 0 h 553"/>
                <a:gd name="T64" fmla="*/ 3 w 1306"/>
                <a:gd name="T65" fmla="*/ 0 h 553"/>
                <a:gd name="T66" fmla="*/ 3 w 1306"/>
                <a:gd name="T67" fmla="*/ 0 h 553"/>
                <a:gd name="T68" fmla="*/ 3 w 1306"/>
                <a:gd name="T69" fmla="*/ 0 h 553"/>
                <a:gd name="T70" fmla="*/ 3 w 1306"/>
                <a:gd name="T71" fmla="*/ 0 h 553"/>
                <a:gd name="T72" fmla="*/ 3 w 1306"/>
                <a:gd name="T73" fmla="*/ 1 h 553"/>
                <a:gd name="T74" fmla="*/ 4 w 1306"/>
                <a:gd name="T75" fmla="*/ 1 h 5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06"/>
                <a:gd name="T115" fmla="*/ 0 h 553"/>
                <a:gd name="T116" fmla="*/ 1306 w 1306"/>
                <a:gd name="T117" fmla="*/ 553 h 5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06" h="553">
                  <a:moveTo>
                    <a:pt x="1306" y="276"/>
                  </a:moveTo>
                  <a:lnTo>
                    <a:pt x="1297" y="314"/>
                  </a:lnTo>
                  <a:lnTo>
                    <a:pt x="1287" y="350"/>
                  </a:lnTo>
                  <a:lnTo>
                    <a:pt x="1277" y="382"/>
                  </a:lnTo>
                  <a:lnTo>
                    <a:pt x="1268" y="415"/>
                  </a:lnTo>
                  <a:lnTo>
                    <a:pt x="1258" y="446"/>
                  </a:lnTo>
                  <a:lnTo>
                    <a:pt x="1250" y="479"/>
                  </a:lnTo>
                  <a:lnTo>
                    <a:pt x="1240" y="515"/>
                  </a:lnTo>
                  <a:lnTo>
                    <a:pt x="1230" y="553"/>
                  </a:lnTo>
                  <a:lnTo>
                    <a:pt x="1134" y="509"/>
                  </a:lnTo>
                  <a:lnTo>
                    <a:pt x="1043" y="468"/>
                  </a:lnTo>
                  <a:lnTo>
                    <a:pt x="956" y="431"/>
                  </a:lnTo>
                  <a:lnTo>
                    <a:pt x="873" y="396"/>
                  </a:lnTo>
                  <a:lnTo>
                    <a:pt x="834" y="381"/>
                  </a:lnTo>
                  <a:lnTo>
                    <a:pt x="794" y="366"/>
                  </a:lnTo>
                  <a:lnTo>
                    <a:pt x="756" y="353"/>
                  </a:lnTo>
                  <a:lnTo>
                    <a:pt x="719" y="340"/>
                  </a:lnTo>
                  <a:lnTo>
                    <a:pt x="682" y="328"/>
                  </a:lnTo>
                  <a:lnTo>
                    <a:pt x="646" y="317"/>
                  </a:lnTo>
                  <a:lnTo>
                    <a:pt x="611" y="308"/>
                  </a:lnTo>
                  <a:lnTo>
                    <a:pt x="575" y="299"/>
                  </a:lnTo>
                  <a:lnTo>
                    <a:pt x="541" y="292"/>
                  </a:lnTo>
                  <a:lnTo>
                    <a:pt x="508" y="285"/>
                  </a:lnTo>
                  <a:lnTo>
                    <a:pt x="474" y="280"/>
                  </a:lnTo>
                  <a:lnTo>
                    <a:pt x="441" y="275"/>
                  </a:lnTo>
                  <a:lnTo>
                    <a:pt x="408" y="272"/>
                  </a:lnTo>
                  <a:lnTo>
                    <a:pt x="376" y="269"/>
                  </a:lnTo>
                  <a:lnTo>
                    <a:pt x="344" y="268"/>
                  </a:lnTo>
                  <a:lnTo>
                    <a:pt x="311" y="268"/>
                  </a:lnTo>
                  <a:lnTo>
                    <a:pt x="278" y="269"/>
                  </a:lnTo>
                  <a:lnTo>
                    <a:pt x="246" y="271"/>
                  </a:lnTo>
                  <a:lnTo>
                    <a:pt x="214" y="275"/>
                  </a:lnTo>
                  <a:lnTo>
                    <a:pt x="182" y="279"/>
                  </a:lnTo>
                  <a:lnTo>
                    <a:pt x="150" y="285"/>
                  </a:lnTo>
                  <a:lnTo>
                    <a:pt x="118" y="291"/>
                  </a:lnTo>
                  <a:lnTo>
                    <a:pt x="85" y="299"/>
                  </a:lnTo>
                  <a:lnTo>
                    <a:pt x="53" y="309"/>
                  </a:lnTo>
                  <a:lnTo>
                    <a:pt x="48" y="276"/>
                  </a:lnTo>
                  <a:lnTo>
                    <a:pt x="41" y="242"/>
                  </a:lnTo>
                  <a:lnTo>
                    <a:pt x="34" y="210"/>
                  </a:lnTo>
                  <a:lnTo>
                    <a:pt x="26" y="177"/>
                  </a:lnTo>
                  <a:lnTo>
                    <a:pt x="18" y="144"/>
                  </a:lnTo>
                  <a:lnTo>
                    <a:pt x="10" y="112"/>
                  </a:lnTo>
                  <a:lnTo>
                    <a:pt x="4" y="78"/>
                  </a:lnTo>
                  <a:lnTo>
                    <a:pt x="0" y="46"/>
                  </a:lnTo>
                  <a:lnTo>
                    <a:pt x="48" y="35"/>
                  </a:lnTo>
                  <a:lnTo>
                    <a:pt x="95" y="27"/>
                  </a:lnTo>
                  <a:lnTo>
                    <a:pt x="142" y="20"/>
                  </a:lnTo>
                  <a:lnTo>
                    <a:pt x="188" y="14"/>
                  </a:lnTo>
                  <a:lnTo>
                    <a:pt x="233" y="9"/>
                  </a:lnTo>
                  <a:lnTo>
                    <a:pt x="276" y="5"/>
                  </a:lnTo>
                  <a:lnTo>
                    <a:pt x="320" y="2"/>
                  </a:lnTo>
                  <a:lnTo>
                    <a:pt x="364" y="1"/>
                  </a:lnTo>
                  <a:lnTo>
                    <a:pt x="406" y="0"/>
                  </a:lnTo>
                  <a:lnTo>
                    <a:pt x="448" y="1"/>
                  </a:lnTo>
                  <a:lnTo>
                    <a:pt x="489" y="2"/>
                  </a:lnTo>
                  <a:lnTo>
                    <a:pt x="531" y="5"/>
                  </a:lnTo>
                  <a:lnTo>
                    <a:pt x="571" y="9"/>
                  </a:lnTo>
                  <a:lnTo>
                    <a:pt x="611" y="14"/>
                  </a:lnTo>
                  <a:lnTo>
                    <a:pt x="650" y="20"/>
                  </a:lnTo>
                  <a:lnTo>
                    <a:pt x="690" y="26"/>
                  </a:lnTo>
                  <a:lnTo>
                    <a:pt x="729" y="34"/>
                  </a:lnTo>
                  <a:lnTo>
                    <a:pt x="768" y="44"/>
                  </a:lnTo>
                  <a:lnTo>
                    <a:pt x="807" y="54"/>
                  </a:lnTo>
                  <a:lnTo>
                    <a:pt x="846" y="65"/>
                  </a:lnTo>
                  <a:lnTo>
                    <a:pt x="884" y="77"/>
                  </a:lnTo>
                  <a:lnTo>
                    <a:pt x="922" y="90"/>
                  </a:lnTo>
                  <a:lnTo>
                    <a:pt x="960" y="104"/>
                  </a:lnTo>
                  <a:lnTo>
                    <a:pt x="998" y="120"/>
                  </a:lnTo>
                  <a:lnTo>
                    <a:pt x="1037" y="136"/>
                  </a:lnTo>
                  <a:lnTo>
                    <a:pt x="1074" y="153"/>
                  </a:lnTo>
                  <a:lnTo>
                    <a:pt x="1113" y="171"/>
                  </a:lnTo>
                  <a:lnTo>
                    <a:pt x="1151" y="190"/>
                  </a:lnTo>
                  <a:lnTo>
                    <a:pt x="1190" y="210"/>
                  </a:lnTo>
                  <a:lnTo>
                    <a:pt x="1228" y="231"/>
                  </a:lnTo>
                  <a:lnTo>
                    <a:pt x="1268" y="252"/>
                  </a:lnTo>
                  <a:lnTo>
                    <a:pt x="1306" y="27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10" name="Freeform 107"/>
            <p:cNvSpPr>
              <a:spLocks/>
            </p:cNvSpPr>
            <p:nvPr/>
          </p:nvSpPr>
          <p:spPr bwMode="auto">
            <a:xfrm>
              <a:off x="997" y="1566"/>
              <a:ext cx="18" cy="46"/>
            </a:xfrm>
            <a:custGeom>
              <a:avLst/>
              <a:gdLst>
                <a:gd name="T0" fmla="*/ 0 w 128"/>
                <a:gd name="T1" fmla="*/ 1 h 321"/>
                <a:gd name="T2" fmla="*/ 0 w 128"/>
                <a:gd name="T3" fmla="*/ 1 h 321"/>
                <a:gd name="T4" fmla="*/ 0 w 128"/>
                <a:gd name="T5" fmla="*/ 1 h 321"/>
                <a:gd name="T6" fmla="*/ 0 w 128"/>
                <a:gd name="T7" fmla="*/ 1 h 321"/>
                <a:gd name="T8" fmla="*/ 0 w 128"/>
                <a:gd name="T9" fmla="*/ 1 h 321"/>
                <a:gd name="T10" fmla="*/ 0 w 128"/>
                <a:gd name="T11" fmla="*/ 0 h 321"/>
                <a:gd name="T12" fmla="*/ 0 w 128"/>
                <a:gd name="T13" fmla="*/ 0 h 321"/>
                <a:gd name="T14" fmla="*/ 0 w 128"/>
                <a:gd name="T15" fmla="*/ 0 h 321"/>
                <a:gd name="T16" fmla="*/ 0 w 128"/>
                <a:gd name="T17" fmla="*/ 0 h 321"/>
                <a:gd name="T18" fmla="*/ 0 w 128"/>
                <a:gd name="T19" fmla="*/ 0 h 321"/>
                <a:gd name="T20" fmla="*/ 0 w 128"/>
                <a:gd name="T21" fmla="*/ 0 h 321"/>
                <a:gd name="T22" fmla="*/ 0 w 128"/>
                <a:gd name="T23" fmla="*/ 0 h 321"/>
                <a:gd name="T24" fmla="*/ 0 w 128"/>
                <a:gd name="T25" fmla="*/ 0 h 321"/>
                <a:gd name="T26" fmla="*/ 0 w 128"/>
                <a:gd name="T27" fmla="*/ 0 h 321"/>
                <a:gd name="T28" fmla="*/ 0 w 128"/>
                <a:gd name="T29" fmla="*/ 0 h 321"/>
                <a:gd name="T30" fmla="*/ 0 w 128"/>
                <a:gd name="T31" fmla="*/ 0 h 321"/>
                <a:gd name="T32" fmla="*/ 0 w 128"/>
                <a:gd name="T33" fmla="*/ 1 h 321"/>
                <a:gd name="T34" fmla="*/ 0 w 128"/>
                <a:gd name="T35" fmla="*/ 1 h 321"/>
                <a:gd name="T36" fmla="*/ 0 w 128"/>
                <a:gd name="T37" fmla="*/ 1 h 321"/>
                <a:gd name="T38" fmla="*/ 0 w 128"/>
                <a:gd name="T39" fmla="*/ 1 h 321"/>
                <a:gd name="T40" fmla="*/ 0 w 128"/>
                <a:gd name="T41" fmla="*/ 1 h 321"/>
                <a:gd name="T42" fmla="*/ 0 w 128"/>
                <a:gd name="T43" fmla="*/ 1 h 321"/>
                <a:gd name="T44" fmla="*/ 0 w 128"/>
                <a:gd name="T45" fmla="*/ 1 h 321"/>
                <a:gd name="T46" fmla="*/ 0 w 128"/>
                <a:gd name="T47" fmla="*/ 1 h 3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8"/>
                <a:gd name="T73" fmla="*/ 0 h 321"/>
                <a:gd name="T74" fmla="*/ 128 w 128"/>
                <a:gd name="T75" fmla="*/ 321 h 3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8" h="321">
                  <a:moveTo>
                    <a:pt x="14" y="307"/>
                  </a:moveTo>
                  <a:lnTo>
                    <a:pt x="51" y="289"/>
                  </a:lnTo>
                  <a:lnTo>
                    <a:pt x="61" y="251"/>
                  </a:lnTo>
                  <a:lnTo>
                    <a:pt x="70" y="216"/>
                  </a:lnTo>
                  <a:lnTo>
                    <a:pt x="79" y="183"/>
                  </a:lnTo>
                  <a:lnTo>
                    <a:pt x="88" y="152"/>
                  </a:lnTo>
                  <a:lnTo>
                    <a:pt x="98" y="119"/>
                  </a:lnTo>
                  <a:lnTo>
                    <a:pt x="108" y="86"/>
                  </a:lnTo>
                  <a:lnTo>
                    <a:pt x="117" y="50"/>
                  </a:lnTo>
                  <a:lnTo>
                    <a:pt x="128" y="11"/>
                  </a:lnTo>
                  <a:lnTo>
                    <a:pt x="75" y="0"/>
                  </a:lnTo>
                  <a:lnTo>
                    <a:pt x="66" y="38"/>
                  </a:lnTo>
                  <a:lnTo>
                    <a:pt x="56" y="73"/>
                  </a:lnTo>
                  <a:lnTo>
                    <a:pt x="47" y="106"/>
                  </a:lnTo>
                  <a:lnTo>
                    <a:pt x="37" y="138"/>
                  </a:lnTo>
                  <a:lnTo>
                    <a:pt x="28" y="170"/>
                  </a:lnTo>
                  <a:lnTo>
                    <a:pt x="19" y="203"/>
                  </a:lnTo>
                  <a:lnTo>
                    <a:pt x="9" y="239"/>
                  </a:lnTo>
                  <a:lnTo>
                    <a:pt x="0" y="278"/>
                  </a:lnTo>
                  <a:lnTo>
                    <a:pt x="37" y="261"/>
                  </a:lnTo>
                  <a:lnTo>
                    <a:pt x="14" y="307"/>
                  </a:lnTo>
                  <a:lnTo>
                    <a:pt x="45" y="321"/>
                  </a:lnTo>
                  <a:lnTo>
                    <a:pt x="51" y="289"/>
                  </a:lnTo>
                  <a:lnTo>
                    <a:pt x="14" y="30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11" name="Freeform 108"/>
            <p:cNvSpPr>
              <a:spLocks/>
            </p:cNvSpPr>
            <p:nvPr/>
          </p:nvSpPr>
          <p:spPr bwMode="auto">
            <a:xfrm>
              <a:off x="828" y="1562"/>
              <a:ext cx="174" cy="48"/>
            </a:xfrm>
            <a:custGeom>
              <a:avLst/>
              <a:gdLst>
                <a:gd name="T0" fmla="*/ 0 w 1216"/>
                <a:gd name="T1" fmla="*/ 0 h 335"/>
                <a:gd name="T2" fmla="*/ 0 w 1216"/>
                <a:gd name="T3" fmla="*/ 0 h 335"/>
                <a:gd name="T4" fmla="*/ 0 w 1216"/>
                <a:gd name="T5" fmla="*/ 0 h 335"/>
                <a:gd name="T6" fmla="*/ 1 w 1216"/>
                <a:gd name="T7" fmla="*/ 0 h 335"/>
                <a:gd name="T8" fmla="*/ 1 w 1216"/>
                <a:gd name="T9" fmla="*/ 0 h 335"/>
                <a:gd name="T10" fmla="*/ 1 w 1216"/>
                <a:gd name="T11" fmla="*/ 0 h 335"/>
                <a:gd name="T12" fmla="*/ 1 w 1216"/>
                <a:gd name="T13" fmla="*/ 0 h 335"/>
                <a:gd name="T14" fmla="*/ 1 w 1216"/>
                <a:gd name="T15" fmla="*/ 0 h 335"/>
                <a:gd name="T16" fmla="*/ 2 w 1216"/>
                <a:gd name="T17" fmla="*/ 0 h 335"/>
                <a:gd name="T18" fmla="*/ 2 w 1216"/>
                <a:gd name="T19" fmla="*/ 0 h 335"/>
                <a:gd name="T20" fmla="*/ 2 w 1216"/>
                <a:gd name="T21" fmla="*/ 0 h 335"/>
                <a:gd name="T22" fmla="*/ 2 w 1216"/>
                <a:gd name="T23" fmla="*/ 0 h 335"/>
                <a:gd name="T24" fmla="*/ 2 w 1216"/>
                <a:gd name="T25" fmla="*/ 1 h 335"/>
                <a:gd name="T26" fmla="*/ 3 w 1216"/>
                <a:gd name="T27" fmla="*/ 1 h 335"/>
                <a:gd name="T28" fmla="*/ 3 w 1216"/>
                <a:gd name="T29" fmla="*/ 1 h 335"/>
                <a:gd name="T30" fmla="*/ 3 w 1216"/>
                <a:gd name="T31" fmla="*/ 1 h 335"/>
                <a:gd name="T32" fmla="*/ 3 w 1216"/>
                <a:gd name="T33" fmla="*/ 0 h 335"/>
                <a:gd name="T34" fmla="*/ 2 w 1216"/>
                <a:gd name="T35" fmla="*/ 0 h 335"/>
                <a:gd name="T36" fmla="*/ 2 w 1216"/>
                <a:gd name="T37" fmla="*/ 0 h 335"/>
                <a:gd name="T38" fmla="*/ 2 w 1216"/>
                <a:gd name="T39" fmla="*/ 0 h 335"/>
                <a:gd name="T40" fmla="*/ 2 w 1216"/>
                <a:gd name="T41" fmla="*/ 0 h 335"/>
                <a:gd name="T42" fmla="*/ 2 w 1216"/>
                <a:gd name="T43" fmla="*/ 0 h 335"/>
                <a:gd name="T44" fmla="*/ 1 w 1216"/>
                <a:gd name="T45" fmla="*/ 0 h 335"/>
                <a:gd name="T46" fmla="*/ 1 w 1216"/>
                <a:gd name="T47" fmla="*/ 0 h 335"/>
                <a:gd name="T48" fmla="*/ 1 w 1216"/>
                <a:gd name="T49" fmla="*/ 0 h 335"/>
                <a:gd name="T50" fmla="*/ 1 w 1216"/>
                <a:gd name="T51" fmla="*/ 0 h 335"/>
                <a:gd name="T52" fmla="*/ 1 w 1216"/>
                <a:gd name="T53" fmla="*/ 0 h 335"/>
                <a:gd name="T54" fmla="*/ 0 w 1216"/>
                <a:gd name="T55" fmla="*/ 0 h 335"/>
                <a:gd name="T56" fmla="*/ 0 w 1216"/>
                <a:gd name="T57" fmla="*/ 0 h 335"/>
                <a:gd name="T58" fmla="*/ 0 w 1216"/>
                <a:gd name="T59" fmla="*/ 0 h 335"/>
                <a:gd name="T60" fmla="*/ 0 w 1216"/>
                <a:gd name="T61" fmla="*/ 0 h 335"/>
                <a:gd name="T62" fmla="*/ 0 w 1216"/>
                <a:gd name="T63" fmla="*/ 0 h 3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16"/>
                <a:gd name="T97" fmla="*/ 0 h 335"/>
                <a:gd name="T98" fmla="*/ 1216 w 1216"/>
                <a:gd name="T99" fmla="*/ 335 h 3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16" h="335">
                  <a:moveTo>
                    <a:pt x="0" y="69"/>
                  </a:moveTo>
                  <a:lnTo>
                    <a:pt x="35" y="91"/>
                  </a:lnTo>
                  <a:lnTo>
                    <a:pt x="67" y="81"/>
                  </a:lnTo>
                  <a:lnTo>
                    <a:pt x="99" y="74"/>
                  </a:lnTo>
                  <a:lnTo>
                    <a:pt x="130" y="67"/>
                  </a:lnTo>
                  <a:lnTo>
                    <a:pt x="161" y="62"/>
                  </a:lnTo>
                  <a:lnTo>
                    <a:pt x="192" y="57"/>
                  </a:lnTo>
                  <a:lnTo>
                    <a:pt x="224" y="54"/>
                  </a:lnTo>
                  <a:lnTo>
                    <a:pt x="255" y="52"/>
                  </a:lnTo>
                  <a:lnTo>
                    <a:pt x="286" y="51"/>
                  </a:lnTo>
                  <a:lnTo>
                    <a:pt x="317" y="51"/>
                  </a:lnTo>
                  <a:lnTo>
                    <a:pt x="349" y="52"/>
                  </a:lnTo>
                  <a:lnTo>
                    <a:pt x="380" y="54"/>
                  </a:lnTo>
                  <a:lnTo>
                    <a:pt x="412" y="58"/>
                  </a:lnTo>
                  <a:lnTo>
                    <a:pt x="444" y="62"/>
                  </a:lnTo>
                  <a:lnTo>
                    <a:pt x="477" y="67"/>
                  </a:lnTo>
                  <a:lnTo>
                    <a:pt x="510" y="74"/>
                  </a:lnTo>
                  <a:lnTo>
                    <a:pt x="544" y="81"/>
                  </a:lnTo>
                  <a:lnTo>
                    <a:pt x="577" y="91"/>
                  </a:lnTo>
                  <a:lnTo>
                    <a:pt x="612" y="100"/>
                  </a:lnTo>
                  <a:lnTo>
                    <a:pt x="648" y="110"/>
                  </a:lnTo>
                  <a:lnTo>
                    <a:pt x="684" y="122"/>
                  </a:lnTo>
                  <a:lnTo>
                    <a:pt x="721" y="134"/>
                  </a:lnTo>
                  <a:lnTo>
                    <a:pt x="759" y="148"/>
                  </a:lnTo>
                  <a:lnTo>
                    <a:pt x="798" y="162"/>
                  </a:lnTo>
                  <a:lnTo>
                    <a:pt x="837" y="178"/>
                  </a:lnTo>
                  <a:lnTo>
                    <a:pt x="919" y="211"/>
                  </a:lnTo>
                  <a:lnTo>
                    <a:pt x="1006" y="249"/>
                  </a:lnTo>
                  <a:lnTo>
                    <a:pt x="1096" y="290"/>
                  </a:lnTo>
                  <a:lnTo>
                    <a:pt x="1193" y="335"/>
                  </a:lnTo>
                  <a:lnTo>
                    <a:pt x="1216" y="289"/>
                  </a:lnTo>
                  <a:lnTo>
                    <a:pt x="1120" y="245"/>
                  </a:lnTo>
                  <a:lnTo>
                    <a:pt x="1028" y="203"/>
                  </a:lnTo>
                  <a:lnTo>
                    <a:pt x="941" y="166"/>
                  </a:lnTo>
                  <a:lnTo>
                    <a:pt x="858" y="131"/>
                  </a:lnTo>
                  <a:lnTo>
                    <a:pt x="818" y="116"/>
                  </a:lnTo>
                  <a:lnTo>
                    <a:pt x="778" y="101"/>
                  </a:lnTo>
                  <a:lnTo>
                    <a:pt x="740" y="87"/>
                  </a:lnTo>
                  <a:lnTo>
                    <a:pt x="701" y="74"/>
                  </a:lnTo>
                  <a:lnTo>
                    <a:pt x="665" y="62"/>
                  </a:lnTo>
                  <a:lnTo>
                    <a:pt x="627" y="52"/>
                  </a:lnTo>
                  <a:lnTo>
                    <a:pt x="592" y="42"/>
                  </a:lnTo>
                  <a:lnTo>
                    <a:pt x="556" y="33"/>
                  </a:lnTo>
                  <a:lnTo>
                    <a:pt x="522" y="25"/>
                  </a:lnTo>
                  <a:lnTo>
                    <a:pt x="486" y="19"/>
                  </a:lnTo>
                  <a:lnTo>
                    <a:pt x="452" y="12"/>
                  </a:lnTo>
                  <a:lnTo>
                    <a:pt x="418" y="8"/>
                  </a:lnTo>
                  <a:lnTo>
                    <a:pt x="385" y="4"/>
                  </a:lnTo>
                  <a:lnTo>
                    <a:pt x="351" y="2"/>
                  </a:lnTo>
                  <a:lnTo>
                    <a:pt x="318" y="1"/>
                  </a:lnTo>
                  <a:lnTo>
                    <a:pt x="285" y="0"/>
                  </a:lnTo>
                  <a:lnTo>
                    <a:pt x="251" y="1"/>
                  </a:lnTo>
                  <a:lnTo>
                    <a:pt x="218" y="4"/>
                  </a:lnTo>
                  <a:lnTo>
                    <a:pt x="185" y="7"/>
                  </a:lnTo>
                  <a:lnTo>
                    <a:pt x="152" y="12"/>
                  </a:lnTo>
                  <a:lnTo>
                    <a:pt x="119" y="18"/>
                  </a:lnTo>
                  <a:lnTo>
                    <a:pt x="86" y="25"/>
                  </a:lnTo>
                  <a:lnTo>
                    <a:pt x="53" y="34"/>
                  </a:lnTo>
                  <a:lnTo>
                    <a:pt x="19" y="43"/>
                  </a:lnTo>
                  <a:lnTo>
                    <a:pt x="53" y="64"/>
                  </a:lnTo>
                  <a:lnTo>
                    <a:pt x="0" y="69"/>
                  </a:lnTo>
                  <a:lnTo>
                    <a:pt x="4" y="100"/>
                  </a:lnTo>
                  <a:lnTo>
                    <a:pt x="35" y="91"/>
                  </a:lnTo>
                  <a:lnTo>
                    <a:pt x="0" y="69"/>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12" name="Freeform 109"/>
            <p:cNvSpPr>
              <a:spLocks/>
            </p:cNvSpPr>
            <p:nvPr/>
          </p:nvSpPr>
          <p:spPr bwMode="auto">
            <a:xfrm>
              <a:off x="820" y="1530"/>
              <a:ext cx="16" cy="42"/>
            </a:xfrm>
            <a:custGeom>
              <a:avLst/>
              <a:gdLst>
                <a:gd name="T0" fmla="*/ 0 w 108"/>
                <a:gd name="T1" fmla="*/ 0 h 291"/>
                <a:gd name="T2" fmla="*/ 0 w 108"/>
                <a:gd name="T3" fmla="*/ 0 h 291"/>
                <a:gd name="T4" fmla="*/ 0 w 108"/>
                <a:gd name="T5" fmla="*/ 0 h 291"/>
                <a:gd name="T6" fmla="*/ 0 w 108"/>
                <a:gd name="T7" fmla="*/ 0 h 291"/>
                <a:gd name="T8" fmla="*/ 0 w 108"/>
                <a:gd name="T9" fmla="*/ 0 h 291"/>
                <a:gd name="T10" fmla="*/ 0 w 108"/>
                <a:gd name="T11" fmla="*/ 0 h 291"/>
                <a:gd name="T12" fmla="*/ 0 w 108"/>
                <a:gd name="T13" fmla="*/ 1 h 291"/>
                <a:gd name="T14" fmla="*/ 0 w 108"/>
                <a:gd name="T15" fmla="*/ 1 h 291"/>
                <a:gd name="T16" fmla="*/ 0 w 108"/>
                <a:gd name="T17" fmla="*/ 1 h 291"/>
                <a:gd name="T18" fmla="*/ 0 w 108"/>
                <a:gd name="T19" fmla="*/ 1 h 291"/>
                <a:gd name="T20" fmla="*/ 0 w 108"/>
                <a:gd name="T21" fmla="*/ 1 h 291"/>
                <a:gd name="T22" fmla="*/ 0 w 108"/>
                <a:gd name="T23" fmla="*/ 1 h 291"/>
                <a:gd name="T24" fmla="*/ 0 w 108"/>
                <a:gd name="T25" fmla="*/ 1 h 291"/>
                <a:gd name="T26" fmla="*/ 0 w 108"/>
                <a:gd name="T27" fmla="*/ 1 h 291"/>
                <a:gd name="T28" fmla="*/ 0 w 108"/>
                <a:gd name="T29" fmla="*/ 0 h 291"/>
                <a:gd name="T30" fmla="*/ 0 w 108"/>
                <a:gd name="T31" fmla="*/ 0 h 291"/>
                <a:gd name="T32" fmla="*/ 0 w 108"/>
                <a:gd name="T33" fmla="*/ 0 h 291"/>
                <a:gd name="T34" fmla="*/ 0 w 108"/>
                <a:gd name="T35" fmla="*/ 0 h 291"/>
                <a:gd name="T36" fmla="*/ 0 w 108"/>
                <a:gd name="T37" fmla="*/ 0 h 291"/>
                <a:gd name="T38" fmla="*/ 0 w 108"/>
                <a:gd name="T39" fmla="*/ 0 h 291"/>
                <a:gd name="T40" fmla="*/ 0 w 108"/>
                <a:gd name="T41" fmla="*/ 0 h 291"/>
                <a:gd name="T42" fmla="*/ 0 w 108"/>
                <a:gd name="T43" fmla="*/ 0 h 291"/>
                <a:gd name="T44" fmla="*/ 0 w 108"/>
                <a:gd name="T45" fmla="*/ 0 h 291"/>
                <a:gd name="T46" fmla="*/ 0 w 108"/>
                <a:gd name="T47" fmla="*/ 0 h 2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291"/>
                <a:gd name="T74" fmla="*/ 108 w 108"/>
                <a:gd name="T75" fmla="*/ 291 h 2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291">
                  <a:moveTo>
                    <a:pt x="23" y="0"/>
                  </a:moveTo>
                  <a:lnTo>
                    <a:pt x="2" y="28"/>
                  </a:lnTo>
                  <a:lnTo>
                    <a:pt x="7" y="62"/>
                  </a:lnTo>
                  <a:lnTo>
                    <a:pt x="14" y="97"/>
                  </a:lnTo>
                  <a:lnTo>
                    <a:pt x="21" y="130"/>
                  </a:lnTo>
                  <a:lnTo>
                    <a:pt x="30" y="162"/>
                  </a:lnTo>
                  <a:lnTo>
                    <a:pt x="37" y="195"/>
                  </a:lnTo>
                  <a:lnTo>
                    <a:pt x="45" y="227"/>
                  </a:lnTo>
                  <a:lnTo>
                    <a:pt x="51" y="260"/>
                  </a:lnTo>
                  <a:lnTo>
                    <a:pt x="55" y="291"/>
                  </a:lnTo>
                  <a:lnTo>
                    <a:pt x="108" y="286"/>
                  </a:lnTo>
                  <a:lnTo>
                    <a:pt x="103" y="252"/>
                  </a:lnTo>
                  <a:lnTo>
                    <a:pt x="97" y="217"/>
                  </a:lnTo>
                  <a:lnTo>
                    <a:pt x="90" y="185"/>
                  </a:lnTo>
                  <a:lnTo>
                    <a:pt x="81" y="151"/>
                  </a:lnTo>
                  <a:lnTo>
                    <a:pt x="72" y="119"/>
                  </a:lnTo>
                  <a:lnTo>
                    <a:pt x="65" y="86"/>
                  </a:lnTo>
                  <a:lnTo>
                    <a:pt x="60" y="55"/>
                  </a:lnTo>
                  <a:lnTo>
                    <a:pt x="55" y="23"/>
                  </a:lnTo>
                  <a:lnTo>
                    <a:pt x="34" y="50"/>
                  </a:lnTo>
                  <a:lnTo>
                    <a:pt x="23" y="1"/>
                  </a:lnTo>
                  <a:lnTo>
                    <a:pt x="0" y="5"/>
                  </a:lnTo>
                  <a:lnTo>
                    <a:pt x="2" y="28"/>
                  </a:lnTo>
                  <a:lnTo>
                    <a:pt x="23" y="0"/>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13" name="Freeform 110"/>
            <p:cNvSpPr>
              <a:spLocks/>
            </p:cNvSpPr>
            <p:nvPr/>
          </p:nvSpPr>
          <p:spPr bwMode="auto">
            <a:xfrm>
              <a:off x="824" y="1524"/>
              <a:ext cx="192" cy="46"/>
            </a:xfrm>
            <a:custGeom>
              <a:avLst/>
              <a:gdLst>
                <a:gd name="T0" fmla="*/ 4 w 1343"/>
                <a:gd name="T1" fmla="*/ 1 h 322"/>
                <a:gd name="T2" fmla="*/ 4 w 1343"/>
                <a:gd name="T3" fmla="*/ 1 h 322"/>
                <a:gd name="T4" fmla="*/ 3 w 1343"/>
                <a:gd name="T5" fmla="*/ 1 h 322"/>
                <a:gd name="T6" fmla="*/ 3 w 1343"/>
                <a:gd name="T7" fmla="*/ 0 h 322"/>
                <a:gd name="T8" fmla="*/ 3 w 1343"/>
                <a:gd name="T9" fmla="*/ 0 h 322"/>
                <a:gd name="T10" fmla="*/ 3 w 1343"/>
                <a:gd name="T11" fmla="*/ 0 h 322"/>
                <a:gd name="T12" fmla="*/ 3 w 1343"/>
                <a:gd name="T13" fmla="*/ 0 h 322"/>
                <a:gd name="T14" fmla="*/ 2 w 1343"/>
                <a:gd name="T15" fmla="*/ 0 h 322"/>
                <a:gd name="T16" fmla="*/ 2 w 1343"/>
                <a:gd name="T17" fmla="*/ 0 h 322"/>
                <a:gd name="T18" fmla="*/ 2 w 1343"/>
                <a:gd name="T19" fmla="*/ 0 h 322"/>
                <a:gd name="T20" fmla="*/ 2 w 1343"/>
                <a:gd name="T21" fmla="*/ 0 h 322"/>
                <a:gd name="T22" fmla="*/ 1 w 1343"/>
                <a:gd name="T23" fmla="*/ 0 h 322"/>
                <a:gd name="T24" fmla="*/ 1 w 1343"/>
                <a:gd name="T25" fmla="*/ 0 h 322"/>
                <a:gd name="T26" fmla="*/ 1 w 1343"/>
                <a:gd name="T27" fmla="*/ 0 h 322"/>
                <a:gd name="T28" fmla="*/ 1 w 1343"/>
                <a:gd name="T29" fmla="*/ 0 h 322"/>
                <a:gd name="T30" fmla="*/ 0 w 1343"/>
                <a:gd name="T31" fmla="*/ 0 h 322"/>
                <a:gd name="T32" fmla="*/ 0 w 1343"/>
                <a:gd name="T33" fmla="*/ 0 h 322"/>
                <a:gd name="T34" fmla="*/ 0 w 1343"/>
                <a:gd name="T35" fmla="*/ 0 h 322"/>
                <a:gd name="T36" fmla="*/ 0 w 1343"/>
                <a:gd name="T37" fmla="*/ 0 h 322"/>
                <a:gd name="T38" fmla="*/ 1 w 1343"/>
                <a:gd name="T39" fmla="*/ 0 h 322"/>
                <a:gd name="T40" fmla="*/ 1 w 1343"/>
                <a:gd name="T41" fmla="*/ 0 h 322"/>
                <a:gd name="T42" fmla="*/ 1 w 1343"/>
                <a:gd name="T43" fmla="*/ 0 h 322"/>
                <a:gd name="T44" fmla="*/ 1 w 1343"/>
                <a:gd name="T45" fmla="*/ 0 h 322"/>
                <a:gd name="T46" fmla="*/ 2 w 1343"/>
                <a:gd name="T47" fmla="*/ 0 h 322"/>
                <a:gd name="T48" fmla="*/ 2 w 1343"/>
                <a:gd name="T49" fmla="*/ 0 h 322"/>
                <a:gd name="T50" fmla="*/ 2 w 1343"/>
                <a:gd name="T51" fmla="*/ 0 h 322"/>
                <a:gd name="T52" fmla="*/ 2 w 1343"/>
                <a:gd name="T53" fmla="*/ 0 h 322"/>
                <a:gd name="T54" fmla="*/ 3 w 1343"/>
                <a:gd name="T55" fmla="*/ 0 h 322"/>
                <a:gd name="T56" fmla="*/ 3 w 1343"/>
                <a:gd name="T57" fmla="*/ 0 h 322"/>
                <a:gd name="T58" fmla="*/ 3 w 1343"/>
                <a:gd name="T59" fmla="*/ 1 h 322"/>
                <a:gd name="T60" fmla="*/ 3 w 1343"/>
                <a:gd name="T61" fmla="*/ 1 h 322"/>
                <a:gd name="T62" fmla="*/ 3 w 1343"/>
                <a:gd name="T63" fmla="*/ 1 h 322"/>
                <a:gd name="T64" fmla="*/ 4 w 1343"/>
                <a:gd name="T65" fmla="*/ 1 h 322"/>
                <a:gd name="T66" fmla="*/ 4 w 1343"/>
                <a:gd name="T67" fmla="*/ 1 h 322"/>
                <a:gd name="T68" fmla="*/ 4 w 1343"/>
                <a:gd name="T69" fmla="*/ 1 h 322"/>
                <a:gd name="T70" fmla="*/ 4 w 1343"/>
                <a:gd name="T71" fmla="*/ 1 h 3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43"/>
                <a:gd name="T109" fmla="*/ 0 h 322"/>
                <a:gd name="T110" fmla="*/ 1343 w 1343"/>
                <a:gd name="T111" fmla="*/ 322 h 3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43" h="322">
                  <a:moveTo>
                    <a:pt x="1339" y="306"/>
                  </a:moveTo>
                  <a:lnTo>
                    <a:pt x="1326" y="278"/>
                  </a:lnTo>
                  <a:lnTo>
                    <a:pt x="1286" y="256"/>
                  </a:lnTo>
                  <a:lnTo>
                    <a:pt x="1248" y="234"/>
                  </a:lnTo>
                  <a:lnTo>
                    <a:pt x="1209" y="213"/>
                  </a:lnTo>
                  <a:lnTo>
                    <a:pt x="1170" y="193"/>
                  </a:lnTo>
                  <a:lnTo>
                    <a:pt x="1131" y="174"/>
                  </a:lnTo>
                  <a:lnTo>
                    <a:pt x="1092" y="156"/>
                  </a:lnTo>
                  <a:lnTo>
                    <a:pt x="1054" y="139"/>
                  </a:lnTo>
                  <a:lnTo>
                    <a:pt x="1015" y="121"/>
                  </a:lnTo>
                  <a:lnTo>
                    <a:pt x="976" y="106"/>
                  </a:lnTo>
                  <a:lnTo>
                    <a:pt x="937" y="92"/>
                  </a:lnTo>
                  <a:lnTo>
                    <a:pt x="899" y="79"/>
                  </a:lnTo>
                  <a:lnTo>
                    <a:pt x="859" y="67"/>
                  </a:lnTo>
                  <a:lnTo>
                    <a:pt x="821" y="55"/>
                  </a:lnTo>
                  <a:lnTo>
                    <a:pt x="781" y="44"/>
                  </a:lnTo>
                  <a:lnTo>
                    <a:pt x="742" y="35"/>
                  </a:lnTo>
                  <a:lnTo>
                    <a:pt x="701" y="27"/>
                  </a:lnTo>
                  <a:lnTo>
                    <a:pt x="662" y="20"/>
                  </a:lnTo>
                  <a:lnTo>
                    <a:pt x="621" y="14"/>
                  </a:lnTo>
                  <a:lnTo>
                    <a:pt x="579" y="9"/>
                  </a:lnTo>
                  <a:lnTo>
                    <a:pt x="539" y="5"/>
                  </a:lnTo>
                  <a:lnTo>
                    <a:pt x="497" y="3"/>
                  </a:lnTo>
                  <a:lnTo>
                    <a:pt x="454" y="1"/>
                  </a:lnTo>
                  <a:lnTo>
                    <a:pt x="412" y="0"/>
                  </a:lnTo>
                  <a:lnTo>
                    <a:pt x="369" y="1"/>
                  </a:lnTo>
                  <a:lnTo>
                    <a:pt x="325" y="2"/>
                  </a:lnTo>
                  <a:lnTo>
                    <a:pt x="280" y="5"/>
                  </a:lnTo>
                  <a:lnTo>
                    <a:pt x="235" y="9"/>
                  </a:lnTo>
                  <a:lnTo>
                    <a:pt x="190" y="14"/>
                  </a:lnTo>
                  <a:lnTo>
                    <a:pt x="143" y="20"/>
                  </a:lnTo>
                  <a:lnTo>
                    <a:pt x="96" y="27"/>
                  </a:lnTo>
                  <a:lnTo>
                    <a:pt x="48" y="36"/>
                  </a:lnTo>
                  <a:lnTo>
                    <a:pt x="0" y="45"/>
                  </a:lnTo>
                  <a:lnTo>
                    <a:pt x="11" y="95"/>
                  </a:lnTo>
                  <a:lnTo>
                    <a:pt x="59" y="86"/>
                  </a:lnTo>
                  <a:lnTo>
                    <a:pt x="106" y="77"/>
                  </a:lnTo>
                  <a:lnTo>
                    <a:pt x="151" y="70"/>
                  </a:lnTo>
                  <a:lnTo>
                    <a:pt x="197" y="64"/>
                  </a:lnTo>
                  <a:lnTo>
                    <a:pt x="241" y="58"/>
                  </a:lnTo>
                  <a:lnTo>
                    <a:pt x="284" y="55"/>
                  </a:lnTo>
                  <a:lnTo>
                    <a:pt x="327" y="52"/>
                  </a:lnTo>
                  <a:lnTo>
                    <a:pt x="370" y="50"/>
                  </a:lnTo>
                  <a:lnTo>
                    <a:pt x="412" y="50"/>
                  </a:lnTo>
                  <a:lnTo>
                    <a:pt x="453" y="50"/>
                  </a:lnTo>
                  <a:lnTo>
                    <a:pt x="494" y="52"/>
                  </a:lnTo>
                  <a:lnTo>
                    <a:pt x="534" y="55"/>
                  </a:lnTo>
                  <a:lnTo>
                    <a:pt x="574" y="58"/>
                  </a:lnTo>
                  <a:lnTo>
                    <a:pt x="613" y="64"/>
                  </a:lnTo>
                  <a:lnTo>
                    <a:pt x="652" y="70"/>
                  </a:lnTo>
                  <a:lnTo>
                    <a:pt x="691" y="77"/>
                  </a:lnTo>
                  <a:lnTo>
                    <a:pt x="730" y="85"/>
                  </a:lnTo>
                  <a:lnTo>
                    <a:pt x="767" y="93"/>
                  </a:lnTo>
                  <a:lnTo>
                    <a:pt x="806" y="103"/>
                  </a:lnTo>
                  <a:lnTo>
                    <a:pt x="843" y="114"/>
                  </a:lnTo>
                  <a:lnTo>
                    <a:pt x="882" y="126"/>
                  </a:lnTo>
                  <a:lnTo>
                    <a:pt x="919" y="140"/>
                  </a:lnTo>
                  <a:lnTo>
                    <a:pt x="956" y="153"/>
                  </a:lnTo>
                  <a:lnTo>
                    <a:pt x="994" y="168"/>
                  </a:lnTo>
                  <a:lnTo>
                    <a:pt x="1031" y="184"/>
                  </a:lnTo>
                  <a:lnTo>
                    <a:pt x="1070" y="200"/>
                  </a:lnTo>
                  <a:lnTo>
                    <a:pt x="1107" y="219"/>
                  </a:lnTo>
                  <a:lnTo>
                    <a:pt x="1144" y="237"/>
                  </a:lnTo>
                  <a:lnTo>
                    <a:pt x="1183" y="257"/>
                  </a:lnTo>
                  <a:lnTo>
                    <a:pt x="1221" y="277"/>
                  </a:lnTo>
                  <a:lnTo>
                    <a:pt x="1260" y="299"/>
                  </a:lnTo>
                  <a:lnTo>
                    <a:pt x="1298" y="322"/>
                  </a:lnTo>
                  <a:lnTo>
                    <a:pt x="1286" y="295"/>
                  </a:lnTo>
                  <a:lnTo>
                    <a:pt x="1339" y="306"/>
                  </a:lnTo>
                  <a:lnTo>
                    <a:pt x="1343" y="289"/>
                  </a:lnTo>
                  <a:lnTo>
                    <a:pt x="1326" y="278"/>
                  </a:lnTo>
                  <a:lnTo>
                    <a:pt x="1339" y="306"/>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20483" name="Group 111"/>
          <p:cNvGrpSpPr>
            <a:grpSpLocks/>
          </p:cNvGrpSpPr>
          <p:nvPr/>
        </p:nvGrpSpPr>
        <p:grpSpPr bwMode="auto">
          <a:xfrm>
            <a:off x="328613" y="1593850"/>
            <a:ext cx="3449637" cy="4975225"/>
            <a:chOff x="214" y="1078"/>
            <a:chExt cx="2173" cy="3134"/>
          </a:xfrm>
        </p:grpSpPr>
        <p:sp>
          <p:nvSpPr>
            <p:cNvPr id="20496" name="Rectangle 112"/>
            <p:cNvSpPr>
              <a:spLocks noChangeArrowheads="1"/>
            </p:cNvSpPr>
            <p:nvPr/>
          </p:nvSpPr>
          <p:spPr bwMode="auto">
            <a:xfrm rot="10800000" flipH="1" flipV="1">
              <a:off x="818" y="1078"/>
              <a:ext cx="1046"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SzPct val="85000"/>
                <a:buBlip>
                  <a:blip r:embed="rId2"/>
                </a:buBlip>
                <a:defRPr sz="3200">
                  <a:solidFill>
                    <a:schemeClr val="tx1"/>
                  </a:solidFill>
                  <a:latin typeface="Arial" panose="020B0604020202020204" pitchFamily="34" charset="0"/>
                </a:defRPr>
              </a:lvl1pPr>
              <a:lvl2pPr marL="742950" indent="-285750">
                <a:spcBef>
                  <a:spcPct val="20000"/>
                </a:spcBef>
                <a:buClr>
                  <a:schemeClr val="tx2"/>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SzTx/>
                <a:buFontTx/>
                <a:buNone/>
              </a:pPr>
              <a:r>
                <a:rPr lang="en-US" altLang="en-US" sz="2400" b="1"/>
                <a:t>Depression</a:t>
              </a:r>
            </a:p>
          </p:txBody>
        </p:sp>
        <p:sp>
          <p:nvSpPr>
            <p:cNvPr id="20497" name="Rectangle 113"/>
            <p:cNvSpPr>
              <a:spLocks noChangeArrowheads="1"/>
            </p:cNvSpPr>
            <p:nvPr/>
          </p:nvSpPr>
          <p:spPr bwMode="auto">
            <a:xfrm rot="10800000" flipH="1" flipV="1">
              <a:off x="214" y="2446"/>
              <a:ext cx="1899" cy="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SzPct val="85000"/>
                <a:buBlip>
                  <a:blip r:embed="rId2"/>
                </a:buBlip>
                <a:defRPr sz="3200">
                  <a:solidFill>
                    <a:schemeClr val="tx1"/>
                  </a:solidFill>
                  <a:latin typeface="Arial" panose="020B0604020202020204" pitchFamily="34" charset="0"/>
                </a:defRPr>
              </a:lvl1pPr>
              <a:lvl2pPr marL="742950" indent="-285750">
                <a:spcBef>
                  <a:spcPct val="20000"/>
                </a:spcBef>
                <a:buClr>
                  <a:schemeClr val="tx2"/>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SzTx/>
                <a:buFontTx/>
                <a:buNone/>
              </a:pPr>
              <a:r>
                <a:rPr lang="en-US" altLang="en-US" sz="2400" b="1"/>
                <a:t>Bowel and </a:t>
              </a:r>
            </a:p>
            <a:p>
              <a:pPr algn="ctr">
                <a:spcBef>
                  <a:spcPct val="0"/>
                </a:spcBef>
                <a:buSzTx/>
                <a:buFontTx/>
                <a:buNone/>
              </a:pPr>
              <a:r>
                <a:rPr lang="en-US" altLang="en-US" sz="2400" b="1"/>
                <a:t>genitourinary cancer</a:t>
              </a:r>
            </a:p>
          </p:txBody>
        </p:sp>
        <p:sp>
          <p:nvSpPr>
            <p:cNvPr id="20498" name="Rectangle 114"/>
            <p:cNvSpPr>
              <a:spLocks noChangeArrowheads="1"/>
            </p:cNvSpPr>
            <p:nvPr/>
          </p:nvSpPr>
          <p:spPr bwMode="auto">
            <a:xfrm rot="10800000" flipH="1" flipV="1">
              <a:off x="540" y="3086"/>
              <a:ext cx="1259"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SzPct val="85000"/>
                <a:buBlip>
                  <a:blip r:embed="rId2"/>
                </a:buBlip>
                <a:defRPr sz="3200">
                  <a:solidFill>
                    <a:schemeClr val="tx1"/>
                  </a:solidFill>
                  <a:latin typeface="Arial" panose="020B0604020202020204" pitchFamily="34" charset="0"/>
                </a:defRPr>
              </a:lvl1pPr>
              <a:lvl2pPr marL="742950" indent="-285750">
                <a:spcBef>
                  <a:spcPct val="20000"/>
                </a:spcBef>
                <a:buClr>
                  <a:schemeClr val="tx2"/>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SzTx/>
                <a:buFontTx/>
                <a:buNone/>
              </a:pPr>
              <a:r>
                <a:rPr lang="en-US" altLang="en-US" sz="2400" b="1"/>
                <a:t>Osteoarthritis</a:t>
              </a:r>
            </a:p>
          </p:txBody>
        </p:sp>
        <p:sp>
          <p:nvSpPr>
            <p:cNvPr id="20499" name="Rectangle 115"/>
            <p:cNvSpPr>
              <a:spLocks noChangeArrowheads="1"/>
            </p:cNvSpPr>
            <p:nvPr/>
          </p:nvSpPr>
          <p:spPr bwMode="auto">
            <a:xfrm rot="10800000" flipH="1" flipV="1">
              <a:off x="1429" y="3976"/>
              <a:ext cx="447"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SzPct val="85000"/>
                <a:buBlip>
                  <a:blip r:embed="rId2"/>
                </a:buBlip>
                <a:defRPr sz="3200">
                  <a:solidFill>
                    <a:schemeClr val="tx1"/>
                  </a:solidFill>
                  <a:latin typeface="Arial" panose="020B0604020202020204" pitchFamily="34" charset="0"/>
                </a:defRPr>
              </a:lvl1pPr>
              <a:lvl2pPr marL="742950" indent="-285750">
                <a:spcBef>
                  <a:spcPct val="20000"/>
                </a:spcBef>
                <a:buClr>
                  <a:schemeClr val="tx2"/>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SzTx/>
                <a:buFontTx/>
                <a:buNone/>
              </a:pPr>
              <a:r>
                <a:rPr lang="en-US" altLang="en-US" sz="2400" b="1"/>
                <a:t>Gout</a:t>
              </a:r>
            </a:p>
          </p:txBody>
        </p:sp>
        <p:sp>
          <p:nvSpPr>
            <p:cNvPr id="20500" name="Rectangle 116"/>
            <p:cNvSpPr>
              <a:spLocks noChangeArrowheads="1"/>
            </p:cNvSpPr>
            <p:nvPr/>
          </p:nvSpPr>
          <p:spPr bwMode="auto">
            <a:xfrm rot="10800000" flipH="1" flipV="1">
              <a:off x="775" y="1706"/>
              <a:ext cx="1131"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SzPct val="85000"/>
                <a:buBlip>
                  <a:blip r:embed="rId2"/>
                </a:buBlip>
                <a:defRPr sz="3200">
                  <a:solidFill>
                    <a:schemeClr val="tx1"/>
                  </a:solidFill>
                  <a:latin typeface="Arial" panose="020B0604020202020204" pitchFamily="34" charset="0"/>
                </a:defRPr>
              </a:lvl1pPr>
              <a:lvl2pPr marL="742950" indent="-285750">
                <a:spcBef>
                  <a:spcPct val="20000"/>
                </a:spcBef>
                <a:buClr>
                  <a:schemeClr val="tx2"/>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SzTx/>
                <a:buFontTx/>
                <a:buNone/>
              </a:pPr>
              <a:r>
                <a:rPr lang="en-US" altLang="en-US" sz="2400" b="1" dirty="0"/>
                <a:t>Sleep </a:t>
              </a:r>
              <a:r>
                <a:rPr lang="en-US" altLang="en-US" sz="2400" b="1" dirty="0" smtClean="0"/>
                <a:t>apnea</a:t>
              </a:r>
              <a:endParaRPr lang="en-US" altLang="en-US" sz="2400" b="1" dirty="0"/>
            </a:p>
          </p:txBody>
        </p:sp>
        <p:sp>
          <p:nvSpPr>
            <p:cNvPr id="20501" name="Line 117"/>
            <p:cNvSpPr>
              <a:spLocks noChangeShapeType="1"/>
            </p:cNvSpPr>
            <p:nvPr/>
          </p:nvSpPr>
          <p:spPr bwMode="auto">
            <a:xfrm>
              <a:off x="1923" y="1212"/>
              <a:ext cx="445" cy="101"/>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2075" tIns="46038" rIns="92075" bIns="46038" anchor="ctr">
              <a:spAutoFit/>
            </a:bodyPr>
            <a:lstStyle/>
            <a:p>
              <a:endParaRPr lang="en-US"/>
            </a:p>
          </p:txBody>
        </p:sp>
        <p:sp>
          <p:nvSpPr>
            <p:cNvPr id="20502" name="Line 118"/>
            <p:cNvSpPr>
              <a:spLocks noChangeShapeType="1"/>
            </p:cNvSpPr>
            <p:nvPr/>
          </p:nvSpPr>
          <p:spPr bwMode="auto">
            <a:xfrm>
              <a:off x="1969" y="1857"/>
              <a:ext cx="298" cy="7"/>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square" lIns="92075" tIns="46038" rIns="92075" bIns="46038" anchor="ctr">
              <a:spAutoFit/>
            </a:bodyPr>
            <a:lstStyle/>
            <a:p>
              <a:endParaRPr lang="en-US"/>
            </a:p>
          </p:txBody>
        </p:sp>
        <p:sp>
          <p:nvSpPr>
            <p:cNvPr id="20503" name="Line 119"/>
            <p:cNvSpPr>
              <a:spLocks noChangeShapeType="1"/>
            </p:cNvSpPr>
            <p:nvPr/>
          </p:nvSpPr>
          <p:spPr bwMode="auto">
            <a:xfrm flipV="1">
              <a:off x="1840" y="2569"/>
              <a:ext cx="491" cy="23"/>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nchor="ctr">
              <a:spAutoFit/>
            </a:bodyPr>
            <a:lstStyle/>
            <a:p>
              <a:endParaRPr lang="en-US"/>
            </a:p>
          </p:txBody>
        </p:sp>
        <p:sp>
          <p:nvSpPr>
            <p:cNvPr id="20504" name="Line 120"/>
            <p:cNvSpPr>
              <a:spLocks noChangeShapeType="1"/>
            </p:cNvSpPr>
            <p:nvPr/>
          </p:nvSpPr>
          <p:spPr bwMode="auto">
            <a:xfrm>
              <a:off x="1857" y="3224"/>
              <a:ext cx="530" cy="213"/>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nchor="ctr">
              <a:spAutoFit/>
            </a:bodyPr>
            <a:lstStyle/>
            <a:p>
              <a:endParaRPr lang="en-US"/>
            </a:p>
          </p:txBody>
        </p:sp>
        <p:sp>
          <p:nvSpPr>
            <p:cNvPr id="20505" name="Line 121"/>
            <p:cNvSpPr>
              <a:spLocks noChangeShapeType="1"/>
            </p:cNvSpPr>
            <p:nvPr/>
          </p:nvSpPr>
          <p:spPr bwMode="auto">
            <a:xfrm>
              <a:off x="1936" y="4111"/>
              <a:ext cx="445" cy="101"/>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2075" tIns="46038" rIns="92075" bIns="46038" anchor="ctr">
              <a:spAutoFit/>
            </a:bodyPr>
            <a:lstStyle/>
            <a:p>
              <a:endParaRPr lang="en-US"/>
            </a:p>
          </p:txBody>
        </p:sp>
      </p:grpSp>
      <p:sp>
        <p:nvSpPr>
          <p:cNvPr id="20484" name="Rectangle 122"/>
          <p:cNvSpPr>
            <a:spLocks noChangeArrowheads="1"/>
          </p:cNvSpPr>
          <p:nvPr/>
        </p:nvSpPr>
        <p:spPr bwMode="auto">
          <a:xfrm>
            <a:off x="112713" y="158750"/>
            <a:ext cx="891698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662" tIns="46038" rIns="93662" bIns="46038" anchor="ctr"/>
          <a:lstStyle>
            <a:lvl1pPr>
              <a:spcBef>
                <a:spcPct val="20000"/>
              </a:spcBef>
              <a:buSzPct val="85000"/>
              <a:buBlip>
                <a:blip r:embed="rId2"/>
              </a:buBlip>
              <a:defRPr sz="3200">
                <a:solidFill>
                  <a:schemeClr val="tx1"/>
                </a:solidFill>
                <a:latin typeface="Arial" panose="020B0604020202020204" pitchFamily="34" charset="0"/>
              </a:defRPr>
            </a:lvl1pPr>
            <a:lvl2pPr marL="742950" indent="-285750">
              <a:spcBef>
                <a:spcPct val="20000"/>
              </a:spcBef>
              <a:buClr>
                <a:schemeClr val="tx2"/>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SzTx/>
              <a:buFontTx/>
              <a:buNone/>
            </a:pPr>
            <a:r>
              <a:rPr lang="en-US" altLang="en-US" sz="3900" dirty="0">
                <a:latin typeface="Tahoma" panose="020B0604030504040204" pitchFamily="34" charset="0"/>
              </a:rPr>
              <a:t>Obesity &amp; Co-morbidities</a:t>
            </a:r>
          </a:p>
        </p:txBody>
      </p:sp>
      <p:grpSp>
        <p:nvGrpSpPr>
          <p:cNvPr id="20485" name="Group 123"/>
          <p:cNvGrpSpPr>
            <a:grpSpLocks/>
          </p:cNvGrpSpPr>
          <p:nvPr/>
        </p:nvGrpSpPr>
        <p:grpSpPr bwMode="auto">
          <a:xfrm>
            <a:off x="4468813" y="1954213"/>
            <a:ext cx="3994151" cy="3930650"/>
            <a:chOff x="2815" y="1235"/>
            <a:chExt cx="2516" cy="2476"/>
          </a:xfrm>
        </p:grpSpPr>
        <p:sp>
          <p:nvSpPr>
            <p:cNvPr id="20486" name="Rectangle 124"/>
            <p:cNvSpPr>
              <a:spLocks noChangeArrowheads="1"/>
            </p:cNvSpPr>
            <p:nvPr/>
          </p:nvSpPr>
          <p:spPr bwMode="auto">
            <a:xfrm rot="10800000" flipH="1" flipV="1">
              <a:off x="3380" y="1235"/>
              <a:ext cx="598"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SzPct val="85000"/>
                <a:buBlip>
                  <a:blip r:embed="rId2"/>
                </a:buBlip>
                <a:defRPr sz="3200">
                  <a:solidFill>
                    <a:schemeClr val="tx1"/>
                  </a:solidFill>
                  <a:latin typeface="Arial" panose="020B0604020202020204" pitchFamily="34" charset="0"/>
                </a:defRPr>
              </a:lvl1pPr>
              <a:lvl2pPr marL="742950" indent="-285750">
                <a:spcBef>
                  <a:spcPct val="20000"/>
                </a:spcBef>
                <a:buClr>
                  <a:schemeClr val="tx2"/>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SzTx/>
                <a:buFontTx/>
                <a:buNone/>
              </a:pPr>
              <a:r>
                <a:rPr lang="en-US" altLang="en-US" sz="2400" b="1"/>
                <a:t>Stroke</a:t>
              </a:r>
            </a:p>
          </p:txBody>
        </p:sp>
        <p:sp>
          <p:nvSpPr>
            <p:cNvPr id="20487" name="Rectangle 125"/>
            <p:cNvSpPr>
              <a:spLocks noChangeArrowheads="1"/>
            </p:cNvSpPr>
            <p:nvPr/>
          </p:nvSpPr>
          <p:spPr bwMode="auto">
            <a:xfrm rot="10800000" flipH="1" flipV="1">
              <a:off x="3693" y="2457"/>
              <a:ext cx="801"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SzPct val="85000"/>
                <a:buBlip>
                  <a:blip r:embed="rId2"/>
                </a:buBlip>
                <a:defRPr sz="3200">
                  <a:solidFill>
                    <a:schemeClr val="tx1"/>
                  </a:solidFill>
                  <a:latin typeface="Arial" panose="020B0604020202020204" pitchFamily="34" charset="0"/>
                </a:defRPr>
              </a:lvl1pPr>
              <a:lvl2pPr marL="742950" indent="-285750">
                <a:spcBef>
                  <a:spcPct val="20000"/>
                </a:spcBef>
                <a:buClr>
                  <a:schemeClr val="tx2"/>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SzTx/>
                <a:buFontTx/>
                <a:buNone/>
              </a:pPr>
              <a:r>
                <a:rPr lang="en-US" altLang="en-US" sz="2400" b="1"/>
                <a:t>Diabetes</a:t>
              </a:r>
            </a:p>
          </p:txBody>
        </p:sp>
        <p:sp>
          <p:nvSpPr>
            <p:cNvPr id="20488" name="Rectangle 126"/>
            <p:cNvSpPr>
              <a:spLocks noChangeArrowheads="1"/>
            </p:cNvSpPr>
            <p:nvPr/>
          </p:nvSpPr>
          <p:spPr bwMode="auto">
            <a:xfrm rot="10800000" flipH="1" flipV="1">
              <a:off x="3329" y="3237"/>
              <a:ext cx="1538" cy="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SzPct val="85000"/>
                <a:buBlip>
                  <a:blip r:embed="rId2"/>
                </a:buBlip>
                <a:defRPr sz="3200">
                  <a:solidFill>
                    <a:schemeClr val="tx1"/>
                  </a:solidFill>
                  <a:latin typeface="Arial" panose="020B0604020202020204" pitchFamily="34" charset="0"/>
                </a:defRPr>
              </a:lvl1pPr>
              <a:lvl2pPr marL="742950" indent="-285750">
                <a:spcBef>
                  <a:spcPct val="20000"/>
                </a:spcBef>
                <a:buClr>
                  <a:schemeClr val="tx2"/>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SzTx/>
                <a:buFontTx/>
                <a:buNone/>
              </a:pPr>
              <a:r>
                <a:rPr lang="en-US" altLang="en-US" sz="2400" b="1"/>
                <a:t>Peripheral</a:t>
              </a:r>
              <a:br>
                <a:rPr lang="en-US" altLang="en-US" sz="2400" b="1"/>
              </a:br>
              <a:r>
                <a:rPr lang="en-US" altLang="en-US" sz="2400" b="1"/>
                <a:t>vascular disease</a:t>
              </a:r>
            </a:p>
          </p:txBody>
        </p:sp>
        <p:sp>
          <p:nvSpPr>
            <p:cNvPr id="20489" name="Rectangle 127"/>
            <p:cNvSpPr>
              <a:spLocks noChangeArrowheads="1"/>
            </p:cNvSpPr>
            <p:nvPr/>
          </p:nvSpPr>
          <p:spPr bwMode="auto">
            <a:xfrm rot="10800000" flipH="1" flipV="1">
              <a:off x="3882" y="1875"/>
              <a:ext cx="1239" cy="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spcBef>
                  <a:spcPct val="20000"/>
                </a:spcBef>
                <a:buSzPct val="85000"/>
                <a:buBlip>
                  <a:blip r:embed="rId2"/>
                </a:buBlip>
                <a:defRPr sz="3200">
                  <a:solidFill>
                    <a:schemeClr val="tx1"/>
                  </a:solidFill>
                  <a:latin typeface="Arial" panose="020B0604020202020204" pitchFamily="34" charset="0"/>
                </a:defRPr>
              </a:lvl1pPr>
              <a:lvl2pPr marL="742950" indent="-285750">
                <a:spcBef>
                  <a:spcPct val="20000"/>
                </a:spcBef>
                <a:buClr>
                  <a:schemeClr val="tx2"/>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SzTx/>
                <a:buFontTx/>
                <a:buNone/>
              </a:pPr>
              <a:r>
                <a:rPr lang="en-US" altLang="en-US" sz="2400" b="1" dirty="0" smtClean="0"/>
                <a:t>Hypertension</a:t>
              </a:r>
            </a:p>
            <a:p>
              <a:pPr algn="ctr">
                <a:spcBef>
                  <a:spcPct val="0"/>
                </a:spcBef>
                <a:buSzTx/>
                <a:buFontTx/>
                <a:buNone/>
              </a:pPr>
              <a:r>
                <a:rPr lang="en-US" altLang="en-US" b="1" dirty="0" smtClean="0">
                  <a:solidFill>
                    <a:srgbClr val="FF0000"/>
                  </a:solidFill>
                </a:rPr>
                <a:t>NASH</a:t>
              </a:r>
              <a:endParaRPr lang="en-US" altLang="en-US" b="1" dirty="0">
                <a:solidFill>
                  <a:srgbClr val="FF0000"/>
                </a:solidFill>
              </a:endParaRPr>
            </a:p>
          </p:txBody>
        </p:sp>
        <p:sp>
          <p:nvSpPr>
            <p:cNvPr id="20490" name="Line 128"/>
            <p:cNvSpPr>
              <a:spLocks noChangeShapeType="1"/>
            </p:cNvSpPr>
            <p:nvPr/>
          </p:nvSpPr>
          <p:spPr bwMode="auto">
            <a:xfrm flipH="1">
              <a:off x="2875" y="1353"/>
              <a:ext cx="461"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nchor="ctr">
              <a:spAutoFit/>
            </a:bodyPr>
            <a:lstStyle/>
            <a:p>
              <a:endParaRPr lang="en-US"/>
            </a:p>
          </p:txBody>
        </p:sp>
        <p:sp>
          <p:nvSpPr>
            <p:cNvPr id="20491" name="Line 129"/>
            <p:cNvSpPr>
              <a:spLocks noChangeShapeType="1"/>
            </p:cNvSpPr>
            <p:nvPr/>
          </p:nvSpPr>
          <p:spPr bwMode="auto">
            <a:xfrm flipH="1">
              <a:off x="2830" y="3610"/>
              <a:ext cx="445" cy="101"/>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2075" tIns="46038" rIns="92075" bIns="46038" anchor="ctr">
              <a:spAutoFit/>
            </a:bodyPr>
            <a:lstStyle/>
            <a:p>
              <a:endParaRPr lang="en-US"/>
            </a:p>
          </p:txBody>
        </p:sp>
        <p:sp>
          <p:nvSpPr>
            <p:cNvPr id="20492" name="Line 130"/>
            <p:cNvSpPr>
              <a:spLocks noChangeShapeType="1"/>
            </p:cNvSpPr>
            <p:nvPr/>
          </p:nvSpPr>
          <p:spPr bwMode="auto">
            <a:xfrm flipH="1" flipV="1">
              <a:off x="3136" y="2464"/>
              <a:ext cx="491" cy="102"/>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nchor="ctr">
              <a:spAutoFit/>
            </a:bodyPr>
            <a:lstStyle/>
            <a:p>
              <a:endParaRPr lang="en-US"/>
            </a:p>
          </p:txBody>
        </p:sp>
        <p:sp>
          <p:nvSpPr>
            <p:cNvPr id="20493" name="Line 131"/>
            <p:cNvSpPr>
              <a:spLocks noChangeShapeType="1"/>
            </p:cNvSpPr>
            <p:nvPr/>
          </p:nvSpPr>
          <p:spPr bwMode="auto">
            <a:xfrm flipH="1" flipV="1">
              <a:off x="2945" y="1936"/>
              <a:ext cx="933" cy="68"/>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square" lIns="92075" tIns="46038" rIns="92075" bIns="46038" anchor="ctr">
              <a:spAutoFit/>
            </a:bodyPr>
            <a:lstStyle/>
            <a:p>
              <a:endParaRPr lang="en-US"/>
            </a:p>
          </p:txBody>
        </p:sp>
        <p:sp>
          <p:nvSpPr>
            <p:cNvPr id="20494" name="Rectangle 132"/>
            <p:cNvSpPr>
              <a:spLocks noChangeArrowheads="1"/>
            </p:cNvSpPr>
            <p:nvPr/>
          </p:nvSpPr>
          <p:spPr bwMode="auto">
            <a:xfrm rot="10800000" flipH="1" flipV="1">
              <a:off x="3401" y="1492"/>
              <a:ext cx="1930"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SzPct val="85000"/>
                <a:buBlip>
                  <a:blip r:embed="rId2"/>
                </a:buBlip>
                <a:defRPr sz="3200">
                  <a:solidFill>
                    <a:schemeClr val="tx1"/>
                  </a:solidFill>
                  <a:latin typeface="Arial" panose="020B0604020202020204" pitchFamily="34" charset="0"/>
                </a:defRPr>
              </a:lvl1pPr>
              <a:lvl2pPr marL="742950" indent="-285750">
                <a:spcBef>
                  <a:spcPct val="20000"/>
                </a:spcBef>
                <a:buClr>
                  <a:schemeClr val="tx2"/>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SzTx/>
                <a:buFontTx/>
                <a:buNone/>
              </a:pPr>
              <a:r>
                <a:rPr lang="en-US" altLang="en-US" sz="2400" b="1" dirty="0"/>
                <a:t>Myocardial Infarction</a:t>
              </a:r>
            </a:p>
          </p:txBody>
        </p:sp>
        <p:sp>
          <p:nvSpPr>
            <p:cNvPr id="20495" name="Line 133"/>
            <p:cNvSpPr>
              <a:spLocks noChangeShapeType="1"/>
            </p:cNvSpPr>
            <p:nvPr/>
          </p:nvSpPr>
          <p:spPr bwMode="auto">
            <a:xfrm flipH="1">
              <a:off x="2815" y="1687"/>
              <a:ext cx="556" cy="12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square" lIns="92075" tIns="46038" rIns="92075" bIns="46038" anchor="ctr">
              <a:spAutoFit/>
            </a:bodyPr>
            <a:lstStyle/>
            <a:p>
              <a:endParaRPr lang="en-US"/>
            </a:p>
          </p:txBody>
        </p:sp>
      </p:grpSp>
      <p:sp>
        <p:nvSpPr>
          <p:cNvPr id="134" name="Line 130"/>
          <p:cNvSpPr>
            <a:spLocks noChangeShapeType="1"/>
          </p:cNvSpPr>
          <p:nvPr/>
        </p:nvSpPr>
        <p:spPr bwMode="auto">
          <a:xfrm flipH="1" flipV="1">
            <a:off x="4957042" y="3601860"/>
            <a:ext cx="1519958" cy="1764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square" lIns="92075" tIns="46038" rIns="92075" bIns="46038" anchor="ctr">
            <a:spAutoFit/>
          </a:bodyPr>
          <a:lstStyle/>
          <a:p>
            <a:endParaRPr lang="en-US"/>
          </a:p>
        </p:txBody>
      </p:sp>
    </p:spTree>
    <p:extLst>
      <p:ext uri="{BB962C8B-B14F-4D97-AF65-F5344CB8AC3E}">
        <p14:creationId xmlns:p14="http://schemas.microsoft.com/office/powerpoint/2010/main" xmlns="" val="999842172"/>
      </p:ext>
    </p:extLst>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226" name="Rectangle 2"/>
          <p:cNvSpPr>
            <a:spLocks noChangeArrowheads="1"/>
          </p:cNvSpPr>
          <p:nvPr/>
        </p:nvSpPr>
        <p:spPr bwMode="auto">
          <a:xfrm>
            <a:off x="1447800" y="190500"/>
            <a:ext cx="6122988" cy="1143000"/>
          </a:xfrm>
          <a:prstGeom prst="rect">
            <a:avLst/>
          </a:prstGeom>
          <a:noFill/>
          <a:ln>
            <a:noFill/>
          </a:ln>
          <a:effectLst>
            <a:outerShdw dist="35921" dir="2700000" algn="ctr" rotWithShape="0">
              <a:schemeClr val="bg1"/>
            </a:outerShdw>
          </a:effectLst>
          <a:extLst/>
        </p:spPr>
        <p:txBody>
          <a:bodyPr anchor="ctr"/>
          <a:lstStyle/>
          <a:p>
            <a:pPr algn="ctr" eaLnBrk="1" hangingPunct="1">
              <a:lnSpc>
                <a:spcPct val="90000"/>
              </a:lnSpc>
              <a:defRPr/>
            </a:pPr>
            <a:r>
              <a:rPr lang="en-GB" sz="3500" b="1">
                <a:effectLst>
                  <a:outerShdw blurRad="38100" dist="38100" dir="2700000" algn="tl">
                    <a:srgbClr val="000000"/>
                  </a:outerShdw>
                </a:effectLst>
                <a:latin typeface="Tahoma" pitchFamily="34" charset="0"/>
              </a:rPr>
              <a:t>Small Measures Add Up</a:t>
            </a:r>
            <a:endParaRPr lang="en-US" sz="3500" b="1">
              <a:effectLst>
                <a:outerShdw blurRad="38100" dist="38100" dir="2700000" algn="tl">
                  <a:srgbClr val="000000"/>
                </a:outerShdw>
              </a:effectLst>
              <a:latin typeface="Tahoma" pitchFamily="34" charset="0"/>
            </a:endParaRPr>
          </a:p>
        </p:txBody>
      </p:sp>
      <p:sp>
        <p:nvSpPr>
          <p:cNvPr id="1204227" name="Rectangle 3"/>
          <p:cNvSpPr>
            <a:spLocks noChangeArrowheads="1"/>
          </p:cNvSpPr>
          <p:nvPr/>
        </p:nvSpPr>
        <p:spPr bwMode="auto">
          <a:xfrm>
            <a:off x="533400" y="1447800"/>
            <a:ext cx="5943600" cy="4913313"/>
          </a:xfrm>
          <a:prstGeom prst="rect">
            <a:avLst/>
          </a:prstGeom>
          <a:noFill/>
          <a:ln>
            <a:noFill/>
          </a:ln>
          <a:effectLst>
            <a:outerShdw dist="35921" dir="2700000" algn="ctr" rotWithShape="0">
              <a:schemeClr val="bg1"/>
            </a:outerShdw>
          </a:effectLst>
          <a:extLst/>
        </p:spPr>
        <p:txBody>
          <a:bodyPr/>
          <a:lstStyle/>
          <a:p>
            <a:pPr marL="342900" indent="-342900" eaLnBrk="1" hangingPunct="1">
              <a:lnSpc>
                <a:spcPct val="80000"/>
              </a:lnSpc>
              <a:spcBef>
                <a:spcPct val="20000"/>
              </a:spcBef>
              <a:spcAft>
                <a:spcPct val="20000"/>
              </a:spcAft>
              <a:buFontTx/>
              <a:buBlip>
                <a:blip r:embed="rId2"/>
              </a:buBlip>
              <a:defRPr/>
            </a:pPr>
            <a:r>
              <a:rPr lang="en-GB" sz="2800" dirty="0">
                <a:effectLst>
                  <a:outerShdw blurRad="38100" dist="38100" dir="2700000" algn="tl">
                    <a:srgbClr val="000000"/>
                  </a:outerShdw>
                </a:effectLst>
                <a:latin typeface="Tahoma" pitchFamily="34" charset="0"/>
              </a:rPr>
              <a:t>1 </a:t>
            </a:r>
            <a:r>
              <a:rPr lang="en-GB" sz="2800" dirty="0" smtClean="0">
                <a:effectLst>
                  <a:outerShdw blurRad="38100" dist="38100" dir="2700000" algn="tl">
                    <a:srgbClr val="000000"/>
                  </a:outerShdw>
                </a:effectLst>
                <a:latin typeface="Tahoma" pitchFamily="34" charset="0"/>
              </a:rPr>
              <a:t>biscuit/sweet cup of tea/occasional soft drink </a:t>
            </a:r>
            <a:r>
              <a:rPr lang="en-GB" sz="2800" dirty="0">
                <a:effectLst>
                  <a:outerShdw blurRad="38100" dist="38100" dir="2700000" algn="tl">
                    <a:srgbClr val="000000"/>
                  </a:outerShdw>
                </a:effectLst>
                <a:latin typeface="Tahoma" pitchFamily="34" charset="0"/>
              </a:rPr>
              <a:t>per day consumed in excess of the calories requirement</a:t>
            </a:r>
          </a:p>
          <a:p>
            <a:pPr marL="342900" indent="-342900" eaLnBrk="1" hangingPunct="1">
              <a:lnSpc>
                <a:spcPct val="80000"/>
              </a:lnSpc>
              <a:spcBef>
                <a:spcPct val="20000"/>
              </a:spcBef>
              <a:spcAft>
                <a:spcPct val="20000"/>
              </a:spcAft>
              <a:buFontTx/>
              <a:buBlip>
                <a:blip r:embed="rId2"/>
              </a:buBlip>
              <a:defRPr/>
            </a:pPr>
            <a:r>
              <a:rPr lang="en-GB" sz="2800" dirty="0" smtClean="0">
                <a:effectLst>
                  <a:outerShdw blurRad="38100" dist="38100" dir="2700000" algn="tl">
                    <a:srgbClr val="000000"/>
                  </a:outerShdw>
                </a:effectLst>
                <a:latin typeface="Tahoma" pitchFamily="34" charset="0"/>
              </a:rPr>
              <a:t>Over </a:t>
            </a:r>
            <a:r>
              <a:rPr lang="en-GB" sz="2800" dirty="0">
                <a:effectLst>
                  <a:outerShdw blurRad="38100" dist="38100" dir="2700000" algn="tl">
                    <a:srgbClr val="000000"/>
                  </a:outerShdw>
                </a:effectLst>
                <a:latin typeface="Tahoma" pitchFamily="34" charset="0"/>
              </a:rPr>
              <a:t>one year = 4 kg weight gain</a:t>
            </a:r>
          </a:p>
          <a:p>
            <a:pPr marL="742950" lvl="1" indent="-285750" eaLnBrk="1" hangingPunct="1">
              <a:lnSpc>
                <a:spcPct val="80000"/>
              </a:lnSpc>
              <a:spcBef>
                <a:spcPct val="20000"/>
              </a:spcBef>
              <a:spcAft>
                <a:spcPct val="20000"/>
              </a:spcAft>
              <a:buFontTx/>
              <a:buBlip>
                <a:blip r:embed="rId3"/>
              </a:buBlip>
              <a:defRPr/>
            </a:pPr>
            <a:endParaRPr lang="en-GB" sz="2800" dirty="0" smtClean="0">
              <a:effectLst>
                <a:outerShdw blurRad="38100" dist="38100" dir="2700000" algn="tl">
                  <a:srgbClr val="000000"/>
                </a:outerShdw>
              </a:effectLst>
              <a:latin typeface="Tahoma" pitchFamily="34" charset="0"/>
            </a:endParaRPr>
          </a:p>
          <a:p>
            <a:pPr marL="742950" lvl="1" indent="-285750" eaLnBrk="1" hangingPunct="1">
              <a:lnSpc>
                <a:spcPct val="80000"/>
              </a:lnSpc>
              <a:spcBef>
                <a:spcPct val="20000"/>
              </a:spcBef>
              <a:spcAft>
                <a:spcPct val="20000"/>
              </a:spcAft>
              <a:buFontTx/>
              <a:buBlip>
                <a:blip r:embed="rId3"/>
              </a:buBlip>
              <a:defRPr/>
            </a:pPr>
            <a:r>
              <a:rPr lang="en-GB" sz="2800" dirty="0" smtClean="0">
                <a:effectLst>
                  <a:outerShdw blurRad="38100" dist="38100" dir="2700000" algn="tl">
                    <a:srgbClr val="000000"/>
                  </a:outerShdw>
                </a:effectLst>
                <a:latin typeface="Tahoma" pitchFamily="34" charset="0"/>
              </a:rPr>
              <a:t>1 </a:t>
            </a:r>
            <a:r>
              <a:rPr lang="en-GB" sz="2800" dirty="0">
                <a:effectLst>
                  <a:outerShdw blurRad="38100" dist="38100" dir="2700000" algn="tl">
                    <a:srgbClr val="000000"/>
                  </a:outerShdw>
                </a:effectLst>
                <a:latin typeface="Tahoma" pitchFamily="34" charset="0"/>
              </a:rPr>
              <a:t>biscuit = 80 kcal</a:t>
            </a:r>
          </a:p>
          <a:p>
            <a:pPr marL="742950" lvl="1" indent="-285750" eaLnBrk="1" hangingPunct="1">
              <a:lnSpc>
                <a:spcPct val="80000"/>
              </a:lnSpc>
              <a:spcBef>
                <a:spcPct val="20000"/>
              </a:spcBef>
              <a:spcAft>
                <a:spcPct val="20000"/>
              </a:spcAft>
              <a:buFontTx/>
              <a:buBlip>
                <a:blip r:embed="rId3"/>
              </a:buBlip>
              <a:defRPr/>
            </a:pPr>
            <a:r>
              <a:rPr lang="en-GB" sz="2800" dirty="0">
                <a:effectLst>
                  <a:outerShdw blurRad="38100" dist="38100" dir="2700000" algn="tl">
                    <a:srgbClr val="000000"/>
                  </a:outerShdw>
                </a:effectLst>
                <a:latin typeface="Tahoma" pitchFamily="34" charset="0"/>
              </a:rPr>
              <a:t>365 X 80 = 29,200 kcal</a:t>
            </a:r>
          </a:p>
          <a:p>
            <a:pPr marL="742950" lvl="1" indent="-285750" eaLnBrk="1" hangingPunct="1">
              <a:lnSpc>
                <a:spcPct val="80000"/>
              </a:lnSpc>
              <a:spcBef>
                <a:spcPct val="20000"/>
              </a:spcBef>
              <a:spcAft>
                <a:spcPct val="20000"/>
              </a:spcAft>
              <a:buFontTx/>
              <a:buBlip>
                <a:blip r:embed="rId3"/>
              </a:buBlip>
              <a:defRPr/>
            </a:pPr>
            <a:r>
              <a:rPr lang="en-GB" sz="2800" dirty="0">
                <a:effectLst>
                  <a:outerShdw blurRad="38100" dist="38100" dir="2700000" algn="tl">
                    <a:srgbClr val="000000"/>
                  </a:outerShdw>
                </a:effectLst>
                <a:latin typeface="Tahoma" pitchFamily="34" charset="0"/>
              </a:rPr>
              <a:t>7500 </a:t>
            </a:r>
            <a:r>
              <a:rPr lang="en-GB" sz="2800" dirty="0" err="1">
                <a:effectLst>
                  <a:outerShdw blurRad="38100" dist="38100" dir="2700000" algn="tl">
                    <a:srgbClr val="000000"/>
                  </a:outerShdw>
                </a:effectLst>
                <a:latin typeface="Tahoma" pitchFamily="34" charset="0"/>
              </a:rPr>
              <a:t>cal</a:t>
            </a:r>
            <a:r>
              <a:rPr lang="en-GB" sz="2800" dirty="0">
                <a:effectLst>
                  <a:outerShdw blurRad="38100" dist="38100" dir="2700000" algn="tl">
                    <a:srgbClr val="000000"/>
                  </a:outerShdw>
                </a:effectLst>
                <a:latin typeface="Tahoma" pitchFamily="34" charset="0"/>
              </a:rPr>
              <a:t> = I Kg fat</a:t>
            </a:r>
          </a:p>
          <a:p>
            <a:pPr marL="742950" lvl="1" indent="-285750" eaLnBrk="1" hangingPunct="1">
              <a:lnSpc>
                <a:spcPct val="80000"/>
              </a:lnSpc>
              <a:spcBef>
                <a:spcPct val="20000"/>
              </a:spcBef>
              <a:spcAft>
                <a:spcPct val="20000"/>
              </a:spcAft>
              <a:buFontTx/>
              <a:buBlip>
                <a:blip r:embed="rId3"/>
              </a:buBlip>
              <a:defRPr/>
            </a:pPr>
            <a:r>
              <a:rPr lang="en-GB" sz="2800" dirty="0">
                <a:effectLst>
                  <a:outerShdw blurRad="38100" dist="38100" dir="2700000" algn="tl">
                    <a:srgbClr val="000000"/>
                  </a:outerShdw>
                </a:effectLst>
                <a:latin typeface="Tahoma" pitchFamily="34" charset="0"/>
              </a:rPr>
              <a:t>= </a:t>
            </a:r>
            <a:r>
              <a:rPr lang="en-GB" sz="2800" dirty="0" smtClean="0">
                <a:effectLst>
                  <a:outerShdw blurRad="38100" dist="38100" dir="2700000" algn="tl">
                    <a:srgbClr val="000000"/>
                  </a:outerShdw>
                </a:effectLst>
                <a:latin typeface="Tahoma" pitchFamily="34" charset="0"/>
              </a:rPr>
              <a:t>~4 </a:t>
            </a:r>
            <a:r>
              <a:rPr lang="en-GB" sz="2800" dirty="0">
                <a:effectLst>
                  <a:outerShdw blurRad="38100" dist="38100" dir="2700000" algn="tl">
                    <a:srgbClr val="000000"/>
                  </a:outerShdw>
                </a:effectLst>
                <a:latin typeface="Tahoma" pitchFamily="34" charset="0"/>
              </a:rPr>
              <a:t>kg fat </a:t>
            </a:r>
            <a:r>
              <a:rPr lang="en-GB" sz="2800" dirty="0" smtClean="0">
                <a:effectLst>
                  <a:outerShdw blurRad="38100" dist="38100" dir="2700000" algn="tl">
                    <a:srgbClr val="000000"/>
                  </a:outerShdw>
                </a:effectLst>
                <a:latin typeface="Tahoma" pitchFamily="34" charset="0"/>
              </a:rPr>
              <a:t>gain/year</a:t>
            </a:r>
          </a:p>
          <a:p>
            <a:pPr marL="742950" lvl="1" indent="-285750" eaLnBrk="1" hangingPunct="1">
              <a:lnSpc>
                <a:spcPct val="80000"/>
              </a:lnSpc>
              <a:spcBef>
                <a:spcPct val="20000"/>
              </a:spcBef>
              <a:spcAft>
                <a:spcPct val="20000"/>
              </a:spcAft>
              <a:buFontTx/>
              <a:buBlip>
                <a:blip r:embed="rId3"/>
              </a:buBlip>
              <a:defRPr/>
            </a:pPr>
            <a:r>
              <a:rPr lang="en-GB" sz="2800" dirty="0">
                <a:effectLst>
                  <a:outerShdw blurRad="38100" dist="38100" dir="2700000" algn="tl">
                    <a:srgbClr val="000000"/>
                  </a:outerShdw>
                </a:effectLst>
                <a:latin typeface="Tahoma" pitchFamily="34" charset="0"/>
              </a:rPr>
              <a:t> </a:t>
            </a:r>
            <a:r>
              <a:rPr lang="en-GB" sz="2800" dirty="0" smtClean="0">
                <a:effectLst>
                  <a:outerShdw blurRad="38100" dist="38100" dir="2700000" algn="tl">
                    <a:srgbClr val="000000"/>
                  </a:outerShdw>
                </a:effectLst>
                <a:latin typeface="Tahoma" pitchFamily="34" charset="0"/>
              </a:rPr>
              <a:t>over 10 years = 35-40 kg</a:t>
            </a:r>
            <a:endParaRPr lang="en-GB" sz="2800" dirty="0">
              <a:effectLst>
                <a:outerShdw blurRad="38100" dist="38100" dir="2700000" algn="tl">
                  <a:srgbClr val="000000"/>
                </a:outerShdw>
              </a:effectLst>
              <a:latin typeface="Tahoma" pitchFamily="34" charset="0"/>
            </a:endParaRPr>
          </a:p>
          <a:p>
            <a:pPr marL="742950" lvl="1" indent="-285750" eaLnBrk="1" hangingPunct="1">
              <a:lnSpc>
                <a:spcPct val="80000"/>
              </a:lnSpc>
              <a:spcBef>
                <a:spcPct val="20000"/>
              </a:spcBef>
              <a:spcAft>
                <a:spcPct val="20000"/>
              </a:spcAft>
              <a:defRPr/>
            </a:pPr>
            <a:endParaRPr lang="en-US" b="1" dirty="0">
              <a:effectLst>
                <a:outerShdw blurRad="38100" dist="38100" dir="2700000" algn="tl">
                  <a:srgbClr val="000000"/>
                </a:outerShdw>
              </a:effectLst>
              <a:latin typeface="Tahoma" pitchFamily="34" charset="0"/>
            </a:endParaRPr>
          </a:p>
          <a:p>
            <a:pPr marL="342900" indent="-342900" eaLnBrk="1" hangingPunct="1">
              <a:lnSpc>
                <a:spcPct val="80000"/>
              </a:lnSpc>
              <a:spcBef>
                <a:spcPct val="20000"/>
              </a:spcBef>
              <a:spcAft>
                <a:spcPct val="20000"/>
              </a:spcAft>
              <a:buFontTx/>
              <a:buChar char="•"/>
              <a:defRPr/>
            </a:pPr>
            <a:endParaRPr lang="en-US" sz="2800" dirty="0">
              <a:effectLst>
                <a:outerShdw blurRad="38100" dist="38100" dir="2700000" algn="tl">
                  <a:srgbClr val="000000"/>
                </a:outerShdw>
              </a:effectLst>
              <a:latin typeface="Tahoma" pitchFamily="34" charset="0"/>
            </a:endParaRPr>
          </a:p>
        </p:txBody>
      </p:sp>
      <p:pic>
        <p:nvPicPr>
          <p:cNvPr id="30724" name="Picture 4" descr="j012939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19800" y="3810000"/>
            <a:ext cx="2895600" cy="22860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15706237"/>
      </p:ext>
    </p:extLst>
  </p:cSld>
  <p:clrMapOvr>
    <a:masterClrMapping/>
  </p:clrMapOvr>
  <p:transition>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Metabolic syndrome</a:t>
            </a:r>
            <a:endParaRPr lang="en-US" dirty="0"/>
          </a:p>
        </p:txBody>
      </p:sp>
      <p:sp>
        <p:nvSpPr>
          <p:cNvPr id="3" name="Content Placeholder 2"/>
          <p:cNvSpPr>
            <a:spLocks noGrp="1"/>
          </p:cNvSpPr>
          <p:nvPr>
            <p:ph idx="1"/>
          </p:nvPr>
        </p:nvSpPr>
        <p:spPr/>
        <p:txBody>
          <a:bodyPr>
            <a:normAutofit fontScale="92500" lnSpcReduction="20000"/>
          </a:bodyPr>
          <a:lstStyle/>
          <a:p>
            <a:r>
              <a:rPr lang="en-US" altLang="en-US" sz="2000" dirty="0">
                <a:latin typeface="Arial" panose="020B0604020202020204" pitchFamily="34" charset="0"/>
              </a:rPr>
              <a:t>There is evidence to suggest the presence of an association between </a:t>
            </a:r>
            <a:r>
              <a:rPr lang="en-US" altLang="en-US" sz="2000" b="1" i="1" dirty="0">
                <a:latin typeface="Arial" panose="020B0604020202020204" pitchFamily="34" charset="0"/>
              </a:rPr>
              <a:t>metabolic syndrome</a:t>
            </a:r>
            <a:r>
              <a:rPr lang="en-US" altLang="en-US" sz="2000" dirty="0">
                <a:latin typeface="Arial" panose="020B0604020202020204" pitchFamily="34" charset="0"/>
              </a:rPr>
              <a:t>( insulin resistance) and the development of </a:t>
            </a:r>
            <a:r>
              <a:rPr lang="en-US" altLang="en-US" sz="2000" dirty="0" smtClean="0">
                <a:latin typeface="Arial" panose="020B0604020202020204" pitchFamily="34" charset="0"/>
              </a:rPr>
              <a:t>NAFLD</a:t>
            </a:r>
          </a:p>
          <a:p>
            <a:pPr marL="0" indent="0">
              <a:buNone/>
            </a:pPr>
            <a:endParaRPr lang="en-US" sz="2000" dirty="0" smtClean="0"/>
          </a:p>
          <a:p>
            <a:pPr marL="0" indent="0">
              <a:buNone/>
            </a:pPr>
            <a:r>
              <a:rPr lang="en-US" sz="2000" dirty="0" smtClean="0"/>
              <a:t>Its </a:t>
            </a:r>
            <a:r>
              <a:rPr lang="en-US" sz="2000" dirty="0"/>
              <a:t>main components </a:t>
            </a:r>
            <a:r>
              <a:rPr lang="en-US" sz="2000" dirty="0" smtClean="0"/>
              <a:t>are:</a:t>
            </a:r>
          </a:p>
          <a:p>
            <a:pPr marL="0" indent="0">
              <a:buNone/>
            </a:pPr>
            <a:endParaRPr lang="en-US" sz="2000" dirty="0"/>
          </a:p>
          <a:p>
            <a:pPr>
              <a:spcBef>
                <a:spcPct val="0"/>
              </a:spcBef>
            </a:pPr>
            <a:r>
              <a:rPr lang="en-US" altLang="en-US" sz="2000" dirty="0">
                <a:latin typeface="Arial" panose="020B0604020202020204" pitchFamily="34" charset="0"/>
              </a:rPr>
              <a:t>abdominal obesity</a:t>
            </a:r>
          </a:p>
          <a:p>
            <a:pPr>
              <a:spcBef>
                <a:spcPct val="0"/>
              </a:spcBef>
            </a:pPr>
            <a:r>
              <a:rPr lang="en-US" altLang="en-US" sz="2000" dirty="0" smtClean="0">
                <a:latin typeface="Arial" panose="020B0604020202020204" pitchFamily="34" charset="0"/>
              </a:rPr>
              <a:t>dyslipidemia                                                                                                                                                      </a:t>
            </a:r>
            <a:endParaRPr lang="en-US" altLang="en-US" sz="2000" dirty="0">
              <a:latin typeface="Arial" panose="020B0604020202020204" pitchFamily="34" charset="0"/>
            </a:endParaRPr>
          </a:p>
          <a:p>
            <a:pPr>
              <a:spcBef>
                <a:spcPct val="0"/>
              </a:spcBef>
            </a:pPr>
            <a:r>
              <a:rPr lang="en-US" altLang="en-US" sz="2000" dirty="0" smtClean="0">
                <a:latin typeface="Arial" panose="020B0604020202020204" pitchFamily="34" charset="0"/>
              </a:rPr>
              <a:t>Hypertension                                                                                               </a:t>
            </a:r>
            <a:endParaRPr lang="en-US" altLang="en-US" sz="2000" dirty="0">
              <a:latin typeface="Arial" panose="020B0604020202020204" pitchFamily="34" charset="0"/>
            </a:endParaRPr>
          </a:p>
          <a:p>
            <a:pPr>
              <a:spcBef>
                <a:spcPct val="0"/>
              </a:spcBef>
            </a:pPr>
            <a:r>
              <a:rPr lang="en-US" altLang="en-US" sz="2000" dirty="0" smtClean="0">
                <a:latin typeface="Arial" panose="020B0604020202020204" pitchFamily="34" charset="0"/>
              </a:rPr>
              <a:t>IGT/DM (IRS)</a:t>
            </a:r>
            <a:endParaRPr lang="en-US" altLang="en-US" sz="2000" dirty="0">
              <a:latin typeface="Arial" panose="020B0604020202020204" pitchFamily="34" charset="0"/>
            </a:endParaRPr>
          </a:p>
          <a:p>
            <a:pPr>
              <a:spcBef>
                <a:spcPct val="0"/>
              </a:spcBef>
            </a:pPr>
            <a:endParaRPr lang="en-US" altLang="en-US" sz="2000" dirty="0">
              <a:latin typeface="Arial" panose="020B0604020202020204" pitchFamily="34" charset="0"/>
            </a:endParaRPr>
          </a:p>
          <a:p>
            <a:pPr marL="285750" indent="-285750">
              <a:buFont typeface="Wingdings" pitchFamily="2" charset="2"/>
              <a:buChar char="§"/>
              <a:defRPr/>
            </a:pPr>
            <a:r>
              <a:rPr lang="en-US" altLang="en-US" sz="2000" dirty="0">
                <a:latin typeface="Arial" panose="020B0604020202020204" pitchFamily="34" charset="0"/>
              </a:rPr>
              <a:t>insulin resistance (IR</a:t>
            </a:r>
            <a:r>
              <a:rPr lang="en-US" altLang="en-US" sz="2000" dirty="0" smtClean="0">
                <a:latin typeface="Arial" panose="020B0604020202020204" pitchFamily="34" charset="0"/>
              </a:rPr>
              <a:t>) </a:t>
            </a:r>
            <a:r>
              <a:rPr lang="en-US" sz="2000" b="1" dirty="0">
                <a:solidFill>
                  <a:schemeClr val="bg1">
                    <a:lumMod val="50000"/>
                  </a:schemeClr>
                </a:solidFill>
              </a:rPr>
              <a:t>HOMA-IR </a:t>
            </a:r>
            <a:endParaRPr lang="en-US" sz="2000" dirty="0"/>
          </a:p>
          <a:p>
            <a:pPr>
              <a:defRPr/>
            </a:pPr>
            <a:r>
              <a:rPr lang="en-US" sz="2000" dirty="0"/>
              <a:t>F</a:t>
            </a:r>
            <a:r>
              <a:rPr lang="en-US" sz="2000" dirty="0" smtClean="0"/>
              <a:t>asting </a:t>
            </a:r>
            <a:r>
              <a:rPr lang="en-US" sz="2000" dirty="0"/>
              <a:t>glucose (mmol/L) X fasting insulin (µU/L) / 22.5</a:t>
            </a:r>
            <a:r>
              <a:rPr lang="en-US" sz="2000" dirty="0" smtClean="0"/>
              <a:t>). </a:t>
            </a:r>
          </a:p>
          <a:p>
            <a:pPr>
              <a:defRPr/>
            </a:pPr>
            <a:r>
              <a:rPr lang="en-US" sz="2000" dirty="0" smtClean="0"/>
              <a:t>A  </a:t>
            </a:r>
            <a:r>
              <a:rPr lang="en-US" sz="2000" dirty="0"/>
              <a:t>value greater than 2 indicates insulin resistance. </a:t>
            </a:r>
          </a:p>
          <a:p>
            <a:pPr marL="0" indent="0">
              <a:spcBef>
                <a:spcPct val="0"/>
              </a:spcBef>
              <a:buNone/>
            </a:pPr>
            <a:endParaRPr lang="en-US" altLang="en-US" sz="2000" dirty="0">
              <a:latin typeface="Arial" panose="020B0604020202020204" pitchFamily="34" charset="0"/>
            </a:endParaRPr>
          </a:p>
          <a:p>
            <a:pPr>
              <a:spcBef>
                <a:spcPct val="0"/>
              </a:spcBef>
            </a:pPr>
            <a:r>
              <a:rPr lang="en-US" altLang="en-US" sz="2400" b="1" dirty="0">
                <a:latin typeface="Arial" panose="020B0604020202020204" pitchFamily="34" charset="0"/>
              </a:rPr>
              <a:t>non-alcoholic fatty liver disease</a:t>
            </a:r>
            <a:r>
              <a:rPr lang="en-US" altLang="en-US" sz="2000" dirty="0">
                <a:latin typeface="Arial" panose="020B0604020202020204" pitchFamily="34" charset="0"/>
              </a:rPr>
              <a:t>( Recently added to the syndrome and make its definition even more complex.) </a:t>
            </a:r>
          </a:p>
          <a:p>
            <a:pPr marL="0" indent="0">
              <a:buNone/>
            </a:pPr>
            <a:endParaRPr lang="en-US" sz="2000" dirty="0"/>
          </a:p>
          <a:p>
            <a:endParaRPr lang="en-US" altLang="en-US" sz="2000" dirty="0">
              <a:latin typeface="Arial" panose="020B0604020202020204" pitchFamily="34" charset="0"/>
            </a:endParaRPr>
          </a:p>
          <a:p>
            <a:endParaRPr lang="en-US" dirty="0"/>
          </a:p>
        </p:txBody>
      </p:sp>
    </p:spTree>
    <p:extLst>
      <p:ext uri="{BB962C8B-B14F-4D97-AF65-F5344CB8AC3E}">
        <p14:creationId xmlns:p14="http://schemas.microsoft.com/office/powerpoint/2010/main" xmlns="" val="2156133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533400"/>
            <a:ext cx="7772400" cy="533400"/>
          </a:xfrm>
        </p:spPr>
        <p:txBody>
          <a:bodyPr>
            <a:noAutofit/>
          </a:bodyPr>
          <a:lstStyle/>
          <a:p>
            <a:pPr algn="l"/>
            <a:r>
              <a:rPr lang="en-US" altLang="en-US" sz="3200" dirty="0">
                <a:latin typeface="Tahoma" panose="020B0604030504040204" pitchFamily="34" charset="0"/>
                <a:ea typeface="+mn-ea"/>
                <a:cs typeface="+mn-cs"/>
              </a:rPr>
              <a:t>IRS: AACE Criteria – Risks (Choose 1)</a:t>
            </a:r>
          </a:p>
        </p:txBody>
      </p:sp>
      <p:sp>
        <p:nvSpPr>
          <p:cNvPr id="46083" name="Rectangle 3"/>
          <p:cNvSpPr>
            <a:spLocks noGrp="1" noChangeArrowheads="1"/>
          </p:cNvSpPr>
          <p:nvPr>
            <p:ph type="body" sz="half" idx="1"/>
          </p:nvPr>
        </p:nvSpPr>
        <p:spPr>
          <a:xfrm>
            <a:off x="457200" y="1600200"/>
            <a:ext cx="3813175" cy="5022850"/>
          </a:xfrm>
        </p:spPr>
        <p:txBody>
          <a:bodyPr/>
          <a:lstStyle/>
          <a:p>
            <a:pPr eaLnBrk="1" hangingPunct="1"/>
            <a:r>
              <a:rPr lang="en-US" altLang="en-US" sz="2600" b="1" dirty="0" smtClean="0"/>
              <a:t>BMI </a:t>
            </a:r>
            <a:r>
              <a:rPr lang="en-US" altLang="en-US" sz="2600" b="1" u="sng" dirty="0" smtClean="0"/>
              <a:t>&gt;</a:t>
            </a:r>
            <a:r>
              <a:rPr lang="en-US" altLang="en-US" sz="2600" b="1" dirty="0" smtClean="0"/>
              <a:t>25 kg/m</a:t>
            </a:r>
            <a:r>
              <a:rPr lang="en-US" altLang="en-US" sz="2600" b="1" baseline="30000" dirty="0" smtClean="0"/>
              <a:t>2</a:t>
            </a:r>
            <a:endParaRPr lang="en-US" altLang="en-US" sz="2600" b="1" dirty="0" smtClean="0"/>
          </a:p>
          <a:p>
            <a:pPr eaLnBrk="1" hangingPunct="1"/>
            <a:r>
              <a:rPr lang="en-US" altLang="en-US" sz="2600" b="1" dirty="0" smtClean="0"/>
              <a:t>Waist circumference</a:t>
            </a:r>
          </a:p>
          <a:p>
            <a:pPr lvl="1" eaLnBrk="1" hangingPunct="1"/>
            <a:r>
              <a:rPr lang="en-US" altLang="en-US" sz="2200" b="1" dirty="0" smtClean="0"/>
              <a:t>Men &gt;40”</a:t>
            </a:r>
          </a:p>
          <a:p>
            <a:pPr lvl="1" eaLnBrk="1" hangingPunct="1"/>
            <a:r>
              <a:rPr lang="en-US" altLang="en-US" sz="2200" b="1" dirty="0" smtClean="0"/>
              <a:t>Women &gt;36”</a:t>
            </a:r>
          </a:p>
          <a:p>
            <a:pPr eaLnBrk="1" hangingPunct="1"/>
            <a:r>
              <a:rPr lang="en-US" altLang="en-US" sz="2600" b="1" dirty="0" smtClean="0"/>
              <a:t>Sedentary Lifestyle</a:t>
            </a:r>
          </a:p>
          <a:p>
            <a:pPr eaLnBrk="1" hangingPunct="1"/>
            <a:r>
              <a:rPr lang="en-US" altLang="en-US" sz="2600" b="1" dirty="0" smtClean="0"/>
              <a:t>Age &gt;40</a:t>
            </a:r>
          </a:p>
          <a:p>
            <a:pPr eaLnBrk="1" hangingPunct="1"/>
            <a:r>
              <a:rPr lang="en-US" altLang="en-US" sz="2600" b="1" dirty="0" smtClean="0"/>
              <a:t>Non-Caucasian ethnicity</a:t>
            </a:r>
          </a:p>
          <a:p>
            <a:pPr eaLnBrk="1" hangingPunct="1"/>
            <a:r>
              <a:rPr lang="en-US" altLang="en-US" sz="2600" b="1" dirty="0" smtClean="0"/>
              <a:t>Family History of DM, HTN, or CVD</a:t>
            </a:r>
          </a:p>
        </p:txBody>
      </p:sp>
      <p:sp>
        <p:nvSpPr>
          <p:cNvPr id="46084" name="Rectangle 4"/>
          <p:cNvSpPr>
            <a:spLocks noGrp="1" noChangeArrowheads="1"/>
          </p:cNvSpPr>
          <p:nvPr>
            <p:ph type="body" sz="half" idx="2"/>
          </p:nvPr>
        </p:nvSpPr>
        <p:spPr>
          <a:xfrm>
            <a:off x="4419600" y="1371600"/>
            <a:ext cx="3997325" cy="4913313"/>
          </a:xfrm>
        </p:spPr>
        <p:txBody>
          <a:bodyPr>
            <a:normAutofit/>
          </a:bodyPr>
          <a:lstStyle/>
          <a:p>
            <a:pPr eaLnBrk="1" hangingPunct="1"/>
            <a:endParaRPr lang="en-US" altLang="en-US" sz="2600" b="1" dirty="0" smtClean="0"/>
          </a:p>
          <a:p>
            <a:pPr eaLnBrk="1" hangingPunct="1"/>
            <a:r>
              <a:rPr lang="en-US" altLang="en-US" sz="2600" b="1" dirty="0" smtClean="0"/>
              <a:t>History of glucose intolerance or gestational diabetes</a:t>
            </a:r>
          </a:p>
          <a:p>
            <a:pPr eaLnBrk="1" hangingPunct="1"/>
            <a:r>
              <a:rPr lang="en-US" altLang="en-US" sz="2600" b="1" dirty="0" smtClean="0">
                <a:solidFill>
                  <a:srgbClr val="FF0000"/>
                </a:solidFill>
              </a:rPr>
              <a:t>Nonalcoholic fatty liver disease (NAFLD)</a:t>
            </a:r>
          </a:p>
          <a:p>
            <a:r>
              <a:rPr lang="en-US" altLang="en-US" sz="2600" b="1" dirty="0"/>
              <a:t>Polycystic ovarian syndrome (PCOS)</a:t>
            </a:r>
          </a:p>
          <a:p>
            <a:r>
              <a:rPr lang="en-US" altLang="en-US" sz="2600" b="1" dirty="0" smtClean="0"/>
              <a:t>Acanthosis </a:t>
            </a:r>
            <a:r>
              <a:rPr lang="en-US" altLang="en-US" sz="2600" b="1" dirty="0" err="1"/>
              <a:t>nigricans</a:t>
            </a:r>
            <a:endParaRPr lang="en-US" altLang="en-US" sz="2600" b="1" dirty="0"/>
          </a:p>
          <a:p>
            <a:pPr eaLnBrk="1" hangingPunct="1"/>
            <a:r>
              <a:rPr lang="en-US" altLang="en-US" sz="2600" b="1" dirty="0" smtClean="0"/>
              <a:t>Cancer (obesity related)</a:t>
            </a:r>
          </a:p>
        </p:txBody>
      </p:sp>
    </p:spTree>
    <p:extLst>
      <p:ext uri="{BB962C8B-B14F-4D97-AF65-F5344CB8AC3E}">
        <p14:creationId xmlns:p14="http://schemas.microsoft.com/office/powerpoint/2010/main" xmlns="" val="1318292549"/>
      </p:ext>
    </p:extLst>
  </p:cSld>
  <p:clrMapOvr>
    <a:masterClrMapping/>
  </p:clrMapOvr>
  <p:transition>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1" y="609600"/>
            <a:ext cx="8305800" cy="533400"/>
          </a:xfrm>
        </p:spPr>
        <p:txBody>
          <a:bodyPr>
            <a:noAutofit/>
          </a:bodyPr>
          <a:lstStyle/>
          <a:p>
            <a:pPr algn="l"/>
            <a:r>
              <a:rPr lang="en-US" altLang="en-US" sz="3200" dirty="0">
                <a:latin typeface="Tahoma" panose="020B0604030504040204" pitchFamily="34" charset="0"/>
                <a:ea typeface="+mn-ea"/>
                <a:cs typeface="+mn-cs"/>
              </a:rPr>
              <a:t>IRS: AACE Criteria – Parameters (Choose 2)</a:t>
            </a:r>
          </a:p>
        </p:txBody>
      </p:sp>
      <p:sp>
        <p:nvSpPr>
          <p:cNvPr id="48131" name="Rectangle 3"/>
          <p:cNvSpPr>
            <a:spLocks noGrp="1" noChangeArrowheads="1"/>
          </p:cNvSpPr>
          <p:nvPr>
            <p:ph type="body" idx="1"/>
          </p:nvPr>
        </p:nvSpPr>
        <p:spPr>
          <a:xfrm>
            <a:off x="609600" y="1708150"/>
            <a:ext cx="7780338" cy="5149850"/>
          </a:xfrm>
        </p:spPr>
        <p:txBody>
          <a:bodyPr/>
          <a:lstStyle/>
          <a:p>
            <a:pPr eaLnBrk="1" hangingPunct="1"/>
            <a:r>
              <a:rPr lang="en-US" altLang="en-US" smtClean="0"/>
              <a:t>Triglycerides &gt;150 mg/dl</a:t>
            </a:r>
          </a:p>
          <a:p>
            <a:pPr eaLnBrk="1" hangingPunct="1"/>
            <a:r>
              <a:rPr lang="en-US" altLang="en-US" smtClean="0"/>
              <a:t>HDL cholesterol</a:t>
            </a:r>
          </a:p>
          <a:p>
            <a:pPr lvl="1" eaLnBrk="1" hangingPunct="1"/>
            <a:r>
              <a:rPr lang="en-US" altLang="en-US" smtClean="0"/>
              <a:t>Men &lt;40 mg/dl</a:t>
            </a:r>
          </a:p>
          <a:p>
            <a:pPr lvl="1" eaLnBrk="1" hangingPunct="1"/>
            <a:r>
              <a:rPr lang="en-US" altLang="en-US" smtClean="0"/>
              <a:t>Women &lt;50 mg/dl</a:t>
            </a:r>
          </a:p>
          <a:p>
            <a:pPr eaLnBrk="1" hangingPunct="1"/>
            <a:r>
              <a:rPr lang="en-US" altLang="en-US" smtClean="0"/>
              <a:t>Blood pressure </a:t>
            </a:r>
            <a:r>
              <a:rPr lang="en-US" altLang="en-US" u="sng" smtClean="0"/>
              <a:t>&gt;</a:t>
            </a:r>
            <a:r>
              <a:rPr lang="en-US" altLang="en-US" smtClean="0"/>
              <a:t>135/85</a:t>
            </a:r>
          </a:p>
          <a:p>
            <a:pPr eaLnBrk="1" hangingPunct="1"/>
            <a:r>
              <a:rPr lang="en-US" altLang="en-US" smtClean="0"/>
              <a:t>Blood glucose</a:t>
            </a:r>
          </a:p>
          <a:p>
            <a:pPr lvl="1" eaLnBrk="1" hangingPunct="1"/>
            <a:r>
              <a:rPr lang="en-US" altLang="en-US" smtClean="0"/>
              <a:t>2-hour &gt;140 mg/dl, </a:t>
            </a:r>
            <a:r>
              <a:rPr lang="en-US" altLang="en-US" b="1" u="sng" smtClean="0"/>
              <a:t>OR</a:t>
            </a:r>
            <a:endParaRPr lang="en-US" altLang="en-US" u="sng" smtClean="0"/>
          </a:p>
          <a:p>
            <a:pPr lvl="1" eaLnBrk="1" hangingPunct="1"/>
            <a:r>
              <a:rPr lang="en-US" altLang="en-US" smtClean="0"/>
              <a:t>Fasting 110 – 125 mg/dl</a:t>
            </a:r>
          </a:p>
        </p:txBody>
      </p:sp>
    </p:spTree>
    <p:extLst>
      <p:ext uri="{BB962C8B-B14F-4D97-AF65-F5344CB8AC3E}">
        <p14:creationId xmlns:p14="http://schemas.microsoft.com/office/powerpoint/2010/main" xmlns="" val="3738999610"/>
      </p:ext>
    </p:extLst>
  </p:cSld>
  <p:clrMapOvr>
    <a:masterClrMapping/>
  </p:clrMapOvr>
  <p:transition>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mar_fatchanc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98700" y="3124200"/>
            <a:ext cx="4406900" cy="290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79" name="Rectangle 3"/>
          <p:cNvSpPr>
            <a:spLocks noGrp="1" noChangeArrowheads="1"/>
          </p:cNvSpPr>
          <p:nvPr>
            <p:ph type="body" idx="4294967295"/>
          </p:nvPr>
        </p:nvSpPr>
        <p:spPr>
          <a:xfrm>
            <a:off x="609600" y="762000"/>
            <a:ext cx="8229600" cy="4530725"/>
          </a:xfrm>
        </p:spPr>
        <p:txBody>
          <a:bodyPr/>
          <a:lstStyle/>
          <a:p>
            <a:pPr marL="0" indent="0" algn="ctr" eaLnBrk="1" hangingPunct="1">
              <a:buNone/>
            </a:pPr>
            <a:r>
              <a:rPr lang="en-US" altLang="en-US" b="1" dirty="0" smtClean="0"/>
              <a:t>The development of risk factors for metabolic syndrome has its origin in childhood and has a strong association with OBESITY, therefore identification and prevention are important.</a:t>
            </a:r>
          </a:p>
        </p:txBody>
      </p:sp>
    </p:spTree>
    <p:extLst>
      <p:ext uri="{BB962C8B-B14F-4D97-AF65-F5344CB8AC3E}">
        <p14:creationId xmlns:p14="http://schemas.microsoft.com/office/powerpoint/2010/main" xmlns="" val="244935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History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Zelman et al. reported association of obesity with fatty liver in 1958</a:t>
            </a:r>
          </a:p>
          <a:p>
            <a:pPr>
              <a:buFontTx/>
              <a:buNone/>
            </a:pPr>
            <a:endParaRPr lang="en-US" dirty="0" smtClean="0"/>
          </a:p>
          <a:p>
            <a:r>
              <a:rPr lang="en-US" dirty="0" smtClean="0"/>
              <a:t>A number of investigators noted liver failure in obese patients undergoing intestinal bypass surgery</a:t>
            </a:r>
          </a:p>
          <a:p>
            <a:endParaRPr lang="en-US" dirty="0" smtClean="0"/>
          </a:p>
          <a:p>
            <a:r>
              <a:rPr lang="en-US" dirty="0" smtClean="0"/>
              <a:t>Ludwig et al. coined the term </a:t>
            </a:r>
          </a:p>
          <a:p>
            <a:pPr marL="0" indent="0">
              <a:buNone/>
            </a:pPr>
            <a:r>
              <a:rPr lang="en-US" dirty="0"/>
              <a:t>	</a:t>
            </a:r>
            <a:r>
              <a:rPr lang="en-US" dirty="0" smtClean="0"/>
              <a:t>“non-alcoholic steatohepatitis”….in 1980 </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first article about fatty liver.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90525" y="228600"/>
            <a:ext cx="8362950" cy="632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90846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8229600" cy="1143000"/>
          </a:xfrm>
        </p:spPr>
        <p:txBody>
          <a:bodyPr/>
          <a:lstStyle/>
          <a:p>
            <a:pPr eaLnBrk="1" hangingPunct="1">
              <a:defRPr/>
            </a:pPr>
            <a:r>
              <a:rPr lang="en-US" smtClean="0"/>
              <a:t>Statistics</a:t>
            </a:r>
          </a:p>
        </p:txBody>
      </p:sp>
      <p:sp>
        <p:nvSpPr>
          <p:cNvPr id="21507" name="Rectangle 3"/>
          <p:cNvSpPr>
            <a:spLocks noGrp="1" noChangeArrowheads="1"/>
          </p:cNvSpPr>
          <p:nvPr>
            <p:ph type="body" idx="1"/>
          </p:nvPr>
        </p:nvSpPr>
        <p:spPr>
          <a:xfrm>
            <a:off x="457200" y="1066800"/>
            <a:ext cx="8382000" cy="5410200"/>
          </a:xfrm>
        </p:spPr>
        <p:txBody>
          <a:bodyPr/>
          <a:lstStyle/>
          <a:p>
            <a:pPr eaLnBrk="1" hangingPunct="1">
              <a:defRPr/>
            </a:pPr>
            <a:r>
              <a:rPr lang="en-US" dirty="0" smtClean="0"/>
              <a:t>Alcoholic liver disease</a:t>
            </a:r>
          </a:p>
          <a:p>
            <a:pPr lvl="1" eaLnBrk="1" hangingPunct="1">
              <a:defRPr/>
            </a:pPr>
            <a:r>
              <a:rPr lang="en-US" dirty="0" smtClean="0"/>
              <a:t>15 million people abuse/overuse alcohol in USA</a:t>
            </a:r>
          </a:p>
          <a:p>
            <a:pPr lvl="1" eaLnBrk="1" hangingPunct="1">
              <a:defRPr/>
            </a:pPr>
            <a:r>
              <a:rPr lang="en-US" dirty="0" smtClean="0"/>
              <a:t>90% of those will develop fatty livers</a:t>
            </a:r>
          </a:p>
          <a:p>
            <a:pPr lvl="1" eaLnBrk="1" hangingPunct="1">
              <a:defRPr/>
            </a:pPr>
            <a:r>
              <a:rPr lang="en-US" dirty="0" smtClean="0"/>
              <a:t>Moderate use plus another risk factor</a:t>
            </a:r>
          </a:p>
          <a:p>
            <a:pPr eaLnBrk="1" hangingPunct="1">
              <a:defRPr/>
            </a:pPr>
            <a:r>
              <a:rPr lang="en-US" dirty="0" smtClean="0"/>
              <a:t>Non-alcoholic liver disease</a:t>
            </a:r>
          </a:p>
          <a:p>
            <a:pPr lvl="1" eaLnBrk="1" hangingPunct="1">
              <a:defRPr/>
            </a:pPr>
            <a:r>
              <a:rPr lang="en-US" dirty="0" smtClean="0"/>
              <a:t>Most common chronic liver disease in USA</a:t>
            </a:r>
          </a:p>
          <a:p>
            <a:pPr lvl="1" eaLnBrk="1" hangingPunct="1">
              <a:defRPr/>
            </a:pPr>
            <a:r>
              <a:rPr lang="en-US" dirty="0" smtClean="0"/>
              <a:t>4</a:t>
            </a:r>
            <a:r>
              <a:rPr lang="en-US" baseline="30000" dirty="0" smtClean="0"/>
              <a:t>th</a:t>
            </a:r>
            <a:r>
              <a:rPr lang="en-US" dirty="0" smtClean="0"/>
              <a:t> most common reason for liver transplant</a:t>
            </a:r>
          </a:p>
          <a:p>
            <a:pPr lvl="2" eaLnBrk="1" hangingPunct="1">
              <a:defRPr/>
            </a:pPr>
            <a:r>
              <a:rPr lang="en-US" dirty="0" smtClean="0"/>
              <a:t>Projected to be the most common in 10-20yrs</a:t>
            </a:r>
          </a:p>
          <a:p>
            <a:pPr lvl="1" eaLnBrk="1" hangingPunct="1">
              <a:defRPr/>
            </a:pPr>
            <a:r>
              <a:rPr lang="en-US" dirty="0" smtClean="0"/>
              <a:t>Up to 20-40% adults</a:t>
            </a:r>
          </a:p>
          <a:p>
            <a:pPr lvl="1" eaLnBrk="1" hangingPunct="1">
              <a:defRPr/>
            </a:pPr>
            <a:r>
              <a:rPr lang="en-US" dirty="0" smtClean="0"/>
              <a:t>6 million children</a:t>
            </a:r>
          </a:p>
        </p:txBody>
      </p:sp>
    </p:spTree>
    <p:extLst>
      <p:ext uri="{BB962C8B-B14F-4D97-AF65-F5344CB8AC3E}">
        <p14:creationId xmlns:p14="http://schemas.microsoft.com/office/powerpoint/2010/main" xmlns="" val="231131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a:xfrm>
            <a:off x="3124200" y="6248400"/>
            <a:ext cx="2895600" cy="4762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cs typeface="Arial" panose="020B0604020202020204" pitchFamily="34" charset="0"/>
              </a:defRPr>
            </a:lvl9pPr>
          </a:lstStyle>
          <a:p>
            <a:pPr algn="ctr">
              <a:spcBef>
                <a:spcPct val="0"/>
              </a:spcBef>
              <a:buClrTx/>
              <a:buSzTx/>
              <a:buFontTx/>
              <a:buNone/>
            </a:pPr>
            <a:fld id="{4F6E5056-C4A9-4F68-9D03-EF66D06811C7}" type="slidenum">
              <a:rPr lang="en-US" altLang="en-US" sz="1200" smtClean="0">
                <a:latin typeface="Arial" panose="020B0604020202020204" pitchFamily="34" charset="0"/>
              </a:rPr>
              <a:pPr algn="ctr">
                <a:spcBef>
                  <a:spcPct val="0"/>
                </a:spcBef>
                <a:buClrTx/>
                <a:buSzTx/>
                <a:buFontTx/>
                <a:buNone/>
              </a:pPr>
              <a:t>2</a:t>
            </a:fld>
            <a:endParaRPr lang="en-US" altLang="en-US" sz="1200" smtClean="0">
              <a:latin typeface="Arial" panose="020B0604020202020204" pitchFamily="34" charset="0"/>
            </a:endParaRPr>
          </a:p>
        </p:txBody>
      </p:sp>
      <p:pic>
        <p:nvPicPr>
          <p:cNvPr id="5123" name="Picture 2" descr="pattern_05"/>
          <p:cNvPicPr>
            <a:picLocks noChangeAspect="1" noChangeArrowheads="1"/>
          </p:cNvPicPr>
          <p:nvPr/>
        </p:nvPicPr>
        <p:blipFill>
          <a:blip r:embed="rId2">
            <a:grayscl/>
            <a:biLevel thresh="50000"/>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32551007"/>
      </p:ext>
    </p:extLst>
  </p:cSld>
  <p:clrMapOvr>
    <a:masterClrMapping/>
  </p:clrMapOvr>
  <p:transition>
    <p:check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274638"/>
            <a:ext cx="8229600" cy="1143000"/>
          </a:xfrm>
        </p:spPr>
        <p:txBody>
          <a:bodyPr/>
          <a:lstStyle/>
          <a:p>
            <a:pPr eaLnBrk="1" hangingPunct="1">
              <a:defRPr/>
            </a:pPr>
            <a:r>
              <a:rPr lang="en-US" altLang="zh-CN" sz="4000" b="1" dirty="0" smtClean="0">
                <a:ea typeface="宋体" pitchFamily="2" charset="-122"/>
              </a:rPr>
              <a:t>Prevalence of NAFLD</a:t>
            </a:r>
          </a:p>
        </p:txBody>
      </p:sp>
      <p:sp>
        <p:nvSpPr>
          <p:cNvPr id="7171" name="Rectangle 3"/>
          <p:cNvSpPr>
            <a:spLocks noGrp="1" noChangeArrowheads="1"/>
          </p:cNvSpPr>
          <p:nvPr>
            <p:ph type="body" idx="4294967295"/>
          </p:nvPr>
        </p:nvSpPr>
        <p:spPr>
          <a:xfrm>
            <a:off x="533400" y="1722437"/>
            <a:ext cx="8229600" cy="4525963"/>
          </a:xfrm>
        </p:spPr>
        <p:txBody>
          <a:bodyPr>
            <a:normAutofit/>
          </a:bodyPr>
          <a:lstStyle/>
          <a:p>
            <a:pPr eaLnBrk="1" hangingPunct="1">
              <a:lnSpc>
                <a:spcPct val="90000"/>
              </a:lnSpc>
            </a:pPr>
            <a:r>
              <a:rPr lang="en-US" altLang="zh-CN" sz="2800" dirty="0" smtClean="0">
                <a:ea typeface="SimSun" pitchFamily="2" charset="-122"/>
              </a:rPr>
              <a:t>Estimated prevalence is 2.8 - 25 % of population</a:t>
            </a:r>
          </a:p>
          <a:p>
            <a:pPr eaLnBrk="1" hangingPunct="1">
              <a:lnSpc>
                <a:spcPct val="90000"/>
              </a:lnSpc>
            </a:pPr>
            <a:r>
              <a:rPr lang="en-US" altLang="zh-CN" sz="2800" dirty="0" smtClean="0">
                <a:ea typeface="SimSun" pitchFamily="2" charset="-122"/>
              </a:rPr>
              <a:t>20 to 30 % adults in western countries have NAFLD of which 2 to 3 % have NASH</a:t>
            </a:r>
          </a:p>
          <a:p>
            <a:pPr eaLnBrk="1" hangingPunct="1">
              <a:lnSpc>
                <a:spcPct val="90000"/>
              </a:lnSpc>
              <a:buFontTx/>
              <a:buNone/>
            </a:pPr>
            <a:r>
              <a:rPr lang="en-US" altLang="zh-CN" sz="2800" dirty="0" smtClean="0">
                <a:ea typeface="SimSun" pitchFamily="2" charset="-122"/>
              </a:rPr>
              <a:t>                                     (</a:t>
            </a:r>
            <a:r>
              <a:rPr lang="en-US" altLang="zh-CN" sz="2000" dirty="0" smtClean="0">
                <a:ea typeface="SimSun" pitchFamily="2" charset="-122"/>
              </a:rPr>
              <a:t>Imaging &amp; autopsy study)                                                  </a:t>
            </a:r>
          </a:p>
          <a:p>
            <a:pPr eaLnBrk="1" hangingPunct="1">
              <a:lnSpc>
                <a:spcPct val="90000"/>
              </a:lnSpc>
            </a:pPr>
            <a:r>
              <a:rPr lang="en-US" altLang="zh-CN" sz="2000" dirty="0" smtClean="0">
                <a:ea typeface="SimSun" pitchFamily="2" charset="-122"/>
              </a:rPr>
              <a:t> </a:t>
            </a:r>
            <a:r>
              <a:rPr lang="en-US" altLang="zh-CN" sz="2800" dirty="0" smtClean="0">
                <a:ea typeface="SimSun" pitchFamily="2" charset="-122"/>
              </a:rPr>
              <a:t>Steatosis seen in 80 % obese patients</a:t>
            </a:r>
          </a:p>
          <a:p>
            <a:pPr eaLnBrk="1" hangingPunct="1">
              <a:lnSpc>
                <a:spcPct val="90000"/>
              </a:lnSpc>
            </a:pPr>
            <a:endParaRPr lang="en-US" altLang="zh-CN" sz="2800" dirty="0" smtClean="0">
              <a:ea typeface="SimSun" pitchFamily="2" charset="-122"/>
            </a:endParaRPr>
          </a:p>
          <a:p>
            <a:pPr eaLnBrk="1" hangingPunct="1">
              <a:lnSpc>
                <a:spcPct val="90000"/>
              </a:lnSpc>
            </a:pPr>
            <a:r>
              <a:rPr lang="en-US" altLang="zh-CN" sz="2800" dirty="0" smtClean="0">
                <a:ea typeface="SimSun" pitchFamily="2" charset="-122"/>
              </a:rPr>
              <a:t>NASH seen in 9 - 30 % of obese population. </a:t>
            </a:r>
          </a:p>
          <a:p>
            <a:pPr eaLnBrk="1" hangingPunct="1">
              <a:lnSpc>
                <a:spcPct val="90000"/>
              </a:lnSpc>
              <a:buFontTx/>
              <a:buNone/>
            </a:pPr>
            <a:r>
              <a:rPr lang="en-US" altLang="zh-CN" sz="2800" b="1" dirty="0" smtClean="0">
                <a:ea typeface="SimSun" pitchFamily="2" charset="-122"/>
              </a:rPr>
              <a:t>                                                </a:t>
            </a:r>
            <a:r>
              <a:rPr lang="en-US" altLang="zh-CN" sz="2000" b="1" dirty="0" smtClean="0">
                <a:ea typeface="SimSun" pitchFamily="2" charset="-122"/>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4638"/>
            <a:ext cx="8229600" cy="792162"/>
          </a:xfrm>
        </p:spPr>
        <p:txBody>
          <a:bodyPr/>
          <a:lstStyle/>
          <a:p>
            <a:pPr eaLnBrk="1" hangingPunct="1">
              <a:defRPr/>
            </a:pPr>
            <a:r>
              <a:rPr lang="en-US" smtClean="0"/>
              <a:t>By 2020</a:t>
            </a:r>
          </a:p>
        </p:txBody>
      </p:sp>
      <p:pic>
        <p:nvPicPr>
          <p:cNvPr id="12291" name="Content Placeholder 3" descr="NASHtentri.pict"/>
          <p:cNvPicPr>
            <a:picLocks noGrp="1" noChangeAspect="1"/>
          </p:cNvPicPr>
          <p:nvPr>
            <p:ph type="body" idx="1"/>
          </p:nvPr>
        </p:nvPicPr>
        <p:blipFill>
          <a:blip r:embed="rId2">
            <a:extLst>
              <a:ext uri="{28A0092B-C50C-407E-A947-70E740481C1C}">
                <a14:useLocalDpi xmlns:a14="http://schemas.microsoft.com/office/drawing/2010/main" xmlns="" val="0"/>
              </a:ext>
            </a:extLst>
          </a:blip>
          <a:srcRect l="-18187" r="-18187"/>
          <a:stretch>
            <a:fillRect/>
          </a:stretch>
        </p:blipFill>
        <p:spPr>
          <a:xfrm>
            <a:off x="-990600" y="990600"/>
            <a:ext cx="11201400" cy="5867400"/>
          </a:xfr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03154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idx="4294967295"/>
          </p:nvPr>
        </p:nvSpPr>
        <p:spPr>
          <a:xfrm>
            <a:off x="457200" y="609600"/>
            <a:ext cx="8001000" cy="609600"/>
          </a:xfrm>
        </p:spPr>
        <p:txBody>
          <a:bodyPr>
            <a:normAutofit fontScale="90000"/>
          </a:bodyPr>
          <a:lstStyle/>
          <a:p>
            <a:pPr eaLnBrk="1" hangingPunct="1">
              <a:defRPr/>
            </a:pPr>
            <a:r>
              <a:rPr lang="en-US" altLang="zh-CN" sz="3200" b="1" dirty="0" smtClean="0">
                <a:ea typeface="宋体" pitchFamily="2" charset="-122"/>
              </a:rPr>
              <a:t>Prevalence of NAFLD In General Population In Asian Pacific Region</a:t>
            </a:r>
          </a:p>
        </p:txBody>
      </p:sp>
      <p:sp>
        <p:nvSpPr>
          <p:cNvPr id="9219" name="Rectangle 3"/>
          <p:cNvSpPr>
            <a:spLocks noGrp="1" noChangeArrowheads="1"/>
          </p:cNvSpPr>
          <p:nvPr>
            <p:ph type="body" idx="4294967295"/>
          </p:nvPr>
        </p:nvSpPr>
        <p:spPr>
          <a:xfrm>
            <a:off x="1371600" y="2133600"/>
            <a:ext cx="7772400" cy="4114800"/>
          </a:xfrm>
        </p:spPr>
        <p:txBody>
          <a:bodyPr/>
          <a:lstStyle/>
          <a:p>
            <a:pPr marL="0" indent="0" eaLnBrk="1" hangingPunct="1">
              <a:lnSpc>
                <a:spcPct val="90000"/>
              </a:lnSpc>
              <a:buFontTx/>
              <a:buNone/>
              <a:tabLst>
                <a:tab pos="3200400" algn="l"/>
              </a:tabLst>
            </a:pPr>
            <a:r>
              <a:rPr lang="en-US" altLang="zh-CN" sz="2400" b="1" dirty="0" smtClean="0">
                <a:ea typeface="SimSun" pitchFamily="2" charset="-122"/>
              </a:rPr>
              <a:t>Name of the 	Percentage NAFLD in</a:t>
            </a:r>
            <a:br>
              <a:rPr lang="en-US" altLang="zh-CN" sz="2400" b="1" dirty="0" smtClean="0">
                <a:ea typeface="SimSun" pitchFamily="2" charset="-122"/>
              </a:rPr>
            </a:br>
            <a:r>
              <a:rPr lang="en-US" altLang="zh-CN" sz="2400" b="1" dirty="0" smtClean="0">
                <a:ea typeface="SimSun" pitchFamily="2" charset="-122"/>
              </a:rPr>
              <a:t>Country	Adults</a:t>
            </a:r>
          </a:p>
          <a:p>
            <a:pPr marL="0" indent="0" eaLnBrk="1" hangingPunct="1">
              <a:lnSpc>
                <a:spcPct val="90000"/>
              </a:lnSpc>
              <a:buFontTx/>
              <a:buNone/>
              <a:tabLst>
                <a:tab pos="3200400" algn="l"/>
              </a:tabLst>
            </a:pPr>
            <a:r>
              <a:rPr lang="en-US" altLang="zh-CN" sz="2400" dirty="0" smtClean="0">
                <a:ea typeface="SimSun" pitchFamily="2" charset="-122"/>
              </a:rPr>
              <a:t>Japan	9 – 30%</a:t>
            </a:r>
          </a:p>
          <a:p>
            <a:pPr marL="0" indent="0" eaLnBrk="1" hangingPunct="1">
              <a:lnSpc>
                <a:spcPct val="90000"/>
              </a:lnSpc>
              <a:buFontTx/>
              <a:buNone/>
              <a:tabLst>
                <a:tab pos="3200400" algn="l"/>
              </a:tabLst>
            </a:pPr>
            <a:r>
              <a:rPr lang="en-US" altLang="zh-CN" sz="2400" dirty="0" smtClean="0">
                <a:ea typeface="SimSun" pitchFamily="2" charset="-122"/>
              </a:rPr>
              <a:t>China	5 – 18%</a:t>
            </a:r>
          </a:p>
          <a:p>
            <a:pPr marL="0" indent="0" eaLnBrk="1" hangingPunct="1">
              <a:lnSpc>
                <a:spcPct val="90000"/>
              </a:lnSpc>
              <a:buFontTx/>
              <a:buNone/>
              <a:tabLst>
                <a:tab pos="3200400" algn="l"/>
              </a:tabLst>
            </a:pPr>
            <a:r>
              <a:rPr lang="en-US" altLang="zh-CN" sz="2400" dirty="0" smtClean="0">
                <a:ea typeface="SimSun" pitchFamily="2" charset="-122"/>
              </a:rPr>
              <a:t>Korea	18 %	</a:t>
            </a:r>
          </a:p>
          <a:p>
            <a:pPr marL="0" indent="0" eaLnBrk="1" hangingPunct="1">
              <a:lnSpc>
                <a:spcPct val="90000"/>
              </a:lnSpc>
              <a:buFontTx/>
              <a:buNone/>
              <a:tabLst>
                <a:tab pos="3200400" algn="l"/>
              </a:tabLst>
            </a:pPr>
            <a:r>
              <a:rPr lang="en-US" altLang="zh-CN" sz="2400" dirty="0" smtClean="0">
                <a:ea typeface="SimSun" pitchFamily="2" charset="-122"/>
              </a:rPr>
              <a:t>India	5 – 28%</a:t>
            </a:r>
          </a:p>
          <a:p>
            <a:pPr marL="0" indent="0" eaLnBrk="1" hangingPunct="1">
              <a:lnSpc>
                <a:spcPct val="90000"/>
              </a:lnSpc>
              <a:buFontTx/>
              <a:buNone/>
              <a:tabLst>
                <a:tab pos="3200400" algn="l"/>
              </a:tabLst>
            </a:pPr>
            <a:r>
              <a:rPr lang="en-US" altLang="zh-CN" sz="2400" dirty="0" smtClean="0">
                <a:ea typeface="SimSun" pitchFamily="2" charset="-122"/>
              </a:rPr>
              <a:t>Indonesia	30%</a:t>
            </a:r>
          </a:p>
          <a:p>
            <a:pPr marL="0" indent="0" eaLnBrk="1" hangingPunct="1">
              <a:lnSpc>
                <a:spcPct val="90000"/>
              </a:lnSpc>
              <a:buFontTx/>
              <a:buNone/>
              <a:tabLst>
                <a:tab pos="3200400" algn="l"/>
              </a:tabLst>
            </a:pPr>
            <a:r>
              <a:rPr lang="en-US" altLang="zh-CN" sz="2400" dirty="0" smtClean="0">
                <a:ea typeface="SimSun" pitchFamily="2" charset="-122"/>
              </a:rPr>
              <a:t>Malaysia	17 %</a:t>
            </a:r>
          </a:p>
          <a:p>
            <a:pPr marL="0" indent="0" eaLnBrk="1" hangingPunct="1">
              <a:lnSpc>
                <a:spcPct val="90000"/>
              </a:lnSpc>
              <a:buFontTx/>
              <a:buNone/>
              <a:tabLst>
                <a:tab pos="3200400" algn="l"/>
              </a:tabLst>
            </a:pPr>
            <a:r>
              <a:rPr lang="en-US" altLang="zh-CN" sz="2400" dirty="0" smtClean="0">
                <a:ea typeface="SimSun" pitchFamily="2" charset="-122"/>
              </a:rPr>
              <a:t>Singapore	5%</a:t>
            </a:r>
          </a:p>
          <a:p>
            <a:pPr marL="0" indent="0" eaLnBrk="1" hangingPunct="1">
              <a:lnSpc>
                <a:spcPct val="90000"/>
              </a:lnSpc>
              <a:buFontTx/>
              <a:buNone/>
              <a:tabLst>
                <a:tab pos="3200400" algn="l"/>
              </a:tabLst>
            </a:pPr>
            <a:r>
              <a:rPr lang="en-US" altLang="zh-CN" sz="2400" dirty="0" smtClean="0">
                <a:ea typeface="SimSun" pitchFamily="2" charset="-122"/>
              </a:rPr>
              <a:t>			</a:t>
            </a:r>
          </a:p>
          <a:p>
            <a:pPr marL="0" indent="0" eaLnBrk="1" hangingPunct="1">
              <a:lnSpc>
                <a:spcPct val="90000"/>
              </a:lnSpc>
              <a:buFontTx/>
              <a:buNone/>
              <a:tabLst>
                <a:tab pos="3200400" algn="l"/>
              </a:tabLst>
            </a:pPr>
            <a:endParaRPr lang="zh-CN" altLang="en-US" sz="2400" dirty="0" smtClean="0">
              <a:ea typeface="SimSun"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idx="4294967295"/>
          </p:nvPr>
        </p:nvSpPr>
        <p:spPr>
          <a:xfrm>
            <a:off x="533400" y="533400"/>
            <a:ext cx="8001000" cy="1219200"/>
          </a:xfrm>
        </p:spPr>
        <p:txBody>
          <a:bodyPr>
            <a:normAutofit/>
          </a:bodyPr>
          <a:lstStyle/>
          <a:p>
            <a:pPr>
              <a:defRPr/>
            </a:pPr>
            <a:r>
              <a:rPr lang="en-US" altLang="zh-CN" sz="2900" b="1" dirty="0">
                <a:ea typeface="宋体" pitchFamily="2" charset="-122"/>
              </a:rPr>
              <a:t>Prevalence of NAFLD In High Risk Population In Asian Pacific Region</a:t>
            </a:r>
          </a:p>
        </p:txBody>
      </p:sp>
      <p:sp>
        <p:nvSpPr>
          <p:cNvPr id="10243" name="Rectangle 3"/>
          <p:cNvSpPr>
            <a:spLocks noGrp="1" noChangeArrowheads="1"/>
          </p:cNvSpPr>
          <p:nvPr>
            <p:ph type="body" idx="4294967295"/>
          </p:nvPr>
        </p:nvSpPr>
        <p:spPr>
          <a:xfrm>
            <a:off x="838200" y="2362200"/>
            <a:ext cx="8153400" cy="4114800"/>
          </a:xfrm>
        </p:spPr>
        <p:txBody>
          <a:bodyPr/>
          <a:lstStyle/>
          <a:p>
            <a:pPr marL="0" indent="0" eaLnBrk="1" hangingPunct="1">
              <a:lnSpc>
                <a:spcPct val="90000"/>
              </a:lnSpc>
              <a:buFontTx/>
              <a:buNone/>
              <a:tabLst>
                <a:tab pos="2225675" algn="l"/>
                <a:tab pos="4283075" algn="l"/>
                <a:tab pos="5883275" algn="l"/>
              </a:tabLst>
            </a:pPr>
            <a:r>
              <a:rPr lang="en-US" altLang="zh-CN" sz="1800" b="1" dirty="0" smtClean="0">
                <a:ea typeface="SimSun" pitchFamily="2" charset="-122"/>
              </a:rPr>
              <a:t>Name of the              Diabetes 	Obesity         		Dyslipidemia </a:t>
            </a:r>
            <a:endParaRPr lang="en-US" altLang="zh-CN" sz="1800" b="1" dirty="0" smtClean="0">
              <a:solidFill>
                <a:srgbClr val="00FFFF"/>
              </a:solidFill>
              <a:ea typeface="SimSun" pitchFamily="2" charset="-122"/>
            </a:endParaRPr>
          </a:p>
          <a:p>
            <a:pPr marL="0" indent="0" eaLnBrk="1" hangingPunct="1">
              <a:lnSpc>
                <a:spcPct val="90000"/>
              </a:lnSpc>
              <a:buFontTx/>
              <a:buNone/>
              <a:tabLst>
                <a:tab pos="2225675" algn="l"/>
                <a:tab pos="4283075" algn="l"/>
                <a:tab pos="5883275" algn="l"/>
              </a:tabLst>
            </a:pPr>
            <a:r>
              <a:rPr lang="en-US" altLang="zh-CN" sz="1800" b="1" dirty="0" smtClean="0">
                <a:ea typeface="SimSun" pitchFamily="2" charset="-122"/>
              </a:rPr>
              <a:t>country</a:t>
            </a:r>
          </a:p>
          <a:p>
            <a:pPr marL="0" indent="0" eaLnBrk="1" hangingPunct="1">
              <a:lnSpc>
                <a:spcPct val="90000"/>
              </a:lnSpc>
              <a:buFontTx/>
              <a:buNone/>
              <a:tabLst>
                <a:tab pos="2225675" algn="l"/>
                <a:tab pos="4283075" algn="l"/>
                <a:tab pos="5883275" algn="l"/>
              </a:tabLst>
            </a:pPr>
            <a:endParaRPr lang="en-US" altLang="zh-CN" sz="2400" dirty="0" smtClean="0">
              <a:ea typeface="SimSun" pitchFamily="2" charset="-122"/>
            </a:endParaRPr>
          </a:p>
          <a:p>
            <a:pPr marL="0" indent="0" eaLnBrk="1" hangingPunct="1">
              <a:lnSpc>
                <a:spcPct val="90000"/>
              </a:lnSpc>
              <a:buFontTx/>
              <a:buNone/>
              <a:tabLst>
                <a:tab pos="2225675" algn="l"/>
                <a:tab pos="4283075" algn="l"/>
                <a:tab pos="5883275" algn="l"/>
              </a:tabLst>
            </a:pPr>
            <a:r>
              <a:rPr lang="en-US" altLang="zh-CN" sz="2400" dirty="0" smtClean="0">
                <a:ea typeface="SimSun" pitchFamily="2" charset="-122"/>
              </a:rPr>
              <a:t>Japan	40-50%	50-80%		 42-58%</a:t>
            </a:r>
          </a:p>
          <a:p>
            <a:pPr marL="0" indent="0" eaLnBrk="1" hangingPunct="1">
              <a:lnSpc>
                <a:spcPct val="90000"/>
              </a:lnSpc>
              <a:buFontTx/>
              <a:buNone/>
              <a:tabLst>
                <a:tab pos="2225675" algn="l"/>
                <a:tab pos="4283075" algn="l"/>
                <a:tab pos="5883275" algn="l"/>
              </a:tabLst>
            </a:pPr>
            <a:r>
              <a:rPr lang="en-US" altLang="zh-CN" sz="2400" dirty="0" smtClean="0">
                <a:ea typeface="SimSun" pitchFamily="2" charset="-122"/>
              </a:rPr>
              <a:t>China	35%	70-80%		57% 	</a:t>
            </a:r>
          </a:p>
          <a:p>
            <a:pPr marL="0" indent="0" eaLnBrk="1" hangingPunct="1">
              <a:lnSpc>
                <a:spcPct val="90000"/>
              </a:lnSpc>
              <a:buFontTx/>
              <a:buNone/>
              <a:tabLst>
                <a:tab pos="2225675" algn="l"/>
                <a:tab pos="4283075" algn="l"/>
                <a:tab pos="5883275" algn="l"/>
              </a:tabLst>
            </a:pPr>
            <a:r>
              <a:rPr lang="en-US" altLang="zh-CN" sz="2400" dirty="0" smtClean="0">
                <a:ea typeface="SimSun" pitchFamily="2" charset="-122"/>
              </a:rPr>
              <a:t>Korea	35%	10-50%		26-35%</a:t>
            </a:r>
          </a:p>
          <a:p>
            <a:pPr marL="0" indent="0" eaLnBrk="1" hangingPunct="1">
              <a:lnSpc>
                <a:spcPct val="90000"/>
              </a:lnSpc>
              <a:buFontTx/>
              <a:buNone/>
              <a:tabLst>
                <a:tab pos="2225675" algn="l"/>
                <a:tab pos="4283075" algn="l"/>
                <a:tab pos="5883275" algn="l"/>
              </a:tabLst>
            </a:pPr>
            <a:r>
              <a:rPr lang="en-US" altLang="zh-CN" sz="2400" dirty="0" smtClean="0">
                <a:ea typeface="SimSun" pitchFamily="2" charset="-122"/>
              </a:rPr>
              <a:t>India	30-90%	15-20%		NA	</a:t>
            </a:r>
          </a:p>
          <a:p>
            <a:pPr marL="0" indent="0" eaLnBrk="1" hangingPunct="1">
              <a:lnSpc>
                <a:spcPct val="90000"/>
              </a:lnSpc>
              <a:buFontTx/>
              <a:buNone/>
              <a:tabLst>
                <a:tab pos="2225675" algn="l"/>
                <a:tab pos="4283075" algn="l"/>
                <a:tab pos="5883275" algn="l"/>
              </a:tabLst>
            </a:pPr>
            <a:r>
              <a:rPr lang="en-US" altLang="zh-CN" sz="2400" dirty="0" smtClean="0">
                <a:ea typeface="SimSun" pitchFamily="2" charset="-122"/>
              </a:rPr>
              <a:t>Indonesia	52%	47%		56%	</a:t>
            </a:r>
          </a:p>
          <a:p>
            <a:pPr marL="0" indent="0" eaLnBrk="1" hangingPunct="1">
              <a:lnSpc>
                <a:spcPct val="90000"/>
              </a:lnSpc>
              <a:buFontTx/>
              <a:buNone/>
              <a:tabLst>
                <a:tab pos="2225675" algn="l"/>
                <a:tab pos="4283075" algn="l"/>
                <a:tab pos="5883275" algn="l"/>
              </a:tabLst>
            </a:pPr>
            <a:r>
              <a:rPr lang="en-US" altLang="zh-CN" sz="2400" dirty="0" smtClean="0">
                <a:ea typeface="SimSun" pitchFamily="2" charset="-122"/>
              </a:rPr>
              <a:t>		</a:t>
            </a:r>
          </a:p>
          <a:p>
            <a:pPr marL="0" indent="0" eaLnBrk="1" hangingPunct="1">
              <a:lnSpc>
                <a:spcPct val="90000"/>
              </a:lnSpc>
              <a:buFontTx/>
              <a:buNone/>
              <a:tabLst>
                <a:tab pos="2225675" algn="l"/>
                <a:tab pos="4283075" algn="l"/>
                <a:tab pos="5883275" algn="l"/>
              </a:tabLst>
            </a:pPr>
            <a:endParaRPr lang="zh-CN" altLang="en-US" sz="2400" dirty="0" smtClean="0">
              <a:ea typeface="SimSun"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Disorders associated with NAFLD</a:t>
            </a:r>
            <a:endParaRPr lang="en-US" dirty="0"/>
          </a:p>
        </p:txBody>
      </p:sp>
      <p:sp>
        <p:nvSpPr>
          <p:cNvPr id="3" name="Text Placeholder 2"/>
          <p:cNvSpPr>
            <a:spLocks noGrp="1"/>
          </p:cNvSpPr>
          <p:nvPr>
            <p:ph type="body" idx="1"/>
          </p:nvPr>
        </p:nvSpPr>
        <p:spPr/>
        <p:txBody>
          <a:bodyPr>
            <a:normAutofit lnSpcReduction="10000"/>
          </a:bodyPr>
          <a:lstStyle/>
          <a:p>
            <a:r>
              <a:rPr lang="en-US" sz="1400" i="1" dirty="0">
                <a:solidFill>
                  <a:srgbClr val="C00000"/>
                </a:solidFill>
              </a:rPr>
              <a:t> </a:t>
            </a:r>
            <a:r>
              <a:rPr lang="en-US" sz="3600" i="1" dirty="0">
                <a:solidFill>
                  <a:srgbClr val="C00000"/>
                </a:solidFill>
              </a:rPr>
              <a:t>Primary </a:t>
            </a:r>
            <a:endParaRPr lang="en-US" i="1" dirty="0" smtClean="0">
              <a:solidFill>
                <a:srgbClr val="C00000"/>
              </a:solidFill>
            </a:endParaRPr>
          </a:p>
        </p:txBody>
      </p:sp>
      <p:sp>
        <p:nvSpPr>
          <p:cNvPr id="4" name="Content Placeholder 3"/>
          <p:cNvSpPr>
            <a:spLocks noGrp="1"/>
          </p:cNvSpPr>
          <p:nvPr>
            <p:ph sz="half" idx="2"/>
          </p:nvPr>
        </p:nvSpPr>
        <p:spPr>
          <a:xfrm>
            <a:off x="457200" y="2174874"/>
            <a:ext cx="4040188" cy="4683125"/>
          </a:xfrm>
        </p:spPr>
        <p:txBody>
          <a:bodyPr>
            <a:normAutofit/>
          </a:bodyPr>
          <a:lstStyle/>
          <a:p>
            <a:r>
              <a:rPr lang="en-US" sz="2800" b="1" dirty="0"/>
              <a:t>Insulin resistance</a:t>
            </a:r>
          </a:p>
          <a:p>
            <a:pPr lvl="1"/>
            <a:r>
              <a:rPr lang="en-US" dirty="0" smtClean="0"/>
              <a:t>Obesity</a:t>
            </a:r>
          </a:p>
          <a:p>
            <a:pPr lvl="1"/>
            <a:r>
              <a:rPr lang="en-US" dirty="0" smtClean="0"/>
              <a:t>Diabetes</a:t>
            </a:r>
          </a:p>
          <a:p>
            <a:pPr lvl="1"/>
            <a:r>
              <a:rPr lang="en-US" dirty="0" smtClean="0"/>
              <a:t>Hypertension</a:t>
            </a:r>
          </a:p>
          <a:p>
            <a:pPr lvl="1"/>
            <a:r>
              <a:rPr lang="en-US" dirty="0" smtClean="0"/>
              <a:t>Hypertriglyceridemia</a:t>
            </a:r>
          </a:p>
          <a:p>
            <a:pPr marL="0" indent="0">
              <a:buNone/>
            </a:pPr>
            <a:r>
              <a:rPr lang="en-US" sz="3200" b="1" i="1" dirty="0" smtClean="0">
                <a:solidFill>
                  <a:srgbClr val="C00000"/>
                </a:solidFill>
              </a:rPr>
              <a:t>Secondary</a:t>
            </a:r>
          </a:p>
          <a:p>
            <a:pPr marL="0" indent="0">
              <a:buNone/>
            </a:pPr>
            <a:r>
              <a:rPr lang="en-US" sz="2600" b="1" dirty="0" smtClean="0"/>
              <a:t>1  HCV </a:t>
            </a:r>
            <a:r>
              <a:rPr lang="en-US" sz="2600" b="1" dirty="0"/>
              <a:t>related</a:t>
            </a:r>
          </a:p>
          <a:p>
            <a:pPr>
              <a:lnSpc>
                <a:spcPct val="80000"/>
              </a:lnSpc>
              <a:buNone/>
            </a:pPr>
            <a:r>
              <a:rPr lang="en-US" sz="2600" b="1" dirty="0"/>
              <a:t>2</a:t>
            </a:r>
            <a:r>
              <a:rPr lang="en-US" sz="2600" b="1" dirty="0" smtClean="0"/>
              <a:t> </a:t>
            </a:r>
            <a:r>
              <a:rPr lang="en-US" sz="2600" b="1" dirty="0"/>
              <a:t>severe weight loss</a:t>
            </a:r>
          </a:p>
          <a:p>
            <a:pPr lvl="1"/>
            <a:r>
              <a:rPr lang="en-US" dirty="0" smtClean="0"/>
              <a:t>JI </a:t>
            </a:r>
            <a:r>
              <a:rPr lang="en-US" dirty="0"/>
              <a:t>bypass</a:t>
            </a:r>
          </a:p>
          <a:p>
            <a:pPr lvl="1"/>
            <a:r>
              <a:rPr lang="en-US" dirty="0"/>
              <a:t>gastric bypass</a:t>
            </a:r>
          </a:p>
          <a:p>
            <a:pPr lvl="1"/>
            <a:r>
              <a:rPr lang="en-US" dirty="0"/>
              <a:t>severe starvation</a:t>
            </a:r>
          </a:p>
          <a:p>
            <a:pPr marL="0" indent="0">
              <a:buNone/>
            </a:pPr>
            <a:endParaRPr lang="en-US" sz="3200" dirty="0"/>
          </a:p>
        </p:txBody>
      </p:sp>
      <p:sp>
        <p:nvSpPr>
          <p:cNvPr id="5" name="Text Placeholder 4"/>
          <p:cNvSpPr>
            <a:spLocks noGrp="1"/>
          </p:cNvSpPr>
          <p:nvPr>
            <p:ph type="body" sz="quarter" idx="3"/>
          </p:nvPr>
        </p:nvSpPr>
        <p:spPr>
          <a:xfrm>
            <a:off x="4343401" y="1535113"/>
            <a:ext cx="4343399" cy="639762"/>
          </a:xfrm>
        </p:spPr>
        <p:txBody>
          <a:bodyPr>
            <a:normAutofit/>
          </a:bodyPr>
          <a:lstStyle/>
          <a:p>
            <a:pPr marL="342900" indent="-342900">
              <a:lnSpc>
                <a:spcPct val="80000"/>
              </a:lnSpc>
            </a:pPr>
            <a:r>
              <a:rPr lang="en-US" dirty="0" smtClean="0"/>
              <a:t>3  </a:t>
            </a:r>
            <a:r>
              <a:rPr lang="en-US" sz="2600" dirty="0"/>
              <a:t>Total P</a:t>
            </a:r>
            <a:r>
              <a:rPr lang="en-US" sz="2600" dirty="0" smtClean="0"/>
              <a:t>arenteral Nutrition</a:t>
            </a:r>
            <a:endParaRPr lang="en-US" sz="2600" dirty="0"/>
          </a:p>
        </p:txBody>
      </p:sp>
      <p:sp>
        <p:nvSpPr>
          <p:cNvPr id="6" name="Content Placeholder 5"/>
          <p:cNvSpPr>
            <a:spLocks noGrp="1"/>
          </p:cNvSpPr>
          <p:nvPr>
            <p:ph sz="quarter" idx="4"/>
          </p:nvPr>
        </p:nvSpPr>
        <p:spPr>
          <a:xfrm>
            <a:off x="4343401" y="2174875"/>
            <a:ext cx="4800600" cy="4683124"/>
          </a:xfrm>
        </p:spPr>
        <p:txBody>
          <a:bodyPr>
            <a:normAutofit/>
          </a:bodyPr>
          <a:lstStyle/>
          <a:p>
            <a:pPr>
              <a:buNone/>
            </a:pPr>
            <a:r>
              <a:rPr lang="en-US" sz="2600" b="1" dirty="0"/>
              <a:t>4</a:t>
            </a:r>
            <a:r>
              <a:rPr lang="en-US" sz="2600" b="1" dirty="0" smtClean="0"/>
              <a:t>  </a:t>
            </a:r>
            <a:r>
              <a:rPr lang="en-US" sz="2600" b="1" dirty="0"/>
              <a:t>	Iatrogenic/Drugs</a:t>
            </a:r>
          </a:p>
          <a:p>
            <a:pPr>
              <a:buNone/>
            </a:pPr>
            <a:r>
              <a:rPr lang="en-US" dirty="0" smtClean="0"/>
              <a:t>	Amiodarone, Diltiazem, MTX</a:t>
            </a:r>
          </a:p>
          <a:p>
            <a:pPr>
              <a:buNone/>
            </a:pPr>
            <a:r>
              <a:rPr lang="en-US" dirty="0" smtClean="0"/>
              <a:t>	Valproate, Steroids, HAART</a:t>
            </a:r>
          </a:p>
          <a:p>
            <a:pPr>
              <a:buNone/>
            </a:pPr>
            <a:r>
              <a:rPr lang="en-US" sz="2600" b="1" dirty="0"/>
              <a:t>5</a:t>
            </a:r>
            <a:r>
              <a:rPr lang="en-US" sz="2600" b="1" dirty="0" smtClean="0"/>
              <a:t>    </a:t>
            </a:r>
            <a:r>
              <a:rPr lang="en-US" sz="2600" b="1" dirty="0"/>
              <a:t>Toxic exposure</a:t>
            </a:r>
          </a:p>
          <a:p>
            <a:pPr>
              <a:buNone/>
            </a:pPr>
            <a:r>
              <a:rPr lang="en-US" dirty="0" smtClean="0"/>
              <a:t>		Hydrocarbon </a:t>
            </a:r>
            <a:r>
              <a:rPr lang="en-US" dirty="0"/>
              <a:t>, yellow </a:t>
            </a:r>
            <a:r>
              <a:rPr lang="en-US" dirty="0" smtClean="0"/>
              <a:t>	phosphorus</a:t>
            </a:r>
          </a:p>
          <a:p>
            <a:pPr>
              <a:buNone/>
            </a:pPr>
            <a:r>
              <a:rPr lang="en-US" sz="2600" b="1" dirty="0"/>
              <a:t>6</a:t>
            </a:r>
            <a:r>
              <a:rPr lang="en-US" sz="2600" b="1" dirty="0" smtClean="0"/>
              <a:t>   Disorders </a:t>
            </a:r>
            <a:r>
              <a:rPr lang="en-US" sz="2600" b="1" dirty="0"/>
              <a:t>of lipid metabolism</a:t>
            </a:r>
          </a:p>
          <a:p>
            <a:pPr>
              <a:buNone/>
            </a:pPr>
            <a:r>
              <a:rPr lang="en-US" dirty="0" smtClean="0"/>
              <a:t>	Abetalipoproteinemia, </a:t>
            </a:r>
          </a:p>
          <a:p>
            <a:pPr>
              <a:buNone/>
            </a:pPr>
            <a:r>
              <a:rPr lang="en-US" dirty="0"/>
              <a:t>	</a:t>
            </a:r>
            <a:r>
              <a:rPr lang="en-US" dirty="0" smtClean="0"/>
              <a:t>Lipodystrophy..</a:t>
            </a:r>
          </a:p>
          <a:p>
            <a:pPr>
              <a:buNone/>
            </a:pPr>
            <a:r>
              <a:rPr lang="en-US" sz="2600" b="1" dirty="0"/>
              <a:t>7	Wilson’s disease</a:t>
            </a:r>
          </a:p>
          <a:p>
            <a:pPr>
              <a:buNone/>
            </a:pPr>
            <a:endParaRPr lang="en-US" b="1" dirty="0" smtClean="0"/>
          </a:p>
          <a:p>
            <a:endParaRPr lang="en-US" dirty="0"/>
          </a:p>
        </p:txBody>
      </p:sp>
    </p:spTree>
    <p:extLst>
      <p:ext uri="{BB962C8B-B14F-4D97-AF65-F5344CB8AC3E}">
        <p14:creationId xmlns:p14="http://schemas.microsoft.com/office/powerpoint/2010/main" xmlns="" val="657971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defRPr/>
            </a:pPr>
            <a:r>
              <a:rPr lang="en-US" sz="4000" dirty="0"/>
              <a:t>Emerging </a:t>
            </a:r>
            <a:r>
              <a:rPr lang="en-US" sz="4000" dirty="0" smtClean="0"/>
              <a:t>risk </a:t>
            </a:r>
            <a:r>
              <a:rPr lang="en-US" sz="4000" dirty="0"/>
              <a:t>factors</a:t>
            </a:r>
            <a:endParaRPr lang="en-US" sz="4000" dirty="0" smtClean="0"/>
          </a:p>
        </p:txBody>
      </p:sp>
      <p:sp>
        <p:nvSpPr>
          <p:cNvPr id="49155" name="Rectangle 3"/>
          <p:cNvSpPr>
            <a:spLocks noGrp="1" noChangeArrowheads="1"/>
          </p:cNvSpPr>
          <p:nvPr>
            <p:ph type="body" idx="1"/>
          </p:nvPr>
        </p:nvSpPr>
        <p:spPr>
          <a:xfrm>
            <a:off x="457200" y="1905000"/>
            <a:ext cx="8229600" cy="4191000"/>
          </a:xfrm>
        </p:spPr>
        <p:txBody>
          <a:bodyPr/>
          <a:lstStyle/>
          <a:p>
            <a:pPr eaLnBrk="1" hangingPunct="1">
              <a:defRPr/>
            </a:pPr>
            <a:r>
              <a:rPr lang="en-US" dirty="0" smtClean="0"/>
              <a:t>Polycystic ovary syndrome</a:t>
            </a:r>
          </a:p>
          <a:p>
            <a:pPr eaLnBrk="1" hangingPunct="1">
              <a:defRPr/>
            </a:pPr>
            <a:r>
              <a:rPr lang="en-US" dirty="0" smtClean="0"/>
              <a:t>Hypothyroidism</a:t>
            </a:r>
          </a:p>
          <a:p>
            <a:pPr eaLnBrk="1" hangingPunct="1">
              <a:defRPr/>
            </a:pPr>
            <a:r>
              <a:rPr lang="en-US" dirty="0" smtClean="0"/>
              <a:t>Obstructive sleep apnea</a:t>
            </a:r>
          </a:p>
          <a:p>
            <a:pPr eaLnBrk="1" hangingPunct="1">
              <a:defRPr/>
            </a:pPr>
            <a:r>
              <a:rPr lang="en-US" dirty="0" smtClean="0"/>
              <a:t>Hypopituitarism</a:t>
            </a:r>
          </a:p>
          <a:p>
            <a:pPr eaLnBrk="1" hangingPunct="1">
              <a:defRPr/>
            </a:pPr>
            <a:r>
              <a:rPr lang="en-US" dirty="0" smtClean="0"/>
              <a:t>Hypogonadism</a:t>
            </a:r>
          </a:p>
          <a:p>
            <a:pPr eaLnBrk="1" hangingPunct="1">
              <a:defRPr/>
            </a:pPr>
            <a:r>
              <a:rPr lang="en-US" dirty="0" smtClean="0"/>
              <a:t>Pancreatic-duodenal resection</a:t>
            </a:r>
          </a:p>
          <a:p>
            <a:pPr>
              <a:defRPr/>
            </a:pPr>
            <a:r>
              <a:rPr lang="en-US" dirty="0" smtClean="0"/>
              <a:t>?Intestinal </a:t>
            </a:r>
            <a:r>
              <a:rPr lang="en-US" dirty="0"/>
              <a:t>Flora</a:t>
            </a:r>
            <a:endParaRPr lang="en-US" dirty="0" smtClean="0"/>
          </a:p>
        </p:txBody>
      </p:sp>
    </p:spTree>
    <p:extLst>
      <p:ext uri="{BB962C8B-B14F-4D97-AF65-F5344CB8AC3E}">
        <p14:creationId xmlns:p14="http://schemas.microsoft.com/office/powerpoint/2010/main" xmlns="" val="3689391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81000"/>
            <a:ext cx="8229600" cy="1143000"/>
          </a:xfrm>
        </p:spPr>
        <p:txBody>
          <a:bodyPr/>
          <a:lstStyle/>
          <a:p>
            <a:pPr eaLnBrk="1" hangingPunct="1">
              <a:defRPr/>
            </a:pPr>
            <a:r>
              <a:rPr lang="en-US" dirty="0" smtClean="0"/>
              <a:t>Risk factor: ?? Intestinal Flora</a:t>
            </a:r>
          </a:p>
        </p:txBody>
      </p:sp>
      <p:sp>
        <p:nvSpPr>
          <p:cNvPr id="38915" name="Rectangle 3"/>
          <p:cNvSpPr>
            <a:spLocks noGrp="1" noChangeArrowheads="1"/>
          </p:cNvSpPr>
          <p:nvPr>
            <p:ph type="body" idx="1"/>
          </p:nvPr>
        </p:nvSpPr>
        <p:spPr>
          <a:xfrm>
            <a:off x="457200" y="1752601"/>
            <a:ext cx="8382000" cy="5029199"/>
          </a:xfrm>
        </p:spPr>
        <p:txBody>
          <a:bodyPr>
            <a:normAutofit/>
          </a:bodyPr>
          <a:lstStyle/>
          <a:p>
            <a:pPr eaLnBrk="1" hangingPunct="1">
              <a:lnSpc>
                <a:spcPct val="90000"/>
              </a:lnSpc>
              <a:buFont typeface="Wingdings" panose="05000000000000000000" pitchFamily="2" charset="2"/>
              <a:buNone/>
              <a:defRPr/>
            </a:pPr>
            <a:endParaRPr lang="en-US" sz="2400" dirty="0" smtClean="0"/>
          </a:p>
          <a:p>
            <a:pPr eaLnBrk="1" hangingPunct="1">
              <a:lnSpc>
                <a:spcPct val="90000"/>
              </a:lnSpc>
              <a:defRPr/>
            </a:pPr>
            <a:r>
              <a:rPr lang="en-US" sz="2000" dirty="0" err="1"/>
              <a:t>Grieco</a:t>
            </a:r>
            <a:r>
              <a:rPr lang="en-US" sz="2000" dirty="0"/>
              <a:t>, et al. </a:t>
            </a:r>
            <a:r>
              <a:rPr lang="en-US" sz="2000" dirty="0" err="1"/>
              <a:t>Hepatology</a:t>
            </a:r>
            <a:r>
              <a:rPr lang="en-US" sz="2000" dirty="0"/>
              <a:t> 2009</a:t>
            </a:r>
          </a:p>
          <a:p>
            <a:pPr lvl="1" eaLnBrk="1" hangingPunct="1">
              <a:lnSpc>
                <a:spcPct val="90000"/>
              </a:lnSpc>
              <a:defRPr/>
            </a:pPr>
            <a:r>
              <a:rPr lang="en-US" sz="2000" dirty="0" smtClean="0"/>
              <a:t>35 pts with NAFLD biopsy confirmed</a:t>
            </a:r>
          </a:p>
          <a:p>
            <a:pPr lvl="1" eaLnBrk="1" hangingPunct="1">
              <a:lnSpc>
                <a:spcPct val="90000"/>
              </a:lnSpc>
              <a:defRPr/>
            </a:pPr>
            <a:r>
              <a:rPr lang="en-US" sz="2000" dirty="0" smtClean="0"/>
              <a:t>27 pts with celiac disease</a:t>
            </a:r>
          </a:p>
          <a:p>
            <a:pPr lvl="1" eaLnBrk="1" hangingPunct="1">
              <a:lnSpc>
                <a:spcPct val="90000"/>
              </a:lnSpc>
              <a:defRPr/>
            </a:pPr>
            <a:r>
              <a:rPr lang="en-US" sz="2000" dirty="0" smtClean="0"/>
              <a:t>24 healthy individuals</a:t>
            </a:r>
          </a:p>
          <a:p>
            <a:pPr lvl="1" eaLnBrk="1" hangingPunct="1">
              <a:lnSpc>
                <a:spcPct val="90000"/>
              </a:lnSpc>
              <a:defRPr/>
            </a:pPr>
            <a:r>
              <a:rPr lang="en-US" sz="2000" dirty="0" smtClean="0"/>
              <a:t>Those with FLD had increased intestinal permeability and increased small bowel bacterial overgrowth</a:t>
            </a:r>
          </a:p>
          <a:p>
            <a:pPr eaLnBrk="1" hangingPunct="1">
              <a:lnSpc>
                <a:spcPct val="90000"/>
              </a:lnSpc>
              <a:defRPr/>
            </a:pPr>
            <a:r>
              <a:rPr lang="en-US" sz="2000" dirty="0" smtClean="0"/>
              <a:t>Compare, </a:t>
            </a:r>
            <a:r>
              <a:rPr lang="en-US" sz="2000" i="1" dirty="0" smtClean="0"/>
              <a:t>et al. Nutrition Metabolism &amp; Cardiovascular Disease</a:t>
            </a:r>
            <a:r>
              <a:rPr lang="en-US" sz="2000" dirty="0" smtClean="0"/>
              <a:t> 2012</a:t>
            </a:r>
            <a:endParaRPr lang="en-US" sz="2400" dirty="0" smtClean="0"/>
          </a:p>
          <a:p>
            <a:pPr lvl="1" eaLnBrk="1" hangingPunct="1">
              <a:lnSpc>
                <a:spcPct val="90000"/>
              </a:lnSpc>
              <a:defRPr/>
            </a:pPr>
            <a:r>
              <a:rPr lang="en-US" sz="2000" dirty="0" smtClean="0"/>
              <a:t>Liver is 1</a:t>
            </a:r>
            <a:r>
              <a:rPr lang="en-US" sz="2000" baseline="30000" dirty="0" smtClean="0"/>
              <a:t>st</a:t>
            </a:r>
            <a:r>
              <a:rPr lang="en-US" sz="2000" dirty="0" smtClean="0"/>
              <a:t> line of defense against gut-derived antigens</a:t>
            </a:r>
          </a:p>
          <a:p>
            <a:pPr lvl="1" eaLnBrk="1" hangingPunct="1">
              <a:lnSpc>
                <a:spcPct val="90000"/>
              </a:lnSpc>
              <a:defRPr/>
            </a:pPr>
            <a:r>
              <a:rPr lang="en-US" sz="2000" dirty="0" smtClean="0"/>
              <a:t>Levels of bacterial lipopolysaccharide are increased in the circulation in several types of chronic liver disease</a:t>
            </a:r>
          </a:p>
          <a:p>
            <a:pPr lvl="1" eaLnBrk="1" hangingPunct="1">
              <a:lnSpc>
                <a:spcPct val="90000"/>
              </a:lnSpc>
              <a:defRPr/>
            </a:pPr>
            <a:r>
              <a:rPr lang="en-US" sz="2000" dirty="0" smtClean="0"/>
              <a:t>Can modulation of gut flora represent a new way to </a:t>
            </a:r>
          </a:p>
          <a:p>
            <a:pPr lvl="1" eaLnBrk="1" hangingPunct="1">
              <a:lnSpc>
                <a:spcPct val="90000"/>
              </a:lnSpc>
              <a:buFontTx/>
              <a:buNone/>
              <a:defRPr/>
            </a:pPr>
            <a:r>
              <a:rPr lang="en-US" sz="2000" dirty="0" smtClean="0"/>
              <a:t>   treat/prevent NAFLD????</a:t>
            </a:r>
          </a:p>
          <a:p>
            <a:pPr lvl="1" eaLnBrk="1" hangingPunct="1">
              <a:lnSpc>
                <a:spcPct val="90000"/>
              </a:lnSpc>
              <a:buFontTx/>
              <a:buNone/>
              <a:defRPr/>
            </a:pPr>
            <a:endParaRPr lang="en-US" altLang="en-US" sz="2000" dirty="0"/>
          </a:p>
          <a:p>
            <a:pPr lvl="1" eaLnBrk="1" hangingPunct="1">
              <a:lnSpc>
                <a:spcPct val="90000"/>
              </a:lnSpc>
              <a:buFontTx/>
              <a:buNone/>
              <a:defRPr/>
            </a:pPr>
            <a:r>
              <a:rPr lang="en-US" sz="2000" dirty="0" smtClean="0"/>
              <a:t> </a:t>
            </a:r>
            <a:endParaRPr lang="en-US" sz="1200" dirty="0" smtClean="0"/>
          </a:p>
          <a:p>
            <a:pPr eaLnBrk="1" hangingPunct="1">
              <a:lnSpc>
                <a:spcPct val="90000"/>
              </a:lnSpc>
              <a:defRPr/>
            </a:pPr>
            <a:endParaRPr lang="en-US" sz="1400" dirty="0" smtClean="0"/>
          </a:p>
        </p:txBody>
      </p:sp>
    </p:spTree>
    <p:extLst>
      <p:ext uri="{BB962C8B-B14F-4D97-AF65-F5344CB8AC3E}">
        <p14:creationId xmlns:p14="http://schemas.microsoft.com/office/powerpoint/2010/main" xmlns="" val="23090645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“Gut” link</a:t>
            </a:r>
            <a:endParaRPr lang="en-US" dirty="0"/>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altLang="en-US" dirty="0" smtClean="0"/>
              <a:t>Currently</a:t>
            </a:r>
            <a:r>
              <a:rPr lang="en-US" altLang="en-US" dirty="0"/>
              <a:t>, it is widely accepted that lipopolysaccharide (LPS), a gut bacteria-derived endotoxin, is important for the development and progression of ASH and NASH through TLR-4 activation and induction of </a:t>
            </a:r>
            <a:r>
              <a:rPr lang="en-US" altLang="en-US" dirty="0" err="1"/>
              <a:t>Kupffer</a:t>
            </a:r>
            <a:r>
              <a:rPr lang="en-US" altLang="en-US" dirty="0"/>
              <a:t> cell activity.</a:t>
            </a:r>
          </a:p>
          <a:p>
            <a:endParaRPr lang="en-US" altLang="en-US" dirty="0"/>
          </a:p>
          <a:p>
            <a:r>
              <a:rPr lang="en-US" altLang="en-US" sz="2800" dirty="0" smtClean="0"/>
              <a:t>Increased </a:t>
            </a:r>
            <a:r>
              <a:rPr lang="en-US" altLang="en-US" sz="2800" dirty="0"/>
              <a:t>LPS levels in NASH are likely owing </a:t>
            </a:r>
            <a:r>
              <a:rPr lang="en-US" altLang="en-US" sz="2800" dirty="0" smtClean="0"/>
              <a:t>to </a:t>
            </a:r>
            <a:r>
              <a:rPr lang="en-US" altLang="en-US" sz="2800" dirty="0"/>
              <a:t>intestinal bacterial overgrowth and alterations of the intestinal barrier.</a:t>
            </a:r>
          </a:p>
          <a:p>
            <a:endParaRPr lang="en-US" dirty="0"/>
          </a:p>
        </p:txBody>
      </p:sp>
    </p:spTree>
    <p:extLst>
      <p:ext uri="{BB962C8B-B14F-4D97-AF65-F5344CB8AC3E}">
        <p14:creationId xmlns:p14="http://schemas.microsoft.com/office/powerpoint/2010/main" xmlns="" val="4021449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What goes wrong?</a:t>
            </a:r>
          </a:p>
        </p:txBody>
      </p:sp>
      <p:sp>
        <p:nvSpPr>
          <p:cNvPr id="3" name="Content Placeholder 2"/>
          <p:cNvSpPr>
            <a:spLocks noGrp="1"/>
          </p:cNvSpPr>
          <p:nvPr>
            <p:ph idx="1"/>
          </p:nvPr>
        </p:nvSpPr>
        <p:spPr/>
        <p:txBody>
          <a:bodyPr>
            <a:noAutofit/>
          </a:bodyPr>
          <a:lstStyle/>
          <a:p>
            <a:pPr>
              <a:lnSpc>
                <a:spcPct val="90000"/>
              </a:lnSpc>
            </a:pPr>
            <a:r>
              <a:rPr lang="en-US" b="1" dirty="0" smtClean="0">
                <a:effectLst>
                  <a:outerShdw blurRad="38100" dist="38100" dir="2700000" algn="tl">
                    <a:srgbClr val="000000">
                      <a:alpha val="43137"/>
                    </a:srgbClr>
                  </a:outerShdw>
                </a:effectLst>
              </a:rPr>
              <a:t>Normal liver:</a:t>
            </a:r>
          </a:p>
          <a:p>
            <a:pPr lvl="1">
              <a:lnSpc>
                <a:spcPct val="90000"/>
              </a:lnSpc>
            </a:pPr>
            <a:r>
              <a:rPr lang="en-US" sz="2800" dirty="0" smtClean="0"/>
              <a:t>5 gram lipids / 100 gram of weight</a:t>
            </a:r>
          </a:p>
          <a:p>
            <a:pPr lvl="1">
              <a:lnSpc>
                <a:spcPct val="90000"/>
              </a:lnSpc>
            </a:pPr>
            <a:r>
              <a:rPr lang="en-US" sz="2800" dirty="0" smtClean="0"/>
              <a:t>14% Triglycerides</a:t>
            </a:r>
          </a:p>
          <a:p>
            <a:pPr lvl="1">
              <a:lnSpc>
                <a:spcPct val="90000"/>
              </a:lnSpc>
            </a:pPr>
            <a:r>
              <a:rPr lang="en-US" sz="2800" dirty="0" smtClean="0"/>
              <a:t>64% Phospholipids</a:t>
            </a:r>
          </a:p>
          <a:p>
            <a:pPr lvl="1">
              <a:lnSpc>
                <a:spcPct val="90000"/>
              </a:lnSpc>
            </a:pPr>
            <a:r>
              <a:rPr lang="en-US" sz="2800" dirty="0" smtClean="0"/>
              <a:t>8% Cholesterol</a:t>
            </a:r>
          </a:p>
          <a:p>
            <a:pPr lvl="1">
              <a:lnSpc>
                <a:spcPct val="90000"/>
              </a:lnSpc>
            </a:pPr>
            <a:r>
              <a:rPr lang="en-US" sz="2800" dirty="0" smtClean="0"/>
              <a:t>14% Free Fatty Acids</a:t>
            </a:r>
          </a:p>
          <a:p>
            <a:pPr>
              <a:lnSpc>
                <a:spcPct val="90000"/>
              </a:lnSpc>
            </a:pPr>
            <a:r>
              <a:rPr lang="en-US" b="1" dirty="0" smtClean="0">
                <a:effectLst>
                  <a:outerShdw blurRad="38100" dist="38100" dir="2700000" algn="tl">
                    <a:srgbClr val="000000">
                      <a:alpha val="43137"/>
                    </a:srgbClr>
                  </a:outerShdw>
                </a:effectLst>
              </a:rPr>
              <a:t>Fatty liver:</a:t>
            </a:r>
          </a:p>
          <a:p>
            <a:pPr lvl="1">
              <a:lnSpc>
                <a:spcPct val="90000"/>
              </a:lnSpc>
            </a:pPr>
            <a:r>
              <a:rPr lang="en-US" sz="2800" dirty="0" smtClean="0"/>
              <a:t>50 gram lipids / 100 gram of weight</a:t>
            </a:r>
          </a:p>
          <a:p>
            <a:pPr lvl="1">
              <a:lnSpc>
                <a:spcPct val="90000"/>
              </a:lnSpc>
            </a:pPr>
            <a:r>
              <a:rPr lang="en-US" sz="2800" dirty="0" smtClean="0"/>
              <a:t>&gt;50% Triglycerides</a:t>
            </a:r>
            <a:endParaRPr lang="en-US" sz="2800" dirty="0"/>
          </a:p>
        </p:txBody>
      </p:sp>
    </p:spTree>
    <p:extLst>
      <p:ext uri="{BB962C8B-B14F-4D97-AF65-F5344CB8AC3E}">
        <p14:creationId xmlns:p14="http://schemas.microsoft.com/office/powerpoint/2010/main" xmlns="" val="4025055161"/>
      </p:ext>
    </p:extLst>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4869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1447800"/>
            <a:ext cx="9144000" cy="2514600"/>
          </a:xfrm>
        </p:spPr>
        <p:txBody>
          <a:bodyPr>
            <a:normAutofit/>
          </a:bodyPr>
          <a:lstStyle/>
          <a:p>
            <a:r>
              <a:rPr lang="en-GB" dirty="0" smtClean="0"/>
              <a:t>An Introduction to </a:t>
            </a:r>
            <a:r>
              <a:rPr lang="en-GB" b="1" dirty="0" smtClean="0"/>
              <a:t/>
            </a:r>
            <a:br>
              <a:rPr lang="en-GB" b="1" dirty="0" smtClean="0"/>
            </a:br>
            <a:r>
              <a:rPr lang="en-US" sz="4900" b="1" dirty="0" smtClean="0"/>
              <a:t>Non </a:t>
            </a:r>
            <a:r>
              <a:rPr lang="en-US" sz="4900" b="1" dirty="0"/>
              <a:t>Alcoholic Fatty Liver Disease</a:t>
            </a:r>
            <a:r>
              <a:rPr lang="en-GB" sz="4900" b="1" dirty="0"/>
              <a:t> </a:t>
            </a:r>
            <a:r>
              <a:rPr lang="en-US" altLang="en-US" sz="4900" dirty="0" smtClean="0">
                <a:solidFill>
                  <a:srgbClr val="FF0000"/>
                </a:solidFill>
              </a:rPr>
              <a:t/>
            </a:r>
            <a:br>
              <a:rPr lang="en-US" altLang="en-US" sz="4900" dirty="0" smtClean="0">
                <a:solidFill>
                  <a:srgbClr val="FF0000"/>
                </a:solidFill>
              </a:rPr>
            </a:br>
            <a:endParaRPr lang="en-US" altLang="en-US" sz="4900" dirty="0" smtClean="0">
              <a:solidFill>
                <a:srgbClr val="FF0000"/>
              </a:solidFill>
            </a:endParaRPr>
          </a:p>
        </p:txBody>
      </p:sp>
      <p:sp>
        <p:nvSpPr>
          <p:cNvPr id="6147" name="Rectangle 3"/>
          <p:cNvSpPr>
            <a:spLocks noGrp="1" noChangeArrowheads="1"/>
          </p:cNvSpPr>
          <p:nvPr>
            <p:ph type="subTitle" idx="1"/>
          </p:nvPr>
        </p:nvSpPr>
        <p:spPr>
          <a:xfrm>
            <a:off x="990600" y="3657600"/>
            <a:ext cx="7391400" cy="2362200"/>
          </a:xfrm>
        </p:spPr>
        <p:txBody>
          <a:bodyPr/>
          <a:lstStyle/>
          <a:p>
            <a:pPr eaLnBrk="1" hangingPunct="1"/>
            <a:r>
              <a:rPr lang="en-US" altLang="en-US" sz="4000" b="1" smtClean="0">
                <a:solidFill>
                  <a:srgbClr val="00B050"/>
                </a:solidFill>
                <a:latin typeface="Arial" panose="020B0604020202020204" pitchFamily="34" charset="0"/>
              </a:rPr>
              <a:t>Professor Dr. Intekhab Alam</a:t>
            </a:r>
          </a:p>
          <a:p>
            <a:pPr eaLnBrk="1" hangingPunct="1"/>
            <a:r>
              <a:rPr lang="en-US" altLang="en-US" b="1" smtClean="0">
                <a:solidFill>
                  <a:srgbClr val="00B050"/>
                </a:solidFill>
                <a:latin typeface="Arial" panose="020B0604020202020204" pitchFamily="34" charset="0"/>
              </a:rPr>
              <a:t>Chairman, department of Medicine</a:t>
            </a:r>
          </a:p>
          <a:p>
            <a:pPr eaLnBrk="1" hangingPunct="1"/>
            <a:r>
              <a:rPr lang="en-US" altLang="en-US" sz="2400" b="1" smtClean="0">
                <a:solidFill>
                  <a:srgbClr val="00B050"/>
                </a:solidFill>
                <a:latin typeface="Arial" panose="020B0604020202020204" pitchFamily="34" charset="0"/>
              </a:rPr>
              <a:t>Postgraduate Medical Teaching Institute,</a:t>
            </a:r>
          </a:p>
          <a:p>
            <a:pPr eaLnBrk="1" hangingPunct="1"/>
            <a:r>
              <a:rPr lang="en-US" altLang="en-US" sz="2400" b="1" smtClean="0">
                <a:solidFill>
                  <a:srgbClr val="00B050"/>
                </a:solidFill>
                <a:latin typeface="Arial" panose="020B0604020202020204" pitchFamily="34" charset="0"/>
              </a:rPr>
              <a:t>Lady Reading Hospital, Peshawar.</a:t>
            </a:r>
          </a:p>
          <a:p>
            <a:pPr eaLnBrk="1" hangingPunct="1"/>
            <a:endParaRPr lang="en-US" altLang="en-US" sz="1800" b="1" smtClean="0">
              <a:latin typeface="Arial" panose="020B0604020202020204" pitchFamily="34" charset="0"/>
            </a:endParaRPr>
          </a:p>
        </p:txBody>
      </p:sp>
    </p:spTree>
    <p:extLst>
      <p:ext uri="{BB962C8B-B14F-4D97-AF65-F5344CB8AC3E}">
        <p14:creationId xmlns:p14="http://schemas.microsoft.com/office/powerpoint/2010/main" xmlns="" val="1799202103"/>
      </p:ext>
    </p:extLst>
  </p:cSld>
  <p:clrMapOvr>
    <a:masterClrMapping/>
  </p:clrMapOvr>
  <p:transition>
    <p:randomBa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0063" y="785813"/>
            <a:ext cx="8072437" cy="496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152400" y="6172200"/>
            <a:ext cx="9144000" cy="307777"/>
          </a:xfrm>
          <a:prstGeom prst="rect">
            <a:avLst/>
          </a:prstGeom>
        </p:spPr>
        <p:txBody>
          <a:bodyPr wrap="square">
            <a:spAutoFit/>
          </a:bodyPr>
          <a:lstStyle/>
          <a:p>
            <a:r>
              <a:rPr lang="en-US" altLang="en-US" sz="1400" dirty="0" err="1" smtClean="0"/>
              <a:t>Cusi</a:t>
            </a:r>
            <a:r>
              <a:rPr lang="en-US" altLang="en-US" sz="1400" dirty="0" smtClean="0"/>
              <a:t> </a:t>
            </a:r>
            <a:r>
              <a:rPr lang="en-US" altLang="en-US" sz="1400" dirty="0"/>
              <a:t>K. Non-alcoholic fatty liver disease in type 2 diabetes mellitus. </a:t>
            </a:r>
            <a:r>
              <a:rPr lang="en-US" altLang="en-US" sz="1400" dirty="0" err="1"/>
              <a:t>Curr</a:t>
            </a:r>
            <a:r>
              <a:rPr lang="en-US" altLang="en-US" sz="1400" dirty="0"/>
              <a:t> </a:t>
            </a:r>
            <a:r>
              <a:rPr lang="en-US" altLang="en-US" sz="1400" dirty="0" err="1"/>
              <a:t>Opin</a:t>
            </a:r>
            <a:r>
              <a:rPr lang="en-US" altLang="en-US" sz="1400" dirty="0"/>
              <a:t> </a:t>
            </a:r>
            <a:r>
              <a:rPr lang="en-US" altLang="en-US" sz="1400" dirty="0" err="1"/>
              <a:t>Endocrinol</a:t>
            </a:r>
            <a:r>
              <a:rPr lang="en-US" altLang="en-US" sz="1400" dirty="0"/>
              <a:t> Diabetes </a:t>
            </a:r>
            <a:r>
              <a:rPr lang="en-US" altLang="en-US" sz="1400" dirty="0" err="1"/>
              <a:t>Obes</a:t>
            </a:r>
            <a:r>
              <a:rPr lang="en-US" altLang="en-US" sz="1400" dirty="0"/>
              <a:t> </a:t>
            </a:r>
            <a:r>
              <a:rPr lang="en-US" altLang="en-US" sz="1400" dirty="0" smtClean="0"/>
              <a:t>2009;16:141–9</a:t>
            </a:r>
            <a:r>
              <a:rPr lang="en-US" altLang="en-US" sz="1400" dirty="0"/>
              <a:t>.</a:t>
            </a:r>
            <a:endParaRPr lang="en-US" sz="1400" dirty="0"/>
          </a:p>
        </p:txBody>
      </p:sp>
    </p:spTree>
    <p:extLst>
      <p:ext uri="{BB962C8B-B14F-4D97-AF65-F5344CB8AC3E}">
        <p14:creationId xmlns:p14="http://schemas.microsoft.com/office/powerpoint/2010/main" xmlns="" val="8279138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“Multiple parallel hits” hypothesis</a:t>
            </a:r>
            <a:endParaRPr lang="fa-IR" altLang="en-US" dirty="0" smtClean="0"/>
          </a:p>
        </p:txBody>
      </p:sp>
      <p:sp>
        <p:nvSpPr>
          <p:cNvPr id="3" name="Content Placeholder 2"/>
          <p:cNvSpPr>
            <a:spLocks noGrp="1"/>
          </p:cNvSpPr>
          <p:nvPr>
            <p:ph idx="1"/>
          </p:nvPr>
        </p:nvSpPr>
        <p:spPr/>
        <p:txBody>
          <a:bodyPr>
            <a:normAutofit/>
          </a:bodyPr>
          <a:lstStyle/>
          <a:p>
            <a:pPr>
              <a:defRPr/>
            </a:pPr>
            <a:r>
              <a:rPr lang="en-US" dirty="0" smtClean="0"/>
              <a:t>Inflammation </a:t>
            </a:r>
            <a:r>
              <a:rPr lang="en-US" dirty="0"/>
              <a:t>arises as a consequence of many parallel hits originating from visceral adipose tissue and/or gut; according to this hypothesis, gut-derived bacterial byproducts, cytokine and </a:t>
            </a:r>
            <a:r>
              <a:rPr lang="en-US" dirty="0" err="1"/>
              <a:t>adipokine</a:t>
            </a:r>
            <a:r>
              <a:rPr lang="en-US" dirty="0"/>
              <a:t> signaling, endoplasmic reticulum (ER) stress and innate immunity emerge as key factors in NASH pathogenesis</a:t>
            </a:r>
            <a:r>
              <a:rPr lang="en-US" dirty="0" smtClean="0"/>
              <a:t>. </a:t>
            </a:r>
          </a:p>
          <a:p>
            <a:pPr marL="0" indent="0">
              <a:buNone/>
              <a:defRPr/>
            </a:pPr>
            <a:endParaRPr lang="en-US" sz="2200" dirty="0" smtClean="0"/>
          </a:p>
          <a:p>
            <a:pPr marL="0" indent="0">
              <a:buNone/>
              <a:defRPr/>
            </a:pPr>
            <a:r>
              <a:rPr lang="en-US" sz="2200" dirty="0" err="1" smtClean="0"/>
              <a:t>Tilg</a:t>
            </a:r>
            <a:r>
              <a:rPr lang="en-US" sz="2200" dirty="0" smtClean="0"/>
              <a:t> </a:t>
            </a:r>
            <a:r>
              <a:rPr lang="en-US" sz="2200" dirty="0"/>
              <a:t>and Moschen,2006</a:t>
            </a:r>
            <a:endParaRPr lang="en-US" dirty="0"/>
          </a:p>
          <a:p>
            <a:pPr>
              <a:defRPr/>
            </a:pPr>
            <a:endParaRPr lang="en-US" dirty="0"/>
          </a:p>
        </p:txBody>
      </p:sp>
    </p:spTree>
    <p:extLst>
      <p:ext uri="{BB962C8B-B14F-4D97-AF65-F5344CB8AC3E}">
        <p14:creationId xmlns:p14="http://schemas.microsoft.com/office/powerpoint/2010/main" xmlns="" val="25552712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2" descr="LIVER00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24400" y="3886200"/>
            <a:ext cx="4267200" cy="290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0" name="Rectangle 6"/>
          <p:cNvSpPr>
            <a:spLocks noGrp="1" noChangeArrowheads="1"/>
          </p:cNvSpPr>
          <p:nvPr>
            <p:ph type="title" sz="quarter" idx="4294967295"/>
          </p:nvPr>
        </p:nvSpPr>
        <p:spPr>
          <a:xfrm>
            <a:off x="533400" y="228600"/>
            <a:ext cx="8001000" cy="1189038"/>
          </a:xfrm>
        </p:spPr>
        <p:txBody>
          <a:bodyPr/>
          <a:lstStyle/>
          <a:p>
            <a:pPr>
              <a:defRPr/>
            </a:pPr>
            <a:r>
              <a:rPr lang="en-US" dirty="0"/>
              <a:t>Normal </a:t>
            </a:r>
            <a:r>
              <a:rPr lang="en-US" dirty="0" smtClean="0"/>
              <a:t>liver                   </a:t>
            </a:r>
            <a:r>
              <a:rPr lang="en-US" dirty="0"/>
              <a:t>Fatty liver</a:t>
            </a:r>
            <a:endParaRPr lang="en-US" dirty="0" smtClean="0"/>
          </a:p>
        </p:txBody>
      </p:sp>
      <p:pic>
        <p:nvPicPr>
          <p:cNvPr id="8196" name="Picture 9" descr="fatty_liver"/>
          <p:cNvPicPr>
            <a:picLocks noGrp="1" noChangeAspect="1" noChangeArrowheads="1"/>
          </p:cNvPicPr>
          <p:nvPr>
            <p:ph sz="quarter" idx="4294967295"/>
          </p:nvPr>
        </p:nvPicPr>
        <p:blipFill>
          <a:blip r:embed="rId4">
            <a:extLst>
              <a:ext uri="{28A0092B-C50C-407E-A947-70E740481C1C}">
                <a14:useLocalDpi xmlns:a14="http://schemas.microsoft.com/office/drawing/2010/main" xmlns="" val="0"/>
              </a:ext>
            </a:extLst>
          </a:blip>
          <a:srcRect/>
          <a:stretch>
            <a:fillRect/>
          </a:stretch>
        </p:blipFill>
        <p:spPr>
          <a:xfrm>
            <a:off x="4724400" y="1524000"/>
            <a:ext cx="4267200" cy="2286000"/>
          </a:xfrm>
          <a:noFill/>
          <a:extLst>
            <a:ext uri="{909E8E84-426E-40DD-AFC4-6F175D3DCCD1}">
              <a14:hiddenFill xmlns:a14="http://schemas.microsoft.com/office/drawing/2010/main" xmlns="">
                <a:solidFill>
                  <a:srgbClr val="FFFFFF"/>
                </a:solidFill>
              </a14:hiddenFill>
            </a:ext>
          </a:extLst>
        </p:spPr>
      </p:pic>
      <p:pic>
        <p:nvPicPr>
          <p:cNvPr id="8197" name="Picture 5" descr="liver20human_1"/>
          <p:cNvPicPr>
            <a:picLocks noChangeAspect="1" noChangeArrowheads="1"/>
          </p:cNvPicPr>
          <p:nvPr/>
        </p:nvPicPr>
        <p:blipFill>
          <a:blip r:embed="rId5">
            <a:extLst>
              <a:ext uri="{28A0092B-C50C-407E-A947-70E740481C1C}">
                <a14:useLocalDpi xmlns:a14="http://schemas.microsoft.com/office/drawing/2010/main" xmlns="" val="0"/>
              </a:ext>
            </a:extLst>
          </a:blip>
          <a:srcRect t="22917" b="8333"/>
          <a:stretch>
            <a:fillRect/>
          </a:stretch>
        </p:blipFill>
        <p:spPr bwMode="auto">
          <a:xfrm>
            <a:off x="76200" y="1524000"/>
            <a:ext cx="39624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8" name="AutoShape 24" descr="9k="/>
          <p:cNvSpPr>
            <a:spLocks noChangeAspect="1" noChangeArrowheads="1"/>
          </p:cNvSpPr>
          <p:nvPr/>
        </p:nvSpPr>
        <p:spPr bwMode="auto">
          <a:xfrm>
            <a:off x="3957638" y="2971800"/>
            <a:ext cx="1228725"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pic>
        <p:nvPicPr>
          <p:cNvPr id="8199" name="Picture 26" descr="liver_portal_triad_40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6200" y="3886200"/>
            <a:ext cx="4038600" cy="305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ight Arrow 7"/>
          <p:cNvSpPr/>
          <p:nvPr/>
        </p:nvSpPr>
        <p:spPr>
          <a:xfrm>
            <a:off x="4114800" y="2819400"/>
            <a:ext cx="5334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9" name="Right Arrow 8"/>
          <p:cNvSpPr/>
          <p:nvPr/>
        </p:nvSpPr>
        <p:spPr>
          <a:xfrm>
            <a:off x="4203192" y="762000"/>
            <a:ext cx="978408"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xmlns="" val="19274535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Spectrum of Hepatic Steatosis</a:t>
            </a:r>
            <a:endParaRPr lang="en-US" dirty="0"/>
          </a:p>
        </p:txBody>
      </p:sp>
      <p:sp>
        <p:nvSpPr>
          <p:cNvPr id="3" name="Content Placeholder 2"/>
          <p:cNvSpPr>
            <a:spLocks noGrp="1"/>
          </p:cNvSpPr>
          <p:nvPr>
            <p:ph idx="1"/>
          </p:nvPr>
        </p:nvSpPr>
        <p:spPr>
          <a:xfrm>
            <a:off x="457200" y="1951037"/>
            <a:ext cx="8229600" cy="4525963"/>
          </a:xfrm>
        </p:spPr>
        <p:txBody>
          <a:bodyPr>
            <a:normAutofit/>
          </a:bodyPr>
          <a:lstStyle/>
          <a:p>
            <a:pPr lvl="0">
              <a:lnSpc>
                <a:spcPct val="80000"/>
              </a:lnSpc>
              <a:buNone/>
              <a:defRPr/>
            </a:pPr>
            <a:r>
              <a:rPr lang="en-US" sz="2400" dirty="0" smtClean="0"/>
              <a:t>       </a:t>
            </a:r>
            <a:r>
              <a:rPr lang="en-US" dirty="0" smtClean="0"/>
              <a:t>Steatosis</a:t>
            </a:r>
          </a:p>
          <a:p>
            <a:pPr lvl="0">
              <a:lnSpc>
                <a:spcPct val="80000"/>
              </a:lnSpc>
              <a:buNone/>
              <a:defRPr/>
            </a:pPr>
            <a:endParaRPr lang="en-US" sz="2800" dirty="0" smtClean="0"/>
          </a:p>
          <a:p>
            <a:pPr lvl="0">
              <a:lnSpc>
                <a:spcPct val="80000"/>
              </a:lnSpc>
              <a:buNone/>
              <a:defRPr/>
            </a:pPr>
            <a:r>
              <a:rPr lang="en-US" sz="2800" dirty="0" smtClean="0"/>
              <a:t>	  </a:t>
            </a:r>
            <a:r>
              <a:rPr lang="en-US" dirty="0" smtClean="0"/>
              <a:t>Steatohepatitis (NASH)</a:t>
            </a:r>
            <a:r>
              <a:rPr lang="en-US" sz="2800" dirty="0" smtClean="0"/>
              <a:t>	  	</a:t>
            </a:r>
          </a:p>
          <a:p>
            <a:pPr lvl="0">
              <a:lnSpc>
                <a:spcPct val="80000"/>
              </a:lnSpc>
              <a:buNone/>
              <a:defRPr/>
            </a:pPr>
            <a:endParaRPr lang="en-US" sz="2800" dirty="0" smtClean="0"/>
          </a:p>
          <a:p>
            <a:pPr lvl="0">
              <a:lnSpc>
                <a:spcPct val="80000"/>
              </a:lnSpc>
              <a:buNone/>
              <a:defRPr/>
            </a:pPr>
            <a:r>
              <a:rPr lang="en-US" sz="2800" dirty="0" smtClean="0"/>
              <a:t>	  </a:t>
            </a:r>
            <a:r>
              <a:rPr lang="en-US" dirty="0" smtClean="0"/>
              <a:t>NASH with Fibrosis</a:t>
            </a:r>
            <a:r>
              <a:rPr lang="en-US" sz="2800" dirty="0" smtClean="0"/>
              <a:t>  </a:t>
            </a:r>
          </a:p>
          <a:p>
            <a:pPr lvl="0">
              <a:lnSpc>
                <a:spcPct val="80000"/>
              </a:lnSpc>
              <a:buNone/>
              <a:defRPr/>
            </a:pPr>
            <a:endParaRPr lang="en-US" sz="2800" dirty="0" smtClean="0"/>
          </a:p>
          <a:p>
            <a:pPr lvl="0">
              <a:lnSpc>
                <a:spcPct val="80000"/>
              </a:lnSpc>
              <a:buNone/>
              <a:defRPr/>
            </a:pPr>
            <a:r>
              <a:rPr lang="en-US" dirty="0" smtClean="0"/>
              <a:t>	  Cirrhosis               ? HCC</a:t>
            </a:r>
          </a:p>
          <a:p>
            <a:pPr lvl="0">
              <a:lnSpc>
                <a:spcPct val="80000"/>
              </a:lnSpc>
              <a:buNone/>
              <a:defRPr/>
            </a:pPr>
            <a:r>
              <a:rPr lang="en-US" dirty="0"/>
              <a:t>	</a:t>
            </a:r>
            <a:endParaRPr lang="en-US" dirty="0" smtClean="0"/>
          </a:p>
        </p:txBody>
      </p:sp>
      <p:sp>
        <p:nvSpPr>
          <p:cNvPr id="6" name="Right Arrow 5"/>
          <p:cNvSpPr/>
          <p:nvPr/>
        </p:nvSpPr>
        <p:spPr>
          <a:xfrm>
            <a:off x="2679192" y="4800600"/>
            <a:ext cx="978408"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xmlns="" val="3614315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STEATOSIS</a:t>
            </a:r>
            <a:endParaRPr lang="en-US" dirty="0"/>
          </a:p>
        </p:txBody>
      </p:sp>
      <p:pic>
        <p:nvPicPr>
          <p:cNvPr id="4" name="Picture 1030" descr="HPEFattyliver"/>
          <p:cNvPicPr>
            <a:picLocks noGrp="1" noChangeAspect="1" noChangeArrowheads="1"/>
          </p:cNvPicPr>
          <p:nvPr>
            <p:ph idx="1"/>
          </p:nvPr>
        </p:nvPicPr>
        <p:blipFill>
          <a:blip r:embed="rId2" cstate="print"/>
          <a:srcRect/>
          <a:stretch>
            <a:fillRect/>
          </a:stretch>
        </p:blipFill>
        <p:spPr>
          <a:xfrm>
            <a:off x="609600" y="1447800"/>
            <a:ext cx="7924800" cy="4572000"/>
          </a:xfrm>
          <a:noFill/>
          <a:ln/>
        </p:spPr>
      </p:pic>
    </p:spTree>
    <p:extLst>
      <p:ext uri="{BB962C8B-B14F-4D97-AF65-F5344CB8AC3E}">
        <p14:creationId xmlns:p14="http://schemas.microsoft.com/office/powerpoint/2010/main" xmlns="" val="7490706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NASH</a:t>
            </a:r>
            <a:endParaRPr lang="en-US" dirty="0"/>
          </a:p>
        </p:txBody>
      </p:sp>
      <p:pic>
        <p:nvPicPr>
          <p:cNvPr id="4" name="Picture 5"/>
          <p:cNvPicPr>
            <a:picLocks noGrp="1" noChangeAspect="1" noChangeArrowheads="1"/>
          </p:cNvPicPr>
          <p:nvPr>
            <p:ph idx="1"/>
          </p:nvPr>
        </p:nvPicPr>
        <p:blipFill>
          <a:blip r:embed="rId2" cstate="print"/>
          <a:srcRect/>
          <a:stretch>
            <a:fillRect/>
          </a:stretch>
        </p:blipFill>
        <p:spPr>
          <a:xfrm>
            <a:off x="838200" y="1676400"/>
            <a:ext cx="7543799" cy="4114800"/>
          </a:xfrm>
          <a:noFill/>
          <a:ln/>
        </p:spPr>
      </p:pic>
    </p:spTree>
    <p:extLst>
      <p:ext uri="{BB962C8B-B14F-4D97-AF65-F5344CB8AC3E}">
        <p14:creationId xmlns:p14="http://schemas.microsoft.com/office/powerpoint/2010/main" xmlns="" val="1244152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NASH with FIBROSIS</a:t>
            </a:r>
            <a:endParaRPr lang="en-US" dirty="0"/>
          </a:p>
        </p:txBody>
      </p:sp>
      <p:pic>
        <p:nvPicPr>
          <p:cNvPr id="4" name="Picture 9"/>
          <p:cNvPicPr>
            <a:picLocks noGrp="1" noChangeAspect="1" noChangeArrowheads="1"/>
          </p:cNvPicPr>
          <p:nvPr>
            <p:ph idx="1"/>
          </p:nvPr>
        </p:nvPicPr>
        <p:blipFill>
          <a:blip r:embed="rId2" cstate="print"/>
          <a:srcRect/>
          <a:stretch>
            <a:fillRect/>
          </a:stretch>
        </p:blipFill>
        <p:spPr>
          <a:xfrm>
            <a:off x="609600" y="1676400"/>
            <a:ext cx="7696200" cy="4343400"/>
          </a:xfrm>
          <a:noFill/>
          <a:ln/>
        </p:spPr>
      </p:pic>
    </p:spTree>
    <p:extLst>
      <p:ext uri="{BB962C8B-B14F-4D97-AF65-F5344CB8AC3E}">
        <p14:creationId xmlns:p14="http://schemas.microsoft.com/office/powerpoint/2010/main" xmlns="" val="4039467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38100" y="304800"/>
            <a:ext cx="9105900" cy="1066800"/>
          </a:xfrm>
        </p:spPr>
        <p:txBody>
          <a:bodyPr>
            <a:normAutofit fontScale="90000"/>
          </a:bodyPr>
          <a:lstStyle/>
          <a:p>
            <a:pPr>
              <a:defRPr/>
            </a:pPr>
            <a:r>
              <a:rPr lang="en-US" altLang="en-US" sz="4000" dirty="0"/>
              <a:t>Risk Factors for Fibrosis Progression in NASH</a:t>
            </a:r>
          </a:p>
        </p:txBody>
      </p:sp>
      <p:graphicFrame>
        <p:nvGraphicFramePr>
          <p:cNvPr id="312350" name="Group 30"/>
          <p:cNvGraphicFramePr>
            <a:graphicFrameLocks noGrp="1"/>
          </p:cNvGraphicFramePr>
          <p:nvPr>
            <p:ph sz="half" idx="2"/>
            <p:extLst>
              <p:ext uri="{D42A27DB-BD31-4B8C-83A1-F6EECF244321}">
                <p14:modId xmlns:p14="http://schemas.microsoft.com/office/powerpoint/2010/main" xmlns="" val="386409154"/>
              </p:ext>
            </p:extLst>
          </p:nvPr>
        </p:nvGraphicFramePr>
        <p:xfrm>
          <a:off x="1981200" y="1371603"/>
          <a:ext cx="5029200" cy="4724397"/>
        </p:xfrm>
        <a:graphic>
          <a:graphicData uri="http://schemas.openxmlformats.org/drawingml/2006/table">
            <a:tbl>
              <a:tblPr/>
              <a:tblGrid>
                <a:gridCol w="5029200"/>
              </a:tblGrid>
              <a:tr h="524933">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rPr>
                        <a:t>Age &gt; 50 years,   Sex M&gt;F</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4933">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rPr>
                        <a:t>Body Mass Index &gt; 26 kg / m</a:t>
                      </a:r>
                      <a:r>
                        <a:rPr kumimoji="0" lang="en-US" altLang="en-US" sz="1800" b="0" i="0" u="none" strike="noStrike" cap="none" normalizeH="0" baseline="30000" dirty="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4933">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rPr>
                        <a:t>High </a:t>
                      </a:r>
                      <a:r>
                        <a:rPr kumimoji="0" lang="en-US" altLang="en-US" sz="1800" b="0" i="0" u="none" strike="noStrike" cap="none" normalizeH="0" baseline="0" dirty="0" err="1" smtClean="0">
                          <a:ln>
                            <a:noFill/>
                          </a:ln>
                          <a:solidFill>
                            <a:schemeClr val="tx1"/>
                          </a:solidFill>
                          <a:effectLst/>
                          <a:latin typeface="Arial" charset="0"/>
                        </a:rPr>
                        <a:t>necro</a:t>
                      </a:r>
                      <a:r>
                        <a:rPr kumimoji="0" lang="en-US" altLang="en-US" sz="1800" b="0" i="0" u="none" strike="noStrike" cap="none" normalizeH="0" baseline="0" dirty="0" smtClean="0">
                          <a:ln>
                            <a:noFill/>
                          </a:ln>
                          <a:solidFill>
                            <a:schemeClr val="tx1"/>
                          </a:solidFill>
                          <a:effectLst/>
                          <a:latin typeface="Arial" charset="0"/>
                        </a:rPr>
                        <a:t>-inflammatory activity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4933">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rPr>
                        <a:t>ALT &gt; 2X normal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4933">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rPr>
                        <a:t>AST / ALT   &gt; 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4933">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rPr>
                        <a:t>Elevated triglycerides &gt; 1.7 mmol / 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4933">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rPr>
                        <a:t>Insulin Resistance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4933">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rPr>
                        <a:t>Diabetes Mellitus </a:t>
                      </a:r>
                      <a:r>
                        <a:rPr kumimoji="0" lang="en-US" altLang="en-US" sz="1200" b="0" i="0" u="none" strike="noStrike" cap="none" normalizeH="0" baseline="0" dirty="0" smtClean="0">
                          <a:ln>
                            <a:noFill/>
                          </a:ln>
                          <a:solidFill>
                            <a:schemeClr val="tx1"/>
                          </a:solidFill>
                          <a:effectLst/>
                          <a:latin typeface="Arial" charset="0"/>
                        </a:rPr>
                        <a:t>(66% have evidence of FLD)</a:t>
                      </a:r>
                      <a:endParaRPr kumimoji="0" lang="en-US" altLang="en-U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4933">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rPr>
                        <a:t>Systemic Hypertension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xmlns="" val="1481111757"/>
      </p:ext>
    </p:extLst>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8600" y="-152400"/>
            <a:ext cx="8686800" cy="7086600"/>
          </a:xfrm>
        </p:spPr>
        <p:txBody>
          <a:bodyPr>
            <a:normAutofit fontScale="90000"/>
          </a:bodyPr>
          <a:lstStyle/>
          <a:p>
            <a:pPr eaLnBrk="1" hangingPunct="1">
              <a:defRPr/>
            </a:pPr>
            <a:r>
              <a:rPr lang="en-US" sz="4000" b="1" dirty="0" smtClean="0"/>
              <a:t>Natural History of FLD in Adult Population (100,000)</a:t>
            </a:r>
            <a:br>
              <a:rPr lang="en-US" sz="4000" b="1" dirty="0" smtClean="0"/>
            </a:br>
            <a:r>
              <a:rPr lang="en-US" sz="4000" dirty="0" smtClean="0"/>
              <a:t/>
            </a:r>
            <a:br>
              <a:rPr lang="en-US" sz="4000" dirty="0" smtClean="0"/>
            </a:br>
            <a:r>
              <a:rPr lang="en-US" sz="4000" dirty="0" smtClean="0"/>
              <a:t>fatty liver, FL </a:t>
            </a:r>
            <a:r>
              <a:rPr lang="en-US" sz="2700" dirty="0" smtClean="0"/>
              <a:t>(20-30% of adult population) 20-30,000</a:t>
            </a:r>
            <a:r>
              <a:rPr lang="en-US" sz="4000" dirty="0" smtClean="0">
                <a:sym typeface="Wingdings" pitchFamily="2" charset="2"/>
              </a:rPr>
              <a:t/>
            </a:r>
            <a:br>
              <a:rPr lang="en-US" sz="4000" dirty="0" smtClean="0">
                <a:sym typeface="Wingdings" pitchFamily="2" charset="2"/>
              </a:rPr>
            </a:br>
            <a:r>
              <a:rPr lang="en-US" sz="4000" dirty="0" smtClean="0">
                <a:sym typeface="Wingdings" pitchFamily="2" charset="2"/>
              </a:rPr>
              <a:t/>
            </a:r>
            <a:br>
              <a:rPr lang="en-US" sz="4000" dirty="0" smtClean="0">
                <a:sym typeface="Wingdings" pitchFamily="2" charset="2"/>
              </a:rPr>
            </a:br>
            <a:r>
              <a:rPr lang="en-US" sz="4000" dirty="0" err="1" smtClean="0">
                <a:sym typeface="Wingdings" pitchFamily="2" charset="2"/>
              </a:rPr>
              <a:t>steatohepatitis,NASH</a:t>
            </a:r>
            <a:r>
              <a:rPr lang="en-US" sz="4000" dirty="0" smtClean="0">
                <a:sym typeface="Wingdings" pitchFamily="2" charset="2"/>
              </a:rPr>
              <a:t> </a:t>
            </a:r>
            <a:r>
              <a:rPr lang="en-US" sz="2800" dirty="0" smtClean="0">
                <a:sym typeface="Wingdings" pitchFamily="2" charset="2"/>
              </a:rPr>
              <a:t>(10% of FL) 2-3000</a:t>
            </a:r>
            <a:r>
              <a:rPr lang="en-US" sz="4000" dirty="0" smtClean="0">
                <a:sym typeface="Wingdings" pitchFamily="2" charset="2"/>
              </a:rPr>
              <a:t> </a:t>
            </a:r>
            <a:br>
              <a:rPr lang="en-US" sz="4000" dirty="0" smtClean="0">
                <a:sym typeface="Wingdings" pitchFamily="2" charset="2"/>
              </a:rPr>
            </a:br>
            <a:r>
              <a:rPr lang="en-US" sz="4000" dirty="0" smtClean="0">
                <a:sym typeface="Wingdings" pitchFamily="2" charset="2"/>
              </a:rPr>
              <a:t/>
            </a:r>
            <a:br>
              <a:rPr lang="en-US" sz="4000" dirty="0" smtClean="0">
                <a:sym typeface="Wingdings" pitchFamily="2" charset="2"/>
              </a:rPr>
            </a:br>
            <a:r>
              <a:rPr lang="en-US" sz="4000" dirty="0" smtClean="0">
                <a:sym typeface="Wingdings" pitchFamily="2" charset="2"/>
              </a:rPr>
              <a:t>NASH + fibrosis</a:t>
            </a:r>
            <a:r>
              <a:rPr lang="en-US" sz="2800" dirty="0" smtClean="0">
                <a:sym typeface="Wingdings" pitchFamily="2" charset="2"/>
              </a:rPr>
              <a:t>(33% of NASH) 990</a:t>
            </a:r>
            <a:r>
              <a:rPr lang="en-US" sz="4000" dirty="0" smtClean="0">
                <a:sym typeface="Wingdings" pitchFamily="2" charset="2"/>
              </a:rPr>
              <a:t> </a:t>
            </a:r>
            <a:br>
              <a:rPr lang="en-US" sz="4000" dirty="0" smtClean="0">
                <a:sym typeface="Wingdings" pitchFamily="2" charset="2"/>
              </a:rPr>
            </a:br>
            <a:r>
              <a:rPr lang="en-US" sz="4000" dirty="0" smtClean="0">
                <a:sym typeface="Wingdings" pitchFamily="2" charset="2"/>
              </a:rPr>
              <a:t> </a:t>
            </a:r>
            <a:br>
              <a:rPr lang="en-US" sz="4000" dirty="0" smtClean="0">
                <a:sym typeface="Wingdings" pitchFamily="2" charset="2"/>
              </a:rPr>
            </a:br>
            <a:r>
              <a:rPr lang="en-US" sz="4000" dirty="0" smtClean="0">
                <a:sym typeface="Wingdings" pitchFamily="2" charset="2"/>
              </a:rPr>
              <a:t> NASH + cirrhosis </a:t>
            </a:r>
            <a:r>
              <a:rPr lang="en-US" sz="2700" dirty="0" smtClean="0">
                <a:sym typeface="Wingdings" pitchFamily="2" charset="2"/>
              </a:rPr>
              <a:t>(15-20% of NASH + Fibrosis) 185</a:t>
            </a:r>
            <a:r>
              <a:rPr lang="en-US" sz="4000" dirty="0" smtClean="0">
                <a:sym typeface="Wingdings" pitchFamily="2" charset="2"/>
              </a:rPr>
              <a:t> </a:t>
            </a:r>
            <a:br>
              <a:rPr lang="en-US" sz="4000" dirty="0" smtClean="0">
                <a:sym typeface="Wingdings" pitchFamily="2" charset="2"/>
              </a:rPr>
            </a:br>
            <a:r>
              <a:rPr lang="en-US" sz="4000" dirty="0" smtClean="0">
                <a:sym typeface="Wingdings" pitchFamily="2" charset="2"/>
              </a:rPr>
              <a:t/>
            </a:r>
            <a:br>
              <a:rPr lang="en-US" sz="4000" dirty="0" smtClean="0">
                <a:sym typeface="Wingdings" pitchFamily="2" charset="2"/>
              </a:rPr>
            </a:br>
            <a:r>
              <a:rPr lang="en-US" sz="4000" dirty="0" smtClean="0">
                <a:sym typeface="Wingdings" pitchFamily="2" charset="2"/>
              </a:rPr>
              <a:t>Decompensated cirrhosis (?HCC)</a:t>
            </a:r>
          </a:p>
        </p:txBody>
      </p:sp>
      <p:sp>
        <p:nvSpPr>
          <p:cNvPr id="13315" name="AutoShape 5"/>
          <p:cNvSpPr>
            <a:spLocks noChangeArrowheads="1"/>
          </p:cNvSpPr>
          <p:nvPr/>
        </p:nvSpPr>
        <p:spPr bwMode="auto">
          <a:xfrm>
            <a:off x="4267200" y="1295400"/>
            <a:ext cx="485775"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3316" name="AutoShape 7"/>
          <p:cNvSpPr>
            <a:spLocks noChangeArrowheads="1"/>
          </p:cNvSpPr>
          <p:nvPr/>
        </p:nvSpPr>
        <p:spPr bwMode="auto">
          <a:xfrm>
            <a:off x="4267200" y="3505200"/>
            <a:ext cx="485775"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3317" name="AutoShape 8"/>
          <p:cNvSpPr>
            <a:spLocks noChangeArrowheads="1"/>
          </p:cNvSpPr>
          <p:nvPr/>
        </p:nvSpPr>
        <p:spPr bwMode="auto">
          <a:xfrm>
            <a:off x="4267200" y="4572000"/>
            <a:ext cx="485775"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SzTx/>
              <a:buFontTx/>
              <a:buNone/>
            </a:pPr>
            <a:endParaRPr lang="en-US" altLang="en-US" sz="1800" dirty="0"/>
          </a:p>
        </p:txBody>
      </p:sp>
      <p:sp>
        <p:nvSpPr>
          <p:cNvPr id="13318" name="AutoShape 9"/>
          <p:cNvSpPr>
            <a:spLocks noChangeArrowheads="1"/>
          </p:cNvSpPr>
          <p:nvPr/>
        </p:nvSpPr>
        <p:spPr bwMode="auto">
          <a:xfrm>
            <a:off x="4267200" y="2362200"/>
            <a:ext cx="485775"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8" name="AutoShape 8"/>
          <p:cNvSpPr>
            <a:spLocks noChangeArrowheads="1"/>
          </p:cNvSpPr>
          <p:nvPr/>
        </p:nvSpPr>
        <p:spPr bwMode="auto">
          <a:xfrm>
            <a:off x="4267200" y="5638800"/>
            <a:ext cx="485775"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xmlns="" val="35966377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685800" y="304800"/>
            <a:ext cx="7772400" cy="914400"/>
          </a:xfrm>
        </p:spPr>
        <p:txBody>
          <a:bodyPr>
            <a:normAutofit/>
          </a:bodyPr>
          <a:lstStyle/>
          <a:p>
            <a:pPr>
              <a:defRPr/>
            </a:pPr>
            <a:r>
              <a:rPr lang="en-US" altLang="en-US" sz="4000" dirty="0" smtClean="0"/>
              <a:t>NASH and Hepatitis C</a:t>
            </a:r>
            <a:endParaRPr lang="en-US" altLang="en-US" sz="4000" dirty="0"/>
          </a:p>
        </p:txBody>
      </p:sp>
      <p:sp>
        <p:nvSpPr>
          <p:cNvPr id="296963" name="Rectangle 3"/>
          <p:cNvSpPr>
            <a:spLocks noGrp="1" noChangeArrowheads="1"/>
          </p:cNvSpPr>
          <p:nvPr>
            <p:ph type="body" idx="1"/>
          </p:nvPr>
        </p:nvSpPr>
        <p:spPr>
          <a:xfrm>
            <a:off x="457200" y="1295400"/>
            <a:ext cx="8229600" cy="4525963"/>
          </a:xfrm>
          <a:ln>
            <a:noFill/>
          </a:ln>
          <a:effectLst/>
        </p:spPr>
        <p:txBody>
          <a:bodyPr>
            <a:normAutofit lnSpcReduction="10000"/>
          </a:bodyPr>
          <a:lstStyle/>
          <a:p>
            <a:pPr>
              <a:lnSpc>
                <a:spcPct val="90000"/>
              </a:lnSpc>
              <a:buNone/>
              <a:defRPr/>
            </a:pPr>
            <a:r>
              <a:rPr lang="en-US" altLang="en-US" b="1" dirty="0">
                <a:effectLst>
                  <a:outerShdw blurRad="38100" dist="38100" dir="2700000" algn="tl">
                    <a:srgbClr val="808080"/>
                  </a:outerShdw>
                </a:effectLst>
                <a:latin typeface="Arial" charset="0"/>
              </a:rPr>
              <a:t>	</a:t>
            </a:r>
          </a:p>
          <a:p>
            <a:pPr>
              <a:lnSpc>
                <a:spcPct val="90000"/>
              </a:lnSpc>
              <a:defRPr/>
            </a:pPr>
            <a:r>
              <a:rPr lang="en-US" altLang="en-US" sz="2400" dirty="0">
                <a:latin typeface="Arial" charset="0"/>
              </a:rPr>
              <a:t>HCV is able to induce IR directly &amp; T2DM and IR are independent risk factors for progression of liver fibrosis and poor response to </a:t>
            </a:r>
            <a:r>
              <a:rPr lang="en-US" altLang="en-US" sz="2400" dirty="0" smtClean="0">
                <a:latin typeface="Arial" charset="0"/>
              </a:rPr>
              <a:t>AVT in pts with CHC.</a:t>
            </a:r>
            <a:endParaRPr lang="en-US" altLang="en-US" sz="2400" dirty="0">
              <a:latin typeface="Arial" charset="0"/>
            </a:endParaRPr>
          </a:p>
          <a:p>
            <a:pPr lvl="1">
              <a:lnSpc>
                <a:spcPct val="90000"/>
              </a:lnSpc>
              <a:defRPr/>
            </a:pPr>
            <a:r>
              <a:rPr lang="en-US" altLang="en-US" sz="1200" dirty="0" err="1" smtClean="0">
                <a:latin typeface="Arial" charset="0"/>
              </a:rPr>
              <a:t>Lonardo</a:t>
            </a:r>
            <a:r>
              <a:rPr lang="en-US" altLang="en-US" sz="1200" dirty="0" smtClean="0">
                <a:latin typeface="Arial" charset="0"/>
              </a:rPr>
              <a:t> A </a:t>
            </a:r>
            <a:r>
              <a:rPr lang="en-US" altLang="en-US" sz="1200" dirty="0" err="1" smtClean="0">
                <a:latin typeface="Arial" charset="0"/>
              </a:rPr>
              <a:t>er</a:t>
            </a:r>
            <a:r>
              <a:rPr lang="en-US" altLang="en-US" sz="1200" dirty="0" smtClean="0">
                <a:latin typeface="Arial" charset="0"/>
              </a:rPr>
              <a:t> al. </a:t>
            </a:r>
            <a:r>
              <a:rPr lang="en-US" altLang="en-US" sz="1200" dirty="0" err="1" smtClean="0">
                <a:latin typeface="Arial" charset="0"/>
              </a:rPr>
              <a:t>Hep</a:t>
            </a:r>
            <a:r>
              <a:rPr lang="en-US" altLang="en-US" sz="1200" dirty="0" smtClean="0">
                <a:latin typeface="Arial" charset="0"/>
              </a:rPr>
              <a:t> C and diabetes: the inevitable coincidence? Expert Rev Anti Infect </a:t>
            </a:r>
            <a:r>
              <a:rPr lang="en-US" altLang="en-US" sz="1200" dirty="0" err="1" smtClean="0">
                <a:latin typeface="Arial" charset="0"/>
              </a:rPr>
              <a:t>Ther</a:t>
            </a:r>
            <a:r>
              <a:rPr lang="en-US" altLang="en-US" sz="1200" dirty="0" smtClean="0">
                <a:latin typeface="Arial" charset="0"/>
              </a:rPr>
              <a:t> 2009; 7(3): 293</a:t>
            </a:r>
          </a:p>
          <a:p>
            <a:pPr>
              <a:lnSpc>
                <a:spcPct val="90000"/>
              </a:lnSpc>
              <a:defRPr/>
            </a:pPr>
            <a:endParaRPr lang="en-US" altLang="en-US" sz="2400" dirty="0" smtClean="0">
              <a:latin typeface="Arial" charset="0"/>
            </a:endParaRPr>
          </a:p>
          <a:p>
            <a:pPr>
              <a:lnSpc>
                <a:spcPct val="90000"/>
              </a:lnSpc>
              <a:defRPr/>
            </a:pPr>
            <a:r>
              <a:rPr lang="en-US" altLang="en-US" sz="2400" dirty="0" smtClean="0">
                <a:latin typeface="Arial" charset="0"/>
              </a:rPr>
              <a:t>Hepatitis </a:t>
            </a:r>
            <a:r>
              <a:rPr lang="en-US" altLang="en-US" sz="2400" dirty="0">
                <a:latin typeface="Arial" charset="0"/>
              </a:rPr>
              <a:t>C </a:t>
            </a:r>
            <a:r>
              <a:rPr lang="en-US" altLang="en-US" sz="2400" dirty="0" smtClean="0">
                <a:latin typeface="Arial" charset="0"/>
              </a:rPr>
              <a:t>behaves like </a:t>
            </a:r>
            <a:r>
              <a:rPr lang="en-US" altLang="en-US" sz="2400" dirty="0">
                <a:latin typeface="Arial" charset="0"/>
              </a:rPr>
              <a:t>a metabolic disease in the pathogenesis of NASH</a:t>
            </a:r>
          </a:p>
          <a:p>
            <a:pPr lvl="1">
              <a:lnSpc>
                <a:spcPct val="90000"/>
              </a:lnSpc>
              <a:defRPr/>
            </a:pPr>
            <a:r>
              <a:rPr lang="en-US" altLang="en-US" sz="1200" dirty="0">
                <a:latin typeface="Arial" charset="0"/>
              </a:rPr>
              <a:t>Koike L. </a:t>
            </a:r>
            <a:r>
              <a:rPr lang="en-US" altLang="en-US" sz="1200" dirty="0" err="1">
                <a:latin typeface="Arial" charset="0"/>
              </a:rPr>
              <a:t>Hepatol</a:t>
            </a:r>
            <a:r>
              <a:rPr lang="en-US" altLang="en-US" sz="1200" dirty="0">
                <a:latin typeface="Arial" charset="0"/>
              </a:rPr>
              <a:t> Res. 2005 </a:t>
            </a:r>
            <a:r>
              <a:rPr lang="en-US" altLang="en-US" sz="1200" dirty="0" err="1">
                <a:latin typeface="Arial" charset="0"/>
              </a:rPr>
              <a:t>sep</a:t>
            </a:r>
            <a:r>
              <a:rPr lang="en-US" altLang="en-US" sz="1200" dirty="0">
                <a:latin typeface="Arial" charset="0"/>
              </a:rPr>
              <a:t> 30</a:t>
            </a:r>
          </a:p>
          <a:p>
            <a:pPr>
              <a:lnSpc>
                <a:spcPct val="90000"/>
              </a:lnSpc>
              <a:defRPr/>
            </a:pPr>
            <a:endParaRPr lang="en-US" altLang="en-US" sz="2400" dirty="0" smtClean="0">
              <a:latin typeface="Arial" charset="0"/>
            </a:endParaRPr>
          </a:p>
          <a:p>
            <a:pPr>
              <a:lnSpc>
                <a:spcPct val="90000"/>
              </a:lnSpc>
              <a:defRPr/>
            </a:pPr>
            <a:r>
              <a:rPr lang="en-US" altLang="en-US" sz="2400" dirty="0" smtClean="0">
                <a:latin typeface="Arial" charset="0"/>
              </a:rPr>
              <a:t>Presence </a:t>
            </a:r>
            <a:r>
              <a:rPr lang="en-US" altLang="en-US" sz="2400" dirty="0">
                <a:latin typeface="Arial" charset="0"/>
              </a:rPr>
              <a:t>of NAFLD in patients with HCV is strongly associated with features of the metabolic syndrome and is a risk factor for advanced fibrosis</a:t>
            </a:r>
          </a:p>
          <a:p>
            <a:pPr lvl="1">
              <a:lnSpc>
                <a:spcPct val="90000"/>
              </a:lnSpc>
              <a:defRPr/>
            </a:pPr>
            <a:r>
              <a:rPr lang="en-US" altLang="en-US" sz="1200" dirty="0" err="1">
                <a:latin typeface="Arial" charset="0"/>
              </a:rPr>
              <a:t>Sanyal</a:t>
            </a:r>
            <a:r>
              <a:rPr lang="en-US" altLang="en-US" sz="1200" dirty="0">
                <a:latin typeface="Arial" charset="0"/>
              </a:rPr>
              <a:t> et al. Am J gastro.2003 Sep</a:t>
            </a:r>
          </a:p>
        </p:txBody>
      </p:sp>
    </p:spTree>
    <p:extLst>
      <p:ext uri="{BB962C8B-B14F-4D97-AF65-F5344CB8AC3E}">
        <p14:creationId xmlns:p14="http://schemas.microsoft.com/office/powerpoint/2010/main" xmlns="" val="11207598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000" b="1" dirty="0"/>
              <a:t>Non Alcoholic Fatty Liver </a:t>
            </a:r>
            <a:r>
              <a:rPr lang="en-US" sz="4000" b="1" dirty="0" smtClean="0"/>
              <a:t>Disease (NAFLD)</a:t>
            </a:r>
          </a:p>
          <a:p>
            <a:pPr marL="0" indent="0" algn="ctr">
              <a:buNone/>
            </a:pPr>
            <a:r>
              <a:rPr lang="en-US" dirty="0"/>
              <a:t>&amp;</a:t>
            </a:r>
            <a:endParaRPr lang="en-US" dirty="0" smtClean="0"/>
          </a:p>
          <a:p>
            <a:pPr marL="0" indent="0" algn="ctr">
              <a:buNone/>
            </a:pPr>
            <a:r>
              <a:rPr lang="en-US" sz="4000" b="1" dirty="0" smtClean="0"/>
              <a:t>Non Alcoholic </a:t>
            </a:r>
            <a:r>
              <a:rPr lang="en-US" sz="4000" b="1" dirty="0" err="1" smtClean="0"/>
              <a:t>Steato</a:t>
            </a:r>
            <a:r>
              <a:rPr lang="en-US" sz="4000" b="1" dirty="0" smtClean="0"/>
              <a:t>-Hepatitis (NASH)</a:t>
            </a:r>
            <a:endParaRPr lang="en-US" sz="4000" b="1" dirty="0"/>
          </a:p>
        </p:txBody>
      </p:sp>
    </p:spTree>
    <p:extLst>
      <p:ext uri="{BB962C8B-B14F-4D97-AF65-F5344CB8AC3E}">
        <p14:creationId xmlns:p14="http://schemas.microsoft.com/office/powerpoint/2010/main" xmlns="" val="129509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en-US" dirty="0" smtClean="0"/>
              <a:t>Pediatric Issues</a:t>
            </a:r>
          </a:p>
        </p:txBody>
      </p:sp>
      <p:sp>
        <p:nvSpPr>
          <p:cNvPr id="90119" name="Rectangle 7"/>
          <p:cNvSpPr>
            <a:spLocks noGrp="1" noChangeArrowheads="1"/>
          </p:cNvSpPr>
          <p:nvPr>
            <p:ph sz="half" idx="1"/>
          </p:nvPr>
        </p:nvSpPr>
        <p:spPr>
          <a:xfrm>
            <a:off x="457200" y="1828800"/>
            <a:ext cx="7696200" cy="2667000"/>
          </a:xfrm>
        </p:spPr>
        <p:txBody>
          <a:bodyPr>
            <a:normAutofit/>
          </a:bodyPr>
          <a:lstStyle/>
          <a:p>
            <a:pPr eaLnBrk="1" hangingPunct="1">
              <a:defRPr/>
            </a:pPr>
            <a:r>
              <a:rPr lang="en-US" sz="2800" dirty="0" smtClean="0"/>
              <a:t>NAFLD reported as early as in 2 years old children</a:t>
            </a:r>
          </a:p>
          <a:p>
            <a:pPr eaLnBrk="1" hangingPunct="1">
              <a:defRPr/>
            </a:pPr>
            <a:endParaRPr lang="en-US" sz="2800" dirty="0" smtClean="0"/>
          </a:p>
          <a:p>
            <a:pPr eaLnBrk="1" hangingPunct="1">
              <a:defRPr/>
            </a:pPr>
            <a:r>
              <a:rPr lang="en-US" sz="2800" dirty="0" smtClean="0"/>
              <a:t>NASH-related cirrhosis as early by 8 years of age </a:t>
            </a:r>
          </a:p>
          <a:p>
            <a:pPr>
              <a:defRPr/>
            </a:pPr>
            <a:endParaRPr lang="en-GB" altLang="en-US" sz="2800" dirty="0" smtClean="0"/>
          </a:p>
          <a:p>
            <a:pPr>
              <a:defRPr/>
            </a:pPr>
            <a:r>
              <a:rPr lang="en-GB" altLang="en-US" sz="2800" dirty="0" smtClean="0"/>
              <a:t>50</a:t>
            </a:r>
            <a:r>
              <a:rPr lang="en-GB" altLang="en-US" sz="2800" dirty="0"/>
              <a:t>% of obese children have NAFLD</a:t>
            </a:r>
          </a:p>
          <a:p>
            <a:pPr eaLnBrk="1" hangingPunct="1">
              <a:defRPr/>
            </a:pPr>
            <a:endParaRPr lang="en-US" sz="2800" dirty="0" smtClean="0"/>
          </a:p>
          <a:p>
            <a:pPr eaLnBrk="1" hangingPunct="1">
              <a:defRPr/>
            </a:pPr>
            <a:endParaRPr lang="en-US" sz="2800" dirty="0" smtClean="0"/>
          </a:p>
          <a:p>
            <a:pPr eaLnBrk="1" hangingPunct="1">
              <a:defRPr/>
            </a:pPr>
            <a:endParaRPr lang="en-US" sz="2800" dirty="0" smtClean="0"/>
          </a:p>
        </p:txBody>
      </p:sp>
      <p:sp>
        <p:nvSpPr>
          <p:cNvPr id="90118" name="Rectangle 6"/>
          <p:cNvSpPr>
            <a:spLocks noGrp="1" noChangeArrowheads="1"/>
          </p:cNvSpPr>
          <p:nvPr>
            <p:ph type="body" sz="half" idx="4294967295"/>
          </p:nvPr>
        </p:nvSpPr>
        <p:spPr>
          <a:xfrm>
            <a:off x="4419600" y="5791200"/>
            <a:ext cx="4724400" cy="838200"/>
          </a:xfrm>
        </p:spPr>
        <p:txBody>
          <a:bodyPr/>
          <a:lstStyle/>
          <a:p>
            <a:pPr eaLnBrk="1" hangingPunct="1">
              <a:lnSpc>
                <a:spcPct val="90000"/>
              </a:lnSpc>
              <a:buFont typeface="Wingdings" panose="05000000000000000000" pitchFamily="2" charset="2"/>
              <a:buNone/>
              <a:defRPr/>
            </a:pPr>
            <a:r>
              <a:rPr lang="en-US" sz="1600" smtClean="0"/>
              <a:t>Schwimmer, </a:t>
            </a:r>
            <a:r>
              <a:rPr lang="en-US" sz="1600" i="1" smtClean="0"/>
              <a:t>et al. Pediatrics</a:t>
            </a:r>
            <a:r>
              <a:rPr lang="en-US" sz="1600" smtClean="0"/>
              <a:t> 2006</a:t>
            </a:r>
          </a:p>
          <a:p>
            <a:pPr>
              <a:lnSpc>
                <a:spcPct val="90000"/>
              </a:lnSpc>
              <a:spcBef>
                <a:spcPct val="0"/>
              </a:spcBef>
              <a:buClrTx/>
              <a:buSzTx/>
              <a:buFontTx/>
              <a:buNone/>
              <a:defRPr/>
            </a:pPr>
            <a:r>
              <a:rPr lang="en-US" sz="1600" smtClean="0"/>
              <a:t>Schwimmer, </a:t>
            </a:r>
            <a:r>
              <a:rPr lang="en-US" sz="1600" i="1" smtClean="0"/>
              <a:t>et al. Hepatology 2005</a:t>
            </a:r>
          </a:p>
          <a:p>
            <a:pPr>
              <a:lnSpc>
                <a:spcPct val="90000"/>
              </a:lnSpc>
              <a:spcBef>
                <a:spcPct val="0"/>
              </a:spcBef>
              <a:buClrTx/>
              <a:buSzTx/>
              <a:buFontTx/>
              <a:buNone/>
              <a:defRPr/>
            </a:pPr>
            <a:r>
              <a:rPr lang="en-US" sz="1600" smtClean="0"/>
              <a:t>Schwimmer, </a:t>
            </a:r>
            <a:r>
              <a:rPr lang="en-US" sz="1600" i="1" smtClean="0"/>
              <a:t>et al. Gastroenterology 2009</a:t>
            </a:r>
          </a:p>
        </p:txBody>
      </p:sp>
    </p:spTree>
    <p:extLst>
      <p:ext uri="{BB962C8B-B14F-4D97-AF65-F5344CB8AC3E}">
        <p14:creationId xmlns:p14="http://schemas.microsoft.com/office/powerpoint/2010/main" xmlns="" val="2839826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r>
              <a:rPr lang="en-US" dirty="0" smtClean="0"/>
              <a:t>Pediatric Issues</a:t>
            </a:r>
          </a:p>
        </p:txBody>
      </p:sp>
      <p:sp>
        <p:nvSpPr>
          <p:cNvPr id="94211" name="Rectangle 3"/>
          <p:cNvSpPr>
            <a:spLocks noGrp="1" noChangeArrowheads="1"/>
          </p:cNvSpPr>
          <p:nvPr>
            <p:ph type="body" idx="1"/>
          </p:nvPr>
        </p:nvSpPr>
        <p:spPr>
          <a:xfrm>
            <a:off x="457200" y="1600200"/>
            <a:ext cx="8229600" cy="4724400"/>
          </a:xfrm>
        </p:spPr>
        <p:txBody>
          <a:bodyPr/>
          <a:lstStyle/>
          <a:p>
            <a:pPr>
              <a:lnSpc>
                <a:spcPct val="90000"/>
              </a:lnSpc>
              <a:defRPr/>
            </a:pPr>
            <a:r>
              <a:rPr lang="en-US" dirty="0"/>
              <a:t>Young c</a:t>
            </a:r>
            <a:r>
              <a:rPr lang="en-US" dirty="0" smtClean="0"/>
              <a:t>hildren who are not overweight and have NAFLD should be worked up for other causes of liver disease</a:t>
            </a:r>
          </a:p>
          <a:p>
            <a:pPr lvl="1">
              <a:lnSpc>
                <a:spcPct val="90000"/>
              </a:lnSpc>
              <a:defRPr/>
            </a:pPr>
            <a:r>
              <a:rPr lang="en-US" sz="2400" dirty="0"/>
              <a:t>Viral hepatitis</a:t>
            </a:r>
          </a:p>
          <a:p>
            <a:pPr lvl="1" eaLnBrk="1" hangingPunct="1">
              <a:lnSpc>
                <a:spcPct val="90000"/>
              </a:lnSpc>
              <a:defRPr/>
            </a:pPr>
            <a:r>
              <a:rPr lang="en-US" sz="2400" dirty="0" smtClean="0"/>
              <a:t>Inborn errors of metabolism</a:t>
            </a:r>
          </a:p>
          <a:p>
            <a:pPr lvl="1">
              <a:lnSpc>
                <a:spcPct val="90000"/>
              </a:lnSpc>
              <a:defRPr/>
            </a:pPr>
            <a:r>
              <a:rPr lang="en-US" sz="2400" dirty="0" smtClean="0"/>
              <a:t>Wilson’s </a:t>
            </a:r>
            <a:r>
              <a:rPr lang="en-US" sz="2400" dirty="0"/>
              <a:t>disease</a:t>
            </a:r>
          </a:p>
          <a:p>
            <a:pPr lvl="1" eaLnBrk="1" hangingPunct="1">
              <a:lnSpc>
                <a:spcPct val="90000"/>
              </a:lnSpc>
              <a:defRPr/>
            </a:pPr>
            <a:r>
              <a:rPr lang="en-US" sz="2400" dirty="0" smtClean="0"/>
              <a:t>Auto-immune hepatitis</a:t>
            </a:r>
          </a:p>
          <a:p>
            <a:pPr lvl="1">
              <a:lnSpc>
                <a:spcPct val="90000"/>
              </a:lnSpc>
              <a:defRPr/>
            </a:pPr>
            <a:r>
              <a:rPr lang="en-US" sz="2400" dirty="0"/>
              <a:t>Storage disorders</a:t>
            </a:r>
          </a:p>
          <a:p>
            <a:pPr lvl="1" eaLnBrk="1" hangingPunct="1">
              <a:lnSpc>
                <a:spcPct val="90000"/>
              </a:lnSpc>
              <a:defRPr/>
            </a:pPr>
            <a:r>
              <a:rPr lang="en-US" sz="2400" dirty="0" smtClean="0"/>
              <a:t>Cystic fibrosis</a:t>
            </a:r>
          </a:p>
          <a:p>
            <a:pPr lvl="1">
              <a:lnSpc>
                <a:spcPct val="90000"/>
              </a:lnSpc>
              <a:defRPr/>
            </a:pPr>
            <a:r>
              <a:rPr lang="en-US" sz="2400" dirty="0" smtClean="0"/>
              <a:t>Alcohol</a:t>
            </a:r>
            <a:endParaRPr lang="en-US" sz="2400" dirty="0"/>
          </a:p>
          <a:p>
            <a:pPr lvl="1" eaLnBrk="1" hangingPunct="1">
              <a:lnSpc>
                <a:spcPct val="90000"/>
              </a:lnSpc>
              <a:defRPr/>
            </a:pPr>
            <a:endParaRPr lang="en-US" sz="2400" dirty="0" smtClean="0"/>
          </a:p>
        </p:txBody>
      </p:sp>
    </p:spTree>
    <p:extLst>
      <p:ext uri="{BB962C8B-B14F-4D97-AF65-F5344CB8AC3E}">
        <p14:creationId xmlns:p14="http://schemas.microsoft.com/office/powerpoint/2010/main" xmlns="" val="14269354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r>
              <a:rPr lang="en-US" dirty="0" smtClean="0"/>
              <a:t>Pediatric Issues: treatment</a:t>
            </a:r>
          </a:p>
        </p:txBody>
      </p:sp>
      <p:sp>
        <p:nvSpPr>
          <p:cNvPr id="97283" name="Rectangle 3"/>
          <p:cNvSpPr>
            <a:spLocks noGrp="1" noChangeArrowheads="1"/>
          </p:cNvSpPr>
          <p:nvPr>
            <p:ph type="body" sz="half" idx="1"/>
          </p:nvPr>
        </p:nvSpPr>
        <p:spPr>
          <a:xfrm>
            <a:off x="457200" y="2209800"/>
            <a:ext cx="8305800" cy="3200400"/>
          </a:xfrm>
        </p:spPr>
        <p:txBody>
          <a:bodyPr/>
          <a:lstStyle/>
          <a:p>
            <a:pPr eaLnBrk="1" hangingPunct="1">
              <a:defRPr/>
            </a:pPr>
            <a:r>
              <a:rPr lang="en-US" dirty="0" smtClean="0"/>
              <a:t>Prospective: Intensive lifestyle behavior modification improves ALT and steatosis by ultrasound*</a:t>
            </a:r>
          </a:p>
          <a:p>
            <a:pPr lvl="1" eaLnBrk="1" hangingPunct="1">
              <a:defRPr/>
            </a:pPr>
            <a:r>
              <a:rPr lang="en-US" dirty="0" smtClean="0"/>
              <a:t>&gt;20% body weight reduction</a:t>
            </a:r>
          </a:p>
          <a:p>
            <a:pPr lvl="1" eaLnBrk="1" hangingPunct="1">
              <a:defRPr/>
            </a:pPr>
            <a:r>
              <a:rPr lang="en-US" dirty="0" smtClean="0"/>
              <a:t>94% were able to lose weight by calorie reduction and exercise</a:t>
            </a:r>
          </a:p>
          <a:p>
            <a:pPr marL="457200" lvl="1" indent="0" eaLnBrk="1" hangingPunct="1">
              <a:buNone/>
              <a:defRPr/>
            </a:pPr>
            <a:r>
              <a:rPr lang="en-US" dirty="0" smtClean="0"/>
              <a:t>               </a:t>
            </a:r>
          </a:p>
          <a:p>
            <a:pPr marL="457200" lvl="1" indent="0" eaLnBrk="1" hangingPunct="1">
              <a:buNone/>
              <a:defRPr/>
            </a:pPr>
            <a:r>
              <a:rPr lang="en-US" dirty="0"/>
              <a:t> </a:t>
            </a:r>
            <a:r>
              <a:rPr lang="en-US" dirty="0" smtClean="0"/>
              <a:t>                  “If you love them, don’t stuff them”</a:t>
            </a:r>
          </a:p>
          <a:p>
            <a:pPr eaLnBrk="1" hangingPunct="1">
              <a:buFont typeface="Wingdings" panose="05000000000000000000" pitchFamily="2" charset="2"/>
              <a:buNone/>
              <a:defRPr/>
            </a:pPr>
            <a:endParaRPr lang="en-US" dirty="0" smtClean="0"/>
          </a:p>
        </p:txBody>
      </p:sp>
      <p:sp>
        <p:nvSpPr>
          <p:cNvPr id="97284" name="Rectangle 4"/>
          <p:cNvSpPr>
            <a:spLocks noGrp="1" noChangeArrowheads="1"/>
          </p:cNvSpPr>
          <p:nvPr>
            <p:ph type="body" sz="half" idx="2"/>
          </p:nvPr>
        </p:nvSpPr>
        <p:spPr>
          <a:xfrm>
            <a:off x="4648200" y="5943600"/>
            <a:ext cx="4038600" cy="609600"/>
          </a:xfrm>
        </p:spPr>
        <p:txBody>
          <a:bodyPr/>
          <a:lstStyle/>
          <a:p>
            <a:pPr eaLnBrk="1" hangingPunct="1">
              <a:buFontTx/>
              <a:buNone/>
              <a:defRPr/>
            </a:pPr>
            <a:r>
              <a:rPr lang="en-US" sz="1600" smtClean="0"/>
              <a:t>*  Nobili, </a:t>
            </a:r>
            <a:r>
              <a:rPr lang="en-US" sz="1600" i="1" smtClean="0"/>
              <a:t>et al. Hepatology</a:t>
            </a:r>
            <a:r>
              <a:rPr lang="en-US" sz="1600" smtClean="0"/>
              <a:t> 2006</a:t>
            </a:r>
          </a:p>
        </p:txBody>
      </p:sp>
      <p:pic>
        <p:nvPicPr>
          <p:cNvPr id="74757" name="Picture 5" descr="och_moti"/>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640513"/>
            <a:ext cx="990600" cy="217487"/>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53478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274638"/>
            <a:ext cx="8458200" cy="1143000"/>
          </a:xfrm>
        </p:spPr>
        <p:txBody>
          <a:bodyPr>
            <a:normAutofit/>
          </a:bodyPr>
          <a:lstStyle/>
          <a:p>
            <a:pPr>
              <a:defRPr/>
            </a:pPr>
            <a:r>
              <a:rPr lang="en-US" sz="4000" dirty="0"/>
              <a:t>NASH and Hepatocellular Carcinoma</a:t>
            </a:r>
          </a:p>
        </p:txBody>
      </p:sp>
      <p:sp>
        <p:nvSpPr>
          <p:cNvPr id="87043" name="Rectangle 3"/>
          <p:cNvSpPr>
            <a:spLocks noGrp="1" noChangeArrowheads="1"/>
          </p:cNvSpPr>
          <p:nvPr>
            <p:ph type="body" idx="1"/>
          </p:nvPr>
        </p:nvSpPr>
        <p:spPr>
          <a:xfrm>
            <a:off x="457200" y="1600200"/>
            <a:ext cx="8458200" cy="4876800"/>
          </a:xfrm>
        </p:spPr>
        <p:txBody>
          <a:bodyPr/>
          <a:lstStyle/>
          <a:p>
            <a:pPr eaLnBrk="1" hangingPunct="1">
              <a:defRPr/>
            </a:pPr>
            <a:r>
              <a:rPr lang="en-US" sz="2800" dirty="0" smtClean="0"/>
              <a:t>Retrospective study 6,508 pts with NAFLD by USG</a:t>
            </a:r>
          </a:p>
          <a:p>
            <a:pPr eaLnBrk="1" hangingPunct="1">
              <a:defRPr/>
            </a:pPr>
            <a:r>
              <a:rPr lang="en-US" sz="2800" dirty="0" smtClean="0"/>
              <a:t>Follow up: 5.6 years</a:t>
            </a:r>
          </a:p>
          <a:p>
            <a:pPr eaLnBrk="1" hangingPunct="1">
              <a:defRPr/>
            </a:pPr>
            <a:r>
              <a:rPr lang="en-US" sz="2800" dirty="0" smtClean="0"/>
              <a:t>Primary end point: onset of HCC</a:t>
            </a:r>
          </a:p>
          <a:p>
            <a:pPr eaLnBrk="1" hangingPunct="1">
              <a:defRPr/>
            </a:pPr>
            <a:r>
              <a:rPr lang="en-US" sz="2800" dirty="0" smtClean="0"/>
              <a:t>16 new cases of HCC (0.25%)</a:t>
            </a:r>
          </a:p>
          <a:p>
            <a:pPr eaLnBrk="1" hangingPunct="1">
              <a:defRPr/>
            </a:pPr>
            <a:r>
              <a:rPr lang="en-US" sz="2800" dirty="0" smtClean="0"/>
              <a:t>Cumulative rates of NAFLD-related HCC:</a:t>
            </a:r>
          </a:p>
          <a:p>
            <a:pPr lvl="1" eaLnBrk="1" hangingPunct="1">
              <a:defRPr/>
            </a:pPr>
            <a:r>
              <a:rPr lang="en-US" sz="2400" dirty="0" smtClean="0"/>
              <a:t>0.02% at year 4 </a:t>
            </a:r>
          </a:p>
          <a:p>
            <a:pPr lvl="1" eaLnBrk="1" hangingPunct="1">
              <a:defRPr/>
            </a:pPr>
            <a:r>
              <a:rPr lang="en-US" sz="2400" dirty="0" smtClean="0"/>
              <a:t>0.19% at year 8</a:t>
            </a:r>
            <a:r>
              <a:rPr lang="en-US" sz="2000" dirty="0" smtClean="0"/>
              <a:t> </a:t>
            </a:r>
          </a:p>
          <a:p>
            <a:pPr lvl="1" eaLnBrk="1" hangingPunct="1">
              <a:defRPr/>
            </a:pPr>
            <a:r>
              <a:rPr lang="en-US" sz="2400" dirty="0" smtClean="0"/>
              <a:t>0.51% at year 12</a:t>
            </a:r>
          </a:p>
          <a:p>
            <a:pPr eaLnBrk="1" hangingPunct="1">
              <a:buFont typeface="Wingdings" panose="05000000000000000000" pitchFamily="2" charset="2"/>
              <a:buNone/>
              <a:defRPr/>
            </a:pPr>
            <a:r>
              <a:rPr lang="en-US" sz="2800" dirty="0" smtClean="0"/>
              <a:t>					*</a:t>
            </a:r>
            <a:r>
              <a:rPr lang="en-US" sz="1600" dirty="0" smtClean="0"/>
              <a:t>Kawamura </a:t>
            </a:r>
            <a:r>
              <a:rPr lang="en-US" sz="1600" i="1" dirty="0" smtClean="0"/>
              <a:t>et al, Am J Gastroenterology</a:t>
            </a:r>
            <a:r>
              <a:rPr lang="en-US" sz="1600" dirty="0" smtClean="0"/>
              <a:t> 2011</a:t>
            </a:r>
          </a:p>
          <a:p>
            <a:pPr lvl="4" eaLnBrk="1" hangingPunct="1">
              <a:buFont typeface="Wingdings" panose="05000000000000000000" pitchFamily="2" charset="2"/>
              <a:buNone/>
              <a:defRPr/>
            </a:pPr>
            <a:endParaRPr lang="en-US" sz="1600" dirty="0" smtClean="0"/>
          </a:p>
        </p:txBody>
      </p:sp>
    </p:spTree>
    <p:extLst>
      <p:ext uri="{BB962C8B-B14F-4D97-AF65-F5344CB8AC3E}">
        <p14:creationId xmlns:p14="http://schemas.microsoft.com/office/powerpoint/2010/main" xmlns="" val="3914727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0"/>
            <a:ext cx="8229600" cy="1143000"/>
          </a:xfrm>
        </p:spPr>
        <p:txBody>
          <a:bodyPr>
            <a:normAutofit/>
          </a:bodyPr>
          <a:lstStyle/>
          <a:p>
            <a:pPr>
              <a:defRPr/>
            </a:pPr>
            <a:r>
              <a:rPr lang="en-US" altLang="en-US" sz="6000" b="1" dirty="0"/>
              <a:t>Diagnosis</a:t>
            </a:r>
          </a:p>
        </p:txBody>
      </p:sp>
      <p:sp>
        <p:nvSpPr>
          <p:cNvPr id="53251" name="Content Placeholder 2"/>
          <p:cNvSpPr>
            <a:spLocks noGrp="1"/>
          </p:cNvSpPr>
          <p:nvPr>
            <p:ph idx="1"/>
          </p:nvPr>
        </p:nvSpPr>
        <p:spPr>
          <a:xfrm>
            <a:off x="457200" y="1295400"/>
            <a:ext cx="8229600" cy="4876800"/>
          </a:xfrm>
        </p:spPr>
        <p:txBody>
          <a:bodyPr>
            <a:normAutofit fontScale="92500" lnSpcReduction="20000"/>
          </a:bodyPr>
          <a:lstStyle/>
          <a:p>
            <a:pPr eaLnBrk="1" hangingPunct="1"/>
            <a:r>
              <a:rPr lang="en-US" altLang="en-US" dirty="0" smtClean="0"/>
              <a:t>NAFLD is a diagnosis of exclusion</a:t>
            </a:r>
          </a:p>
          <a:p>
            <a:r>
              <a:rPr lang="en-GB" altLang="en-US" dirty="0"/>
              <a:t>Primary care practitioners (PCPs) are </a:t>
            </a:r>
            <a:r>
              <a:rPr lang="en-GB" altLang="en-US" dirty="0" smtClean="0"/>
              <a:t>commonly </a:t>
            </a:r>
            <a:r>
              <a:rPr lang="en-GB" altLang="en-US" dirty="0"/>
              <a:t>faced with the scenario of abnormal liver enzymes in patients in whom there are no clinical risks, signs or symptoms of liver disease. </a:t>
            </a:r>
            <a:endParaRPr lang="en-GB" altLang="en-US" dirty="0" smtClean="0"/>
          </a:p>
          <a:p>
            <a:r>
              <a:rPr lang="en-GB" altLang="en-US" dirty="0" smtClean="0"/>
              <a:t>Exclude:</a:t>
            </a:r>
            <a:endParaRPr lang="en-GB" altLang="en-US" dirty="0"/>
          </a:p>
          <a:p>
            <a:pPr lvl="1" eaLnBrk="1" hangingPunct="1">
              <a:buFont typeface="Arial" panose="020B0604020202020204" pitchFamily="34" charset="0"/>
              <a:buNone/>
            </a:pPr>
            <a:r>
              <a:rPr lang="en-US" altLang="en-US" dirty="0" smtClean="0"/>
              <a:t>-Alcoholic Hepatitis</a:t>
            </a:r>
          </a:p>
          <a:p>
            <a:pPr lvl="1" eaLnBrk="1" hangingPunct="1">
              <a:buFont typeface="Arial" panose="020B0604020202020204" pitchFamily="34" charset="0"/>
              <a:buNone/>
            </a:pPr>
            <a:r>
              <a:rPr lang="en-US" altLang="en-US" dirty="0" smtClean="0"/>
              <a:t>-Drug induced Hepatitis (</a:t>
            </a:r>
            <a:r>
              <a:rPr lang="en-US" altLang="en-US" dirty="0" err="1" smtClean="0"/>
              <a:t>tamoxifen</a:t>
            </a:r>
            <a:r>
              <a:rPr lang="en-US" altLang="en-US" dirty="0" smtClean="0"/>
              <a:t>, </a:t>
            </a:r>
            <a:r>
              <a:rPr lang="en-US" altLang="en-US" dirty="0" err="1" smtClean="0"/>
              <a:t>amiodarone</a:t>
            </a:r>
            <a:r>
              <a:rPr lang="en-US" altLang="en-US" dirty="0" smtClean="0"/>
              <a:t>)</a:t>
            </a:r>
          </a:p>
          <a:p>
            <a:pPr lvl="1" eaLnBrk="1" hangingPunct="1">
              <a:buFont typeface="Arial" panose="020B0604020202020204" pitchFamily="34" charset="0"/>
              <a:buNone/>
            </a:pPr>
            <a:r>
              <a:rPr lang="en-US" altLang="en-US" dirty="0" smtClean="0"/>
              <a:t>-Viral Hepatitis</a:t>
            </a:r>
          </a:p>
          <a:p>
            <a:pPr lvl="1" eaLnBrk="1" hangingPunct="1">
              <a:buFont typeface="Arial" panose="020B0604020202020204" pitchFamily="34" charset="0"/>
              <a:buNone/>
            </a:pPr>
            <a:r>
              <a:rPr lang="en-US" altLang="en-US" dirty="0" smtClean="0"/>
              <a:t>-Autoimmune Hepatitis</a:t>
            </a:r>
          </a:p>
          <a:p>
            <a:pPr lvl="1" eaLnBrk="1" hangingPunct="1">
              <a:buFont typeface="Arial" panose="020B0604020202020204" pitchFamily="34" charset="0"/>
              <a:buNone/>
            </a:pPr>
            <a:r>
              <a:rPr lang="en-US" altLang="en-US" dirty="0" smtClean="0"/>
              <a:t>-Metabolic (Wilson and Hemochromatosis)</a:t>
            </a:r>
          </a:p>
          <a:p>
            <a:pPr eaLnBrk="1" hangingPunct="1"/>
            <a:endParaRPr lang="en-US" altLang="en-US" dirty="0" smtClean="0"/>
          </a:p>
        </p:txBody>
      </p:sp>
    </p:spTree>
    <p:extLst>
      <p:ext uri="{BB962C8B-B14F-4D97-AF65-F5344CB8AC3E}">
        <p14:creationId xmlns:p14="http://schemas.microsoft.com/office/powerpoint/2010/main" xmlns="" val="6755246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Suspect </a:t>
            </a:r>
            <a:r>
              <a:rPr lang="en-US" dirty="0" smtClean="0"/>
              <a:t>NAFLD/NASH</a:t>
            </a:r>
            <a:endParaRPr lang="en-US" dirty="0"/>
          </a:p>
        </p:txBody>
      </p:sp>
      <p:sp>
        <p:nvSpPr>
          <p:cNvPr id="3" name="Content Placeholder 2"/>
          <p:cNvSpPr>
            <a:spLocks noGrp="1"/>
          </p:cNvSpPr>
          <p:nvPr>
            <p:ph idx="1"/>
          </p:nvPr>
        </p:nvSpPr>
        <p:spPr>
          <a:xfrm>
            <a:off x="457200" y="1874837"/>
            <a:ext cx="8229600" cy="4525963"/>
          </a:xfrm>
        </p:spPr>
        <p:txBody>
          <a:bodyPr>
            <a:normAutofit/>
          </a:bodyPr>
          <a:lstStyle/>
          <a:p>
            <a:r>
              <a:rPr lang="en-US" altLang="en-US" sz="2800" dirty="0" smtClean="0">
                <a:latin typeface="Arial" charset="0"/>
              </a:rPr>
              <a:t>Features of metabolic syndrome.</a:t>
            </a:r>
          </a:p>
          <a:p>
            <a:r>
              <a:rPr lang="en-US" altLang="en-US" sz="2800" dirty="0">
                <a:latin typeface="Arial" charset="0"/>
              </a:rPr>
              <a:t>RUQ discomfort or pain</a:t>
            </a:r>
          </a:p>
          <a:p>
            <a:r>
              <a:rPr lang="en-US" altLang="en-US" sz="2800" dirty="0" smtClean="0">
                <a:latin typeface="Arial" charset="0"/>
              </a:rPr>
              <a:t>Coincidental USG finding of Fatty liver</a:t>
            </a:r>
          </a:p>
          <a:p>
            <a:r>
              <a:rPr lang="en-US" altLang="en-US" sz="2800" dirty="0" smtClean="0">
                <a:latin typeface="Arial" charset="0"/>
              </a:rPr>
              <a:t>Workup for elevated ALT</a:t>
            </a:r>
          </a:p>
          <a:p>
            <a:r>
              <a:rPr lang="en-US" altLang="en-US" sz="2800" dirty="0" smtClean="0">
                <a:latin typeface="Arial" charset="0"/>
              </a:rPr>
              <a:t>Asian </a:t>
            </a:r>
            <a:r>
              <a:rPr lang="en-US" altLang="en-US" sz="2800" dirty="0">
                <a:latin typeface="Arial" charset="0"/>
              </a:rPr>
              <a:t>descent.  </a:t>
            </a:r>
          </a:p>
          <a:p>
            <a:endParaRPr lang="en-US" altLang="en-US" sz="1200" dirty="0" smtClean="0">
              <a:latin typeface="Arial" charset="0"/>
            </a:endParaRPr>
          </a:p>
        </p:txBody>
      </p:sp>
    </p:spTree>
    <p:extLst>
      <p:ext uri="{BB962C8B-B14F-4D97-AF65-F5344CB8AC3E}">
        <p14:creationId xmlns:p14="http://schemas.microsoft.com/office/powerpoint/2010/main" xmlns="" val="4251449149"/>
      </p:ext>
    </p:extLst>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42888"/>
            <a:ext cx="8229600" cy="1143001"/>
          </a:xfrm>
        </p:spPr>
        <p:txBody>
          <a:bodyPr/>
          <a:lstStyle/>
          <a:p>
            <a:r>
              <a:rPr lang="en-GB" altLang="en-US" smtClean="0"/>
              <a:t>NAFLD - Prognosis</a:t>
            </a:r>
          </a:p>
        </p:txBody>
      </p:sp>
      <p:sp>
        <p:nvSpPr>
          <p:cNvPr id="93187" name="Rectangle 3"/>
          <p:cNvSpPr>
            <a:spLocks noGrp="1" noChangeArrowheads="1"/>
          </p:cNvSpPr>
          <p:nvPr>
            <p:ph type="body" idx="1"/>
          </p:nvPr>
        </p:nvSpPr>
        <p:spPr>
          <a:xfrm>
            <a:off x="457200" y="765175"/>
            <a:ext cx="8229600" cy="4525963"/>
          </a:xfrm>
        </p:spPr>
        <p:txBody>
          <a:bodyPr/>
          <a:lstStyle/>
          <a:p>
            <a:r>
              <a:rPr lang="en-GB" altLang="en-US" sz="1800" dirty="0" smtClean="0"/>
              <a:t>Increased overall mortality compared to matched control populations.</a:t>
            </a:r>
          </a:p>
          <a:p>
            <a:endParaRPr lang="en-GB" altLang="en-US" sz="1800" dirty="0" smtClean="0"/>
          </a:p>
          <a:p>
            <a:r>
              <a:rPr lang="en-GB" altLang="en-US" sz="2400" i="1" dirty="0" smtClean="0"/>
              <a:t>Commonest cause of death in patients with NAFLD, NAFL and NASH is cardiovascular disease.</a:t>
            </a:r>
          </a:p>
          <a:p>
            <a:endParaRPr lang="en-GB" altLang="en-US" sz="1800" dirty="0" smtClean="0"/>
          </a:p>
          <a:p>
            <a:r>
              <a:rPr lang="en-GB" altLang="en-US" sz="1800" dirty="0" smtClean="0"/>
              <a:t>Increased liver-related mortality rate – increasingly common indication for liver transplantation (15-20%). </a:t>
            </a:r>
          </a:p>
          <a:p>
            <a:endParaRPr lang="en-GB" altLang="en-US" sz="1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132138" y="3021013"/>
            <a:ext cx="5343525" cy="3506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a:spLocks noChangeArrowheads="1"/>
          </p:cNvSpPr>
          <p:nvPr/>
        </p:nvSpPr>
        <p:spPr bwMode="auto">
          <a:xfrm>
            <a:off x="168275" y="6381750"/>
            <a:ext cx="873601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r>
              <a:rPr lang="en-US" altLang="en-US" sz="1200" b="0"/>
              <a:t>Kawamura Y et al (2011). Large scale long term follow up study of Japanese patients with NAFLD for the onset of HCC. American Journal of Gastroenterology doi:10.1038/ajg.2011.327</a:t>
            </a:r>
          </a:p>
        </p:txBody>
      </p:sp>
    </p:spTree>
    <p:extLst>
      <p:ext uri="{BB962C8B-B14F-4D97-AF65-F5344CB8AC3E}">
        <p14:creationId xmlns:p14="http://schemas.microsoft.com/office/powerpoint/2010/main" xmlns="" val="315717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blinds(horizontal)">
                                      <p:cBhvr>
                                        <p:cTn id="7" dur="500"/>
                                        <p:tgtEl>
                                          <p:spTgt spid="931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3187">
                                            <p:txEl>
                                              <p:pRg st="2" end="2"/>
                                            </p:txEl>
                                          </p:spTgt>
                                        </p:tgtEl>
                                        <p:attrNameLst>
                                          <p:attrName>style.visibility</p:attrName>
                                        </p:attrNameLst>
                                      </p:cBhvr>
                                      <p:to>
                                        <p:strVal val="visible"/>
                                      </p:to>
                                    </p:set>
                                    <p:animEffect transition="in" filter="blinds(horizontal)">
                                      <p:cBhvr>
                                        <p:cTn id="12" dur="500"/>
                                        <p:tgtEl>
                                          <p:spTgt spid="931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3187">
                                            <p:txEl>
                                              <p:pRg st="4" end="4"/>
                                            </p:txEl>
                                          </p:spTgt>
                                        </p:tgtEl>
                                        <p:attrNameLst>
                                          <p:attrName>style.visibility</p:attrName>
                                        </p:attrNameLst>
                                      </p:cBhvr>
                                      <p:to>
                                        <p:strVal val="visible"/>
                                      </p:to>
                                    </p:set>
                                    <p:animEffect transition="in" filter="blinds(horizontal)">
                                      <p:cBhvr>
                                        <p:cTn id="17" dur="500"/>
                                        <p:tgtEl>
                                          <p:spTgt spid="9318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a:t>Take-Home Key M</a:t>
            </a:r>
            <a:r>
              <a:rPr lang="en-US" sz="4000" dirty="0" smtClean="0"/>
              <a:t>essages</a:t>
            </a:r>
            <a:endParaRPr lang="en-US" sz="4000"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smtClean="0"/>
              <a:t>NASH remains amongst major causes of liver-related morbidity</a:t>
            </a:r>
          </a:p>
          <a:p>
            <a:r>
              <a:rPr lang="en-US" dirty="0" smtClean="0"/>
              <a:t>It is frequently associated with the presence of insulin resistance </a:t>
            </a:r>
          </a:p>
          <a:p>
            <a:r>
              <a:rPr lang="en-US" dirty="0" smtClean="0"/>
              <a:t>It can progress to cirrhosis and liver failure</a:t>
            </a:r>
          </a:p>
          <a:p>
            <a:r>
              <a:rPr lang="en-US" dirty="0" smtClean="0"/>
              <a:t>The presence of NASH should be actively sought especially in those who are overweight and/or diabetic especially with </a:t>
            </a:r>
            <a:r>
              <a:rPr lang="en-US" dirty="0" err="1" smtClean="0"/>
              <a:t>with</a:t>
            </a:r>
            <a:r>
              <a:rPr lang="en-US" dirty="0" smtClean="0"/>
              <a:t> raised ALT.</a:t>
            </a:r>
          </a:p>
          <a:p>
            <a:r>
              <a:rPr lang="en-GB" altLang="en-US" i="1" dirty="0"/>
              <a:t>Commonest cause of death in patients with NAFLD, NAFL and NASH is cardiovascular disease.</a:t>
            </a:r>
          </a:p>
          <a:p>
            <a:endParaRPr lang="en-US" dirty="0" smtClean="0"/>
          </a:p>
        </p:txBody>
      </p:sp>
    </p:spTree>
    <p:extLst>
      <p:ext uri="{BB962C8B-B14F-4D97-AF65-F5344CB8AC3E}">
        <p14:creationId xmlns:p14="http://schemas.microsoft.com/office/powerpoint/2010/main" xmlns="" val="1907811432"/>
      </p:ext>
    </p:extLst>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838200" y="1676400"/>
            <a:ext cx="7620000" cy="2133600"/>
          </a:xfrm>
        </p:spPr>
        <p:txBody>
          <a:bodyPr/>
          <a:lstStyle/>
          <a:p>
            <a:pPr eaLnBrk="1" hangingPunct="1"/>
            <a:r>
              <a:rPr lang="en-US" altLang="en-US" sz="2800" dirty="0" smtClean="0">
                <a:latin typeface="Algerian" panose="04020705040A02060702" pitchFamily="82" charset="0"/>
              </a:rPr>
              <a:t>Knowing </a:t>
            </a:r>
            <a:r>
              <a:rPr lang="en-US" altLang="en-US" sz="2800" dirty="0" err="1" smtClean="0">
                <a:latin typeface="Algerian" panose="04020705040A02060702" pitchFamily="82" charset="0"/>
              </a:rPr>
              <a:t>iS</a:t>
            </a:r>
            <a:r>
              <a:rPr lang="en-US" altLang="en-US" sz="2800" dirty="0" smtClean="0">
                <a:latin typeface="Algerian" panose="04020705040A02060702" pitchFamily="82" charset="0"/>
              </a:rPr>
              <a:t> not enough;  we must apply.</a:t>
            </a:r>
            <a:br>
              <a:rPr lang="en-US" altLang="en-US" sz="2800" dirty="0" smtClean="0">
                <a:latin typeface="Algerian" panose="04020705040A02060702" pitchFamily="82" charset="0"/>
              </a:rPr>
            </a:br>
            <a:r>
              <a:rPr lang="en-US" altLang="en-US" sz="2800" dirty="0" smtClean="0">
                <a:latin typeface="Algerian" panose="04020705040A02060702" pitchFamily="82" charset="0"/>
              </a:rPr>
              <a:t/>
            </a:r>
            <a:br>
              <a:rPr lang="en-US" altLang="en-US" sz="2800" dirty="0" smtClean="0">
                <a:latin typeface="Algerian" panose="04020705040A02060702" pitchFamily="82" charset="0"/>
              </a:rPr>
            </a:br>
            <a:r>
              <a:rPr lang="en-US" altLang="en-US" sz="2800" dirty="0" smtClean="0">
                <a:latin typeface="Algerian" panose="04020705040A02060702" pitchFamily="82" charset="0"/>
              </a:rPr>
              <a:t>Willingness is not enough; we must act. </a:t>
            </a:r>
            <a:br>
              <a:rPr lang="en-US" altLang="en-US" sz="2800" dirty="0" smtClean="0">
                <a:latin typeface="Algerian" panose="04020705040A02060702" pitchFamily="82" charset="0"/>
              </a:rPr>
            </a:br>
            <a:endParaRPr lang="en-US" altLang="en-US" sz="2800" dirty="0" smtClean="0">
              <a:latin typeface="Algerian" panose="04020705040A02060702" pitchFamily="82" charset="0"/>
            </a:endParaRPr>
          </a:p>
        </p:txBody>
      </p:sp>
      <p:sp>
        <p:nvSpPr>
          <p:cNvPr id="99331" name="Text Box 3"/>
          <p:cNvSpPr txBox="1">
            <a:spLocks noChangeArrowheads="1"/>
          </p:cNvSpPr>
          <p:nvPr/>
        </p:nvSpPr>
        <p:spPr bwMode="auto">
          <a:xfrm>
            <a:off x="6821488" y="3638550"/>
            <a:ext cx="11795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en-US" altLang="en-US" sz="2000" i="1" dirty="0">
                <a:latin typeface="Arial" panose="020B0604020202020204" pitchFamily="34" charset="0"/>
              </a:rPr>
              <a:t>- Goethe</a:t>
            </a:r>
            <a:endParaRPr lang="en-US" altLang="en-US" sz="1400" i="1" dirty="0">
              <a:latin typeface="Arial" panose="020B0604020202020204" pitchFamily="34" charset="0"/>
            </a:endParaRPr>
          </a:p>
        </p:txBody>
      </p:sp>
    </p:spTree>
    <p:extLst>
      <p:ext uri="{BB962C8B-B14F-4D97-AF65-F5344CB8AC3E}">
        <p14:creationId xmlns:p14="http://schemas.microsoft.com/office/powerpoint/2010/main" xmlns="" val="23198272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0" name="Rectangle 2"/>
          <p:cNvSpPr>
            <a:spLocks noChangeArrowheads="1"/>
          </p:cNvSpPr>
          <p:nvPr/>
        </p:nvSpPr>
        <p:spPr bwMode="auto">
          <a:xfrm>
            <a:off x="2286000" y="1447800"/>
            <a:ext cx="4881563" cy="3856038"/>
          </a:xfrm>
          <a:prstGeom prst="rect">
            <a:avLst/>
          </a:prstGeom>
          <a:solidFill>
            <a:schemeClr val="accent3">
              <a:lumMod val="25000"/>
            </a:schemeClr>
          </a:solidFill>
          <a:ln w="9525">
            <a:solidFill>
              <a:srgbClr val="FFFF99"/>
            </a:solidFill>
            <a:miter lim="800000"/>
            <a:headEnd/>
            <a:tailEnd/>
          </a:ln>
          <a:effectLst/>
        </p:spPr>
        <p:txBody>
          <a:bodyPr wrap="none" anchor="ctr"/>
          <a:lstStyle/>
          <a:p>
            <a:pPr eaLnBrk="1" hangingPunct="1">
              <a:defRPr/>
            </a:pPr>
            <a:endParaRPr lang="en-US"/>
          </a:p>
        </p:txBody>
      </p:sp>
      <p:cxnSp>
        <p:nvCxnSpPr>
          <p:cNvPr id="100355" name="AutoShape 3"/>
          <p:cNvCxnSpPr>
            <a:cxnSpLocks noChangeShapeType="1"/>
          </p:cNvCxnSpPr>
          <p:nvPr/>
        </p:nvCxnSpPr>
        <p:spPr bwMode="auto">
          <a:xfrm flipV="1">
            <a:off x="2301875" y="2032000"/>
            <a:ext cx="3219450" cy="3138488"/>
          </a:xfrm>
          <a:prstGeom prst="curvedConnector3">
            <a:avLst>
              <a:gd name="adj1" fmla="val 48472"/>
            </a:avLst>
          </a:prstGeom>
          <a:noFill/>
          <a:ln w="57150">
            <a:solidFill>
              <a:srgbClr val="FFFF99"/>
            </a:solidFill>
            <a:round/>
            <a:headEnd/>
            <a:tailEnd/>
          </a:ln>
          <a:extLst>
            <a:ext uri="{909E8E84-426E-40DD-AFC4-6F175D3DCCD1}">
              <a14:hiddenFill xmlns:a14="http://schemas.microsoft.com/office/drawing/2010/main" xmlns="">
                <a:noFill/>
              </a14:hiddenFill>
            </a:ext>
          </a:extLst>
        </p:spPr>
      </p:cxnSp>
      <p:grpSp>
        <p:nvGrpSpPr>
          <p:cNvPr id="100356" name="Group 4"/>
          <p:cNvGrpSpPr>
            <a:grpSpLocks/>
          </p:cNvGrpSpPr>
          <p:nvPr/>
        </p:nvGrpSpPr>
        <p:grpSpPr bwMode="auto">
          <a:xfrm>
            <a:off x="3109913" y="5332413"/>
            <a:ext cx="3116262" cy="946150"/>
            <a:chOff x="1959" y="3359"/>
            <a:chExt cx="1963" cy="596"/>
          </a:xfrm>
        </p:grpSpPr>
        <p:sp>
          <p:nvSpPr>
            <p:cNvPr id="1056773" name="AutoShape 5"/>
            <p:cNvSpPr>
              <a:spLocks noChangeArrowheads="1"/>
            </p:cNvSpPr>
            <p:nvPr/>
          </p:nvSpPr>
          <p:spPr bwMode="auto">
            <a:xfrm>
              <a:off x="1959" y="3359"/>
              <a:ext cx="1963" cy="596"/>
            </a:xfrm>
            <a:prstGeom prst="rightArrow">
              <a:avLst>
                <a:gd name="adj1" fmla="val 50000"/>
                <a:gd name="adj2" fmla="val 82341"/>
              </a:avLst>
            </a:prstGeom>
            <a:gradFill rotWithShape="0">
              <a:gsLst>
                <a:gs pos="0">
                  <a:srgbClr val="000000"/>
                </a:gs>
                <a:gs pos="50000">
                  <a:schemeClr val="folHlink"/>
                </a:gs>
                <a:gs pos="100000">
                  <a:srgbClr val="000000"/>
                </a:gs>
              </a:gsLst>
              <a:lin ang="5400000" scaled="1"/>
            </a:gradFill>
            <a:ln w="9525">
              <a:solidFill>
                <a:srgbClr val="FFFF99"/>
              </a:solidFill>
              <a:miter lim="800000"/>
              <a:headEnd/>
              <a:tailEnd/>
            </a:ln>
            <a:effectLst>
              <a:outerShdw dist="107763" dir="2700000" algn="ctr" rotWithShape="0">
                <a:schemeClr val="bg2"/>
              </a:outerShdw>
            </a:effectLst>
          </p:spPr>
          <p:txBody>
            <a:bodyPr wrap="none" anchor="ctr"/>
            <a:lstStyle/>
            <a:p>
              <a:pPr eaLnBrk="1" hangingPunct="1">
                <a:defRPr/>
              </a:pPr>
              <a:endParaRPr lang="en-US">
                <a:solidFill>
                  <a:srgbClr val="FFFF99"/>
                </a:solidFill>
              </a:endParaRPr>
            </a:p>
          </p:txBody>
        </p:sp>
        <p:sp>
          <p:nvSpPr>
            <p:cNvPr id="1056774" name="Text Box 6"/>
            <p:cNvSpPr txBox="1">
              <a:spLocks noChangeArrowheads="1"/>
            </p:cNvSpPr>
            <p:nvPr/>
          </p:nvSpPr>
          <p:spPr bwMode="auto">
            <a:xfrm>
              <a:off x="2531" y="3530"/>
              <a:ext cx="472" cy="233"/>
            </a:xfrm>
            <a:prstGeom prst="rect">
              <a:avLst/>
            </a:prstGeom>
            <a:noFill/>
            <a:ln w="9525">
              <a:noFill/>
              <a:miter lim="800000"/>
              <a:headEnd/>
              <a:tailEnd/>
            </a:ln>
            <a:effectLst/>
          </p:spPr>
          <p:txBody>
            <a:bodyPr wrap="none" anchor="ctr">
              <a:spAutoFit/>
            </a:bodyPr>
            <a:lstStyle/>
            <a:p>
              <a:pPr eaLnBrk="1" hangingPunct="1">
                <a:defRPr/>
              </a:pPr>
              <a:r>
                <a:rPr lang="en-US" dirty="0">
                  <a:solidFill>
                    <a:schemeClr val="bg1"/>
                  </a:solidFill>
                  <a:effectLst>
                    <a:outerShdw blurRad="38100" dist="38100" dir="2700000" algn="tl">
                      <a:srgbClr val="000000"/>
                    </a:outerShdw>
                  </a:effectLst>
                  <a:latin typeface="+mn-lt"/>
                </a:rPr>
                <a:t>TIME</a:t>
              </a:r>
            </a:p>
          </p:txBody>
        </p:sp>
      </p:grpSp>
      <p:grpSp>
        <p:nvGrpSpPr>
          <p:cNvPr id="100357" name="Group 7"/>
          <p:cNvGrpSpPr>
            <a:grpSpLocks/>
          </p:cNvGrpSpPr>
          <p:nvPr/>
        </p:nvGrpSpPr>
        <p:grpSpPr bwMode="auto">
          <a:xfrm>
            <a:off x="1143000" y="1066800"/>
            <a:ext cx="1082675" cy="4008438"/>
            <a:chOff x="735" y="816"/>
            <a:chExt cx="767" cy="2525"/>
          </a:xfrm>
        </p:grpSpPr>
        <p:sp>
          <p:nvSpPr>
            <p:cNvPr id="1056776" name="AutoShape 8"/>
            <p:cNvSpPr>
              <a:spLocks noChangeArrowheads="1"/>
            </p:cNvSpPr>
            <p:nvPr/>
          </p:nvSpPr>
          <p:spPr bwMode="auto">
            <a:xfrm>
              <a:off x="735" y="816"/>
              <a:ext cx="767" cy="2525"/>
            </a:xfrm>
            <a:prstGeom prst="upArrow">
              <a:avLst>
                <a:gd name="adj1" fmla="val 50000"/>
                <a:gd name="adj2" fmla="val 82301"/>
              </a:avLst>
            </a:prstGeom>
            <a:gradFill rotWithShape="0">
              <a:gsLst>
                <a:gs pos="0">
                  <a:srgbClr val="000000"/>
                </a:gs>
                <a:gs pos="50000">
                  <a:schemeClr val="folHlink"/>
                </a:gs>
                <a:gs pos="100000">
                  <a:srgbClr val="000000"/>
                </a:gs>
              </a:gsLst>
              <a:lin ang="5400000" scaled="1"/>
            </a:gradFill>
            <a:ln w="9525">
              <a:solidFill>
                <a:srgbClr val="FFFF99"/>
              </a:solidFill>
              <a:miter lim="800000"/>
              <a:headEnd/>
              <a:tailEnd/>
            </a:ln>
            <a:effectLst>
              <a:outerShdw dist="89803" dir="2700000" algn="ctr" rotWithShape="0">
                <a:schemeClr val="bg2"/>
              </a:outerShdw>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00364" name="Text Box 9"/>
            <p:cNvSpPr txBox="1">
              <a:spLocks noChangeArrowheads="1"/>
            </p:cNvSpPr>
            <p:nvPr/>
          </p:nvSpPr>
          <p:spPr bwMode="auto">
            <a:xfrm rot="-5400000">
              <a:off x="38" y="2038"/>
              <a:ext cx="2161" cy="32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400" dirty="0" smtClean="0">
                  <a:solidFill>
                    <a:schemeClr val="bg1"/>
                  </a:solidFill>
                </a:rPr>
                <a:t>    metabolic syndrome</a:t>
              </a:r>
              <a:endParaRPr lang="en-US" altLang="en-US" sz="2400" dirty="0">
                <a:solidFill>
                  <a:schemeClr val="bg1"/>
                </a:solidFill>
              </a:endParaRPr>
            </a:p>
          </p:txBody>
        </p:sp>
      </p:grpSp>
      <p:sp>
        <p:nvSpPr>
          <p:cNvPr id="100358" name="Text Box 10"/>
          <p:cNvSpPr txBox="1">
            <a:spLocks noChangeArrowheads="1"/>
          </p:cNvSpPr>
          <p:nvPr/>
        </p:nvSpPr>
        <p:spPr bwMode="auto">
          <a:xfrm>
            <a:off x="6096000" y="16002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SzTx/>
              <a:buFontTx/>
              <a:buNone/>
            </a:pPr>
            <a:endParaRPr lang="en-US" altLang="en-US" sz="2000"/>
          </a:p>
        </p:txBody>
      </p:sp>
      <p:sp>
        <p:nvSpPr>
          <p:cNvPr id="100359" name="Text Box 11"/>
          <p:cNvSpPr txBox="1">
            <a:spLocks noChangeArrowheads="1"/>
          </p:cNvSpPr>
          <p:nvPr/>
        </p:nvSpPr>
        <p:spPr bwMode="auto">
          <a:xfrm>
            <a:off x="6934200" y="28956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000">
              <a:solidFill>
                <a:srgbClr val="FF3300"/>
              </a:solidFill>
            </a:endParaRPr>
          </a:p>
        </p:txBody>
      </p:sp>
      <p:sp>
        <p:nvSpPr>
          <p:cNvPr id="1056780" name="Line 12"/>
          <p:cNvSpPr>
            <a:spLocks noChangeShapeType="1"/>
          </p:cNvSpPr>
          <p:nvPr/>
        </p:nvSpPr>
        <p:spPr bwMode="auto">
          <a:xfrm>
            <a:off x="2286000" y="3505200"/>
            <a:ext cx="4876800" cy="0"/>
          </a:xfrm>
          <a:prstGeom prst="line">
            <a:avLst/>
          </a:prstGeom>
          <a:noFill/>
          <a:ln w="9525">
            <a:solidFill>
              <a:schemeClr val="tx1"/>
            </a:solidFill>
            <a:prstDash val="dash"/>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00361" name="Text Box 13"/>
          <p:cNvSpPr txBox="1">
            <a:spLocks noChangeArrowheads="1"/>
          </p:cNvSpPr>
          <p:nvPr/>
        </p:nvSpPr>
        <p:spPr bwMode="auto">
          <a:xfrm>
            <a:off x="2362200" y="2819400"/>
            <a:ext cx="13716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SzTx/>
              <a:buFontTx/>
              <a:buNone/>
            </a:pPr>
            <a:r>
              <a:rPr lang="en-US" altLang="en-US" sz="2800" dirty="0">
                <a:solidFill>
                  <a:schemeClr val="bg1"/>
                </a:solidFill>
                <a:latin typeface="Arial" panose="020B0604020202020204" pitchFamily="34" charset="0"/>
              </a:rPr>
              <a:t>Today</a:t>
            </a:r>
          </a:p>
        </p:txBody>
      </p:sp>
      <p:sp>
        <p:nvSpPr>
          <p:cNvPr id="1056782" name="Line 14"/>
          <p:cNvSpPr>
            <a:spLocks noChangeShapeType="1"/>
          </p:cNvSpPr>
          <p:nvPr/>
        </p:nvSpPr>
        <p:spPr bwMode="auto">
          <a:xfrm>
            <a:off x="3581400" y="3200400"/>
            <a:ext cx="304800" cy="228600"/>
          </a:xfrm>
          <a:prstGeom prst="line">
            <a:avLst/>
          </a:prstGeom>
          <a:noFill/>
          <a:ln w="38100">
            <a:solidFill>
              <a:schemeClr val="tx1"/>
            </a:solidFill>
            <a:round/>
            <a:headEnd/>
            <a:tailEnd type="triangle" w="med" len="me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xmlns="" val="1022824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a:bodyPr>
          <a:lstStyle/>
          <a:p>
            <a:r>
              <a:rPr lang="en-US" dirty="0" smtClean="0"/>
              <a:t>Non Alcoholic Fatty Liver Disease</a:t>
            </a:r>
            <a:endParaRPr lang="en-US" dirty="0"/>
          </a:p>
        </p:txBody>
      </p:sp>
      <p:sp>
        <p:nvSpPr>
          <p:cNvPr id="3" name="Content Placeholder 2"/>
          <p:cNvSpPr>
            <a:spLocks noGrp="1"/>
          </p:cNvSpPr>
          <p:nvPr>
            <p:ph idx="1"/>
          </p:nvPr>
        </p:nvSpPr>
        <p:spPr>
          <a:xfrm>
            <a:off x="152400" y="1447800"/>
            <a:ext cx="8920164" cy="5181600"/>
          </a:xfrm>
        </p:spPr>
        <p:txBody>
          <a:bodyPr>
            <a:normAutofit/>
          </a:bodyPr>
          <a:lstStyle/>
          <a:p>
            <a:pPr>
              <a:lnSpc>
                <a:spcPct val="80000"/>
              </a:lnSpc>
              <a:defRPr/>
            </a:pPr>
            <a:r>
              <a:rPr lang="en-US" sz="2800" dirty="0" smtClean="0"/>
              <a:t>NAFLD Represents a spectrum of conditions characterized by macro-vesicular hepatic steatosis in the absence of significant alcohol intake.</a:t>
            </a:r>
          </a:p>
          <a:p>
            <a:pPr>
              <a:lnSpc>
                <a:spcPct val="80000"/>
              </a:lnSpc>
              <a:defRPr/>
            </a:pPr>
            <a:endParaRPr lang="en-US" sz="2800" dirty="0" smtClean="0"/>
          </a:p>
          <a:p>
            <a:pPr>
              <a:lnSpc>
                <a:spcPct val="80000"/>
              </a:lnSpc>
              <a:defRPr/>
            </a:pPr>
            <a:endParaRPr lang="en-US" sz="2800" dirty="0" smtClean="0"/>
          </a:p>
          <a:p>
            <a:pPr>
              <a:lnSpc>
                <a:spcPct val="80000"/>
              </a:lnSpc>
              <a:defRPr/>
            </a:pPr>
            <a:r>
              <a:rPr lang="en-US" sz="2800" dirty="0" smtClean="0"/>
              <a:t>An epidemic of new millennium</a:t>
            </a:r>
          </a:p>
          <a:p>
            <a:pPr>
              <a:lnSpc>
                <a:spcPct val="80000"/>
              </a:lnSpc>
              <a:defRPr/>
            </a:pPr>
            <a:r>
              <a:rPr lang="en-US" sz="2800" dirty="0" smtClean="0"/>
              <a:t>A consequence of obesity pandemic.</a:t>
            </a:r>
          </a:p>
          <a:p>
            <a:pPr>
              <a:lnSpc>
                <a:spcPct val="80000"/>
              </a:lnSpc>
              <a:defRPr/>
            </a:pPr>
            <a:r>
              <a:rPr lang="en-US" sz="2800" dirty="0" smtClean="0"/>
              <a:t>A curse of lifestyle changes.</a:t>
            </a:r>
          </a:p>
          <a:p>
            <a:pPr>
              <a:lnSpc>
                <a:spcPct val="80000"/>
              </a:lnSpc>
              <a:defRPr/>
            </a:pPr>
            <a:r>
              <a:rPr lang="en-US" altLang="en-US" sz="2800" dirty="0"/>
              <a:t>Strongly associated with insulin resistance and considered the hepatic manifestation of the metabolic syndrome. </a:t>
            </a:r>
          </a:p>
          <a:p>
            <a:pPr marL="0" indent="0">
              <a:lnSpc>
                <a:spcPct val="80000"/>
              </a:lnSpc>
              <a:buNone/>
              <a:defRPr/>
            </a:pPr>
            <a:endParaRPr lang="en-US" altLang="en-US" sz="1400" dirty="0" smtClean="0"/>
          </a:p>
          <a:p>
            <a:pPr marL="0" indent="0">
              <a:lnSpc>
                <a:spcPct val="80000"/>
              </a:lnSpc>
              <a:buNone/>
              <a:defRPr/>
            </a:pPr>
            <a:endParaRPr lang="en-US" altLang="en-US" sz="1400" dirty="0"/>
          </a:p>
          <a:p>
            <a:pPr marL="0" indent="0">
              <a:lnSpc>
                <a:spcPct val="80000"/>
              </a:lnSpc>
              <a:buNone/>
              <a:defRPr/>
            </a:pPr>
            <a:endParaRPr lang="en-US" altLang="en-US" sz="1400" dirty="0" smtClean="0"/>
          </a:p>
          <a:p>
            <a:pPr marL="0" indent="0">
              <a:lnSpc>
                <a:spcPct val="80000"/>
              </a:lnSpc>
              <a:buNone/>
              <a:defRPr/>
            </a:pPr>
            <a:r>
              <a:rPr lang="en-US" altLang="en-US" sz="1400" dirty="0" smtClean="0"/>
              <a:t>Cohen </a:t>
            </a:r>
            <a:r>
              <a:rPr lang="en-US" altLang="en-US" sz="1400" dirty="0"/>
              <a:t>JC, Horton JD, Hobbs </a:t>
            </a:r>
            <a:r>
              <a:rPr lang="en-US" altLang="en-US" sz="1400" dirty="0" smtClean="0"/>
              <a:t>HH. </a:t>
            </a:r>
            <a:r>
              <a:rPr lang="en-US" altLang="en-US" sz="1400" dirty="0"/>
              <a:t>Human fatty liver disease: old questions and new insights. </a:t>
            </a:r>
            <a:r>
              <a:rPr lang="en-US" altLang="en-US" sz="1400" dirty="0" smtClean="0"/>
              <a:t>Science 2011; </a:t>
            </a:r>
            <a:r>
              <a:rPr lang="en-US" altLang="en-US" sz="1400" dirty="0"/>
              <a:t>332(6037):</a:t>
            </a:r>
            <a:r>
              <a:rPr lang="en-US" altLang="en-US" sz="1400" dirty="0" smtClean="0"/>
              <a:t>1519-1523.</a:t>
            </a:r>
            <a:endParaRPr lang="en-US" altLang="en-US" sz="1400" dirty="0"/>
          </a:p>
          <a:p>
            <a:pPr>
              <a:lnSpc>
                <a:spcPct val="80000"/>
              </a:lnSpc>
              <a:defRPr/>
            </a:pPr>
            <a:endParaRPr lang="en-US" dirty="0" smtClean="0"/>
          </a:p>
          <a:p>
            <a:pPr>
              <a:buFontTx/>
              <a:buNone/>
            </a:pPr>
            <a:endParaRPr lang="en-US" dirty="0" smtClean="0"/>
          </a:p>
          <a:p>
            <a:endParaRPr lang="en-US" dirty="0"/>
          </a:p>
        </p:txBody>
      </p:sp>
    </p:spTree>
    <p:extLst>
      <p:ext uri="{BB962C8B-B14F-4D97-AF65-F5344CB8AC3E}">
        <p14:creationId xmlns:p14="http://schemas.microsoft.com/office/powerpoint/2010/main" xmlns="" val="15395180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2"/>
          <p:cNvSpPr>
            <a:spLocks noChangeArrowheads="1"/>
          </p:cNvSpPr>
          <p:nvPr/>
        </p:nvSpPr>
        <p:spPr bwMode="auto">
          <a:xfrm>
            <a:off x="2286000" y="1447800"/>
            <a:ext cx="4881563" cy="3856038"/>
          </a:xfrm>
          <a:prstGeom prst="rect">
            <a:avLst/>
          </a:prstGeom>
          <a:solidFill>
            <a:schemeClr val="accent3">
              <a:lumMod val="25000"/>
            </a:schemeClr>
          </a:solidFill>
          <a:ln w="9525">
            <a:solidFill>
              <a:srgbClr val="FFFF99"/>
            </a:solidFill>
            <a:miter lim="800000"/>
            <a:headEnd/>
            <a:tailEnd/>
          </a:ln>
          <a:effectLst/>
        </p:spPr>
        <p:txBody>
          <a:bodyPr wrap="none" anchor="ctr"/>
          <a:lstStyle/>
          <a:p>
            <a:pPr eaLnBrk="1" hangingPunct="1">
              <a:defRPr/>
            </a:pPr>
            <a:endParaRPr lang="en-US">
              <a:latin typeface="Arial" charset="0"/>
            </a:endParaRPr>
          </a:p>
        </p:txBody>
      </p:sp>
      <p:cxnSp>
        <p:nvCxnSpPr>
          <p:cNvPr id="101379" name="AutoShape 3"/>
          <p:cNvCxnSpPr>
            <a:cxnSpLocks noChangeShapeType="1"/>
          </p:cNvCxnSpPr>
          <p:nvPr/>
        </p:nvCxnSpPr>
        <p:spPr bwMode="auto">
          <a:xfrm flipV="1">
            <a:off x="2301875" y="2000250"/>
            <a:ext cx="3495675" cy="3170238"/>
          </a:xfrm>
          <a:prstGeom prst="curvedConnector3">
            <a:avLst>
              <a:gd name="adj1" fmla="val 49981"/>
            </a:avLst>
          </a:prstGeom>
          <a:noFill/>
          <a:ln w="57150">
            <a:solidFill>
              <a:srgbClr val="FFFF99"/>
            </a:solidFill>
            <a:round/>
            <a:headEnd/>
            <a:tailEnd/>
          </a:ln>
          <a:extLst>
            <a:ext uri="{909E8E84-426E-40DD-AFC4-6F175D3DCCD1}">
              <a14:hiddenFill xmlns:a14="http://schemas.microsoft.com/office/drawing/2010/main" xmlns="">
                <a:noFill/>
              </a14:hiddenFill>
            </a:ext>
          </a:extLst>
        </p:spPr>
      </p:cxnSp>
      <p:sp>
        <p:nvSpPr>
          <p:cNvPr id="1046532" name="Freeform 4"/>
          <p:cNvSpPr>
            <a:spLocks/>
          </p:cNvSpPr>
          <p:nvPr/>
        </p:nvSpPr>
        <p:spPr bwMode="auto">
          <a:xfrm rot="307239">
            <a:off x="5492750" y="1903413"/>
            <a:ext cx="1219200" cy="1600200"/>
          </a:xfrm>
          <a:custGeom>
            <a:avLst/>
            <a:gdLst/>
            <a:ahLst/>
            <a:cxnLst>
              <a:cxn ang="0">
                <a:pos x="0" y="52"/>
              </a:cxn>
              <a:cxn ang="0">
                <a:pos x="432" y="66"/>
              </a:cxn>
              <a:cxn ang="0">
                <a:pos x="595" y="450"/>
              </a:cxn>
            </a:cxnLst>
            <a:rect l="0" t="0" r="r" b="b"/>
            <a:pathLst>
              <a:path w="595" h="450">
                <a:moveTo>
                  <a:pt x="0" y="52"/>
                </a:moveTo>
                <a:cubicBezTo>
                  <a:pt x="166" y="26"/>
                  <a:pt x="333" y="0"/>
                  <a:pt x="432" y="66"/>
                </a:cubicBezTo>
                <a:cubicBezTo>
                  <a:pt x="531" y="132"/>
                  <a:pt x="569" y="382"/>
                  <a:pt x="595" y="450"/>
                </a:cubicBezTo>
              </a:path>
            </a:pathLst>
          </a:custGeom>
          <a:noFill/>
          <a:ln w="57150" cap="flat" cmpd="sng">
            <a:solidFill>
              <a:srgbClr val="FFFF99"/>
            </a:solidFill>
            <a:prstDash val="solid"/>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endParaRPr>
          </a:p>
        </p:txBody>
      </p:sp>
      <p:grpSp>
        <p:nvGrpSpPr>
          <p:cNvPr id="101381" name="Group 5"/>
          <p:cNvGrpSpPr>
            <a:grpSpLocks/>
          </p:cNvGrpSpPr>
          <p:nvPr/>
        </p:nvGrpSpPr>
        <p:grpSpPr bwMode="auto">
          <a:xfrm>
            <a:off x="3109913" y="5332413"/>
            <a:ext cx="3116262" cy="946150"/>
            <a:chOff x="1959" y="3359"/>
            <a:chExt cx="1963" cy="596"/>
          </a:xfrm>
        </p:grpSpPr>
        <p:sp>
          <p:nvSpPr>
            <p:cNvPr id="1046534" name="AutoShape 6"/>
            <p:cNvSpPr>
              <a:spLocks noChangeArrowheads="1"/>
            </p:cNvSpPr>
            <p:nvPr/>
          </p:nvSpPr>
          <p:spPr bwMode="auto">
            <a:xfrm>
              <a:off x="1959" y="3359"/>
              <a:ext cx="1963" cy="596"/>
            </a:xfrm>
            <a:prstGeom prst="rightArrow">
              <a:avLst>
                <a:gd name="adj1" fmla="val 50000"/>
                <a:gd name="adj2" fmla="val 82341"/>
              </a:avLst>
            </a:prstGeom>
            <a:gradFill rotWithShape="0">
              <a:gsLst>
                <a:gs pos="0">
                  <a:srgbClr val="000000"/>
                </a:gs>
                <a:gs pos="50000">
                  <a:schemeClr val="folHlink"/>
                </a:gs>
                <a:gs pos="100000">
                  <a:srgbClr val="000000"/>
                </a:gs>
              </a:gsLst>
              <a:lin ang="5400000" scaled="1"/>
            </a:gradFill>
            <a:ln w="9525">
              <a:solidFill>
                <a:srgbClr val="FFFF99"/>
              </a:solidFill>
              <a:miter lim="800000"/>
              <a:headEnd/>
              <a:tailEnd/>
            </a:ln>
            <a:effectLst>
              <a:outerShdw dist="107763" dir="2700000" algn="ctr" rotWithShape="0">
                <a:schemeClr val="bg2"/>
              </a:outerShdw>
            </a:effectLst>
          </p:spPr>
          <p:txBody>
            <a:bodyPr wrap="none" anchor="ctr"/>
            <a:lstStyle/>
            <a:p>
              <a:pPr eaLnBrk="1" hangingPunct="1">
                <a:defRPr/>
              </a:pPr>
              <a:endParaRPr lang="en-US">
                <a:solidFill>
                  <a:srgbClr val="FFFF99"/>
                </a:solidFill>
                <a:latin typeface="Arial" charset="0"/>
              </a:endParaRPr>
            </a:p>
          </p:txBody>
        </p:sp>
        <p:sp>
          <p:nvSpPr>
            <p:cNvPr id="1046535" name="Text Box 7"/>
            <p:cNvSpPr txBox="1">
              <a:spLocks noChangeArrowheads="1"/>
            </p:cNvSpPr>
            <p:nvPr/>
          </p:nvSpPr>
          <p:spPr bwMode="auto">
            <a:xfrm>
              <a:off x="2569" y="3548"/>
              <a:ext cx="464" cy="233"/>
            </a:xfrm>
            <a:prstGeom prst="rect">
              <a:avLst/>
            </a:prstGeom>
            <a:noFill/>
            <a:ln w="9525">
              <a:noFill/>
              <a:miter lim="800000"/>
              <a:headEnd/>
              <a:tailEnd/>
            </a:ln>
            <a:effectLst/>
          </p:spPr>
          <p:txBody>
            <a:bodyPr wrap="none" anchor="ctr">
              <a:spAutoFit/>
            </a:bodyPr>
            <a:lstStyle/>
            <a:p>
              <a:pPr eaLnBrk="1" hangingPunct="1">
                <a:defRPr/>
              </a:pPr>
              <a:r>
                <a:rPr lang="en-US" dirty="0">
                  <a:solidFill>
                    <a:schemeClr val="bg1"/>
                  </a:solidFill>
                  <a:effectLst>
                    <a:outerShdw blurRad="38100" dist="38100" dir="2700000" algn="tl">
                      <a:srgbClr val="000000"/>
                    </a:outerShdw>
                  </a:effectLst>
                  <a:latin typeface="Arial" charset="0"/>
                </a:rPr>
                <a:t>TIME</a:t>
              </a:r>
            </a:p>
          </p:txBody>
        </p:sp>
      </p:grpSp>
      <p:sp>
        <p:nvSpPr>
          <p:cNvPr id="1046537" name="AutoShape 9"/>
          <p:cNvSpPr>
            <a:spLocks noChangeArrowheads="1"/>
          </p:cNvSpPr>
          <p:nvPr/>
        </p:nvSpPr>
        <p:spPr bwMode="auto">
          <a:xfrm>
            <a:off x="1143000" y="1066800"/>
            <a:ext cx="1082675" cy="4008438"/>
          </a:xfrm>
          <a:prstGeom prst="upArrow">
            <a:avLst>
              <a:gd name="adj1" fmla="val 50000"/>
              <a:gd name="adj2" fmla="val 82301"/>
            </a:avLst>
          </a:prstGeom>
          <a:gradFill rotWithShape="0">
            <a:gsLst>
              <a:gs pos="0">
                <a:srgbClr val="000000"/>
              </a:gs>
              <a:gs pos="50000">
                <a:schemeClr val="folHlink"/>
              </a:gs>
              <a:gs pos="100000">
                <a:srgbClr val="000000"/>
              </a:gs>
            </a:gsLst>
            <a:lin ang="5400000" scaled="1"/>
          </a:gradFill>
          <a:ln w="9525">
            <a:solidFill>
              <a:srgbClr val="FFFF99"/>
            </a:solidFill>
            <a:miter lim="800000"/>
            <a:headEnd/>
            <a:tailEnd/>
          </a:ln>
          <a:effectLst>
            <a:outerShdw dist="89803" dir="2700000" algn="ctr" rotWithShape="0">
              <a:schemeClr val="bg2"/>
            </a:outerShdw>
          </a:effectLst>
        </p:spPr>
        <p:txBody>
          <a:bodyPr vert="vert270" wrap="none" anchor="ctr"/>
          <a:lstStyle/>
          <a:p>
            <a:pPr eaLnBrk="1" hangingPunct="1">
              <a:defRPr/>
            </a:pPr>
            <a:r>
              <a:rPr lang="en-US" dirty="0" smtClean="0">
                <a:effectLst>
                  <a:outerShdw blurRad="38100" dist="38100" dir="2700000" algn="tl">
                    <a:srgbClr val="000000">
                      <a:alpha val="43137"/>
                    </a:srgbClr>
                  </a:outerShdw>
                </a:effectLst>
                <a:latin typeface="Arial" charset="0"/>
              </a:rPr>
              <a:t>    </a:t>
            </a:r>
            <a:r>
              <a:rPr lang="en-US" dirty="0" smtClean="0">
                <a:solidFill>
                  <a:schemeClr val="bg1"/>
                </a:solidFill>
                <a:effectLst>
                  <a:outerShdw blurRad="38100" dist="38100" dir="2700000" algn="tl">
                    <a:srgbClr val="000000">
                      <a:alpha val="43137"/>
                    </a:srgbClr>
                  </a:outerShdw>
                </a:effectLst>
                <a:latin typeface="Arial" charset="0"/>
              </a:rPr>
              <a:t>Burden of Metabolic Syndrome</a:t>
            </a:r>
            <a:endParaRPr lang="en-US" dirty="0">
              <a:solidFill>
                <a:schemeClr val="bg1"/>
              </a:solidFill>
              <a:effectLst>
                <a:outerShdw blurRad="38100" dist="38100" dir="2700000" algn="tl">
                  <a:srgbClr val="000000">
                    <a:alpha val="43137"/>
                  </a:srgbClr>
                </a:outerShdw>
              </a:effectLst>
              <a:latin typeface="Arial" charset="0"/>
            </a:endParaRPr>
          </a:p>
        </p:txBody>
      </p:sp>
      <p:sp>
        <p:nvSpPr>
          <p:cNvPr id="101383" name="Text Box 11"/>
          <p:cNvSpPr txBox="1">
            <a:spLocks noChangeArrowheads="1"/>
          </p:cNvSpPr>
          <p:nvPr/>
        </p:nvSpPr>
        <p:spPr bwMode="auto">
          <a:xfrm>
            <a:off x="6096000" y="16002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SzTx/>
              <a:buFontTx/>
              <a:buNone/>
            </a:pPr>
            <a:endParaRPr lang="en-US" altLang="en-US" sz="2000">
              <a:latin typeface="Arial" panose="020B0604020202020204" pitchFamily="34" charset="0"/>
            </a:endParaRPr>
          </a:p>
        </p:txBody>
      </p:sp>
      <p:sp>
        <p:nvSpPr>
          <p:cNvPr id="1046540" name="Text Box 12"/>
          <p:cNvSpPr txBox="1">
            <a:spLocks noChangeArrowheads="1"/>
          </p:cNvSpPr>
          <p:nvPr/>
        </p:nvSpPr>
        <p:spPr bwMode="auto">
          <a:xfrm>
            <a:off x="7239000" y="2895600"/>
            <a:ext cx="2209800" cy="519113"/>
          </a:xfrm>
          <a:prstGeom prst="rect">
            <a:avLst/>
          </a:prstGeom>
          <a:noFill/>
          <a:ln w="12700">
            <a:noFill/>
            <a:miter lim="800000"/>
            <a:headEnd type="none" w="sm" len="sm"/>
            <a:tailEnd type="none" w="sm" len="sm"/>
          </a:ln>
          <a:effectLst/>
        </p:spPr>
        <p:txBody>
          <a:bodyPr>
            <a:spAutoFit/>
          </a:bodyPr>
          <a:lstStyle/>
          <a:p>
            <a:pPr eaLnBrk="1" hangingPunct="1">
              <a:defRPr/>
            </a:pPr>
            <a:r>
              <a:rPr lang="en-US" sz="2800" dirty="0">
                <a:solidFill>
                  <a:srgbClr val="FF3300"/>
                </a:solidFill>
                <a:effectLst>
                  <a:outerShdw blurRad="38100" dist="38100" dir="2700000" algn="tl">
                    <a:srgbClr val="000000"/>
                  </a:outerShdw>
                </a:effectLst>
                <a:latin typeface="Arial" charset="0"/>
              </a:rPr>
              <a:t>Tomorrow</a:t>
            </a:r>
          </a:p>
        </p:txBody>
      </p:sp>
      <p:sp>
        <p:nvSpPr>
          <p:cNvPr id="1046541" name="Line 13"/>
          <p:cNvSpPr>
            <a:spLocks noChangeShapeType="1"/>
          </p:cNvSpPr>
          <p:nvPr/>
        </p:nvSpPr>
        <p:spPr bwMode="auto">
          <a:xfrm flipH="1">
            <a:off x="6705600" y="3200400"/>
            <a:ext cx="304800" cy="228600"/>
          </a:xfrm>
          <a:prstGeom prst="line">
            <a:avLst/>
          </a:prstGeom>
          <a:noFill/>
          <a:ln w="38100">
            <a:solidFill>
              <a:schemeClr val="tx1"/>
            </a:solidFill>
            <a:round/>
            <a:headEnd type="none" w="sm" len="sm"/>
            <a:tailEnd type="triangle" w="med" len="me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046542" name="Line 14"/>
          <p:cNvSpPr>
            <a:spLocks noChangeShapeType="1"/>
          </p:cNvSpPr>
          <p:nvPr/>
        </p:nvSpPr>
        <p:spPr bwMode="auto">
          <a:xfrm>
            <a:off x="2286000" y="3505200"/>
            <a:ext cx="4876800" cy="0"/>
          </a:xfrm>
          <a:prstGeom prst="line">
            <a:avLst/>
          </a:prstGeom>
          <a:noFill/>
          <a:ln w="9525">
            <a:solidFill>
              <a:schemeClr val="tx1"/>
            </a:solidFill>
            <a:prstDash val="dash"/>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046543" name="Text Box 15"/>
          <p:cNvSpPr txBox="1">
            <a:spLocks noChangeArrowheads="1"/>
          </p:cNvSpPr>
          <p:nvPr/>
        </p:nvSpPr>
        <p:spPr bwMode="auto">
          <a:xfrm>
            <a:off x="2438400" y="2819400"/>
            <a:ext cx="1447800" cy="519113"/>
          </a:xfrm>
          <a:prstGeom prst="rect">
            <a:avLst/>
          </a:prstGeom>
          <a:noFill/>
          <a:ln w="9525">
            <a:noFill/>
            <a:miter lim="800000"/>
            <a:headEnd/>
            <a:tailEnd/>
          </a:ln>
          <a:effectLst/>
        </p:spPr>
        <p:txBody>
          <a:bodyPr>
            <a:spAutoFit/>
          </a:bodyPr>
          <a:lstStyle/>
          <a:p>
            <a:pPr eaLnBrk="1" hangingPunct="1">
              <a:spcBef>
                <a:spcPct val="50000"/>
              </a:spcBef>
              <a:defRPr/>
            </a:pPr>
            <a:r>
              <a:rPr lang="en-US" sz="2800" dirty="0">
                <a:solidFill>
                  <a:schemeClr val="bg1"/>
                </a:solidFill>
                <a:effectLst>
                  <a:outerShdw blurRad="38100" dist="38100" dir="2700000" algn="tl">
                    <a:srgbClr val="000000"/>
                  </a:outerShdw>
                </a:effectLst>
                <a:latin typeface="Arial" charset="0"/>
              </a:rPr>
              <a:t>Today</a:t>
            </a:r>
          </a:p>
        </p:txBody>
      </p:sp>
      <p:sp>
        <p:nvSpPr>
          <p:cNvPr id="1046544" name="Line 16"/>
          <p:cNvSpPr>
            <a:spLocks noChangeShapeType="1"/>
          </p:cNvSpPr>
          <p:nvPr/>
        </p:nvSpPr>
        <p:spPr bwMode="auto">
          <a:xfrm>
            <a:off x="3657600" y="3200400"/>
            <a:ext cx="304800" cy="228600"/>
          </a:xfrm>
          <a:prstGeom prst="line">
            <a:avLst/>
          </a:prstGeom>
          <a:noFill/>
          <a:ln w="38100">
            <a:solidFill>
              <a:schemeClr val="tx1"/>
            </a:solidFill>
            <a:round/>
            <a:headEnd/>
            <a:tailEnd type="triangle" w="med" len="me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xmlns="" val="5863280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2"/>
          <p:cNvGrpSpPr>
            <a:grpSpLocks/>
          </p:cNvGrpSpPr>
          <p:nvPr/>
        </p:nvGrpSpPr>
        <p:grpSpPr bwMode="auto">
          <a:xfrm>
            <a:off x="685800" y="1146400"/>
            <a:ext cx="8077200" cy="2282035"/>
            <a:chOff x="0" y="-28"/>
            <a:chExt cx="5760" cy="212"/>
          </a:xfrm>
          <a:solidFill>
            <a:schemeClr val="bg2"/>
          </a:solidFill>
        </p:grpSpPr>
        <p:sp>
          <p:nvSpPr>
            <p:cNvPr id="30723" name="Rectangle 3"/>
            <p:cNvSpPr>
              <a:spLocks noChangeArrowheads="1"/>
            </p:cNvSpPr>
            <p:nvPr/>
          </p:nvSpPr>
          <p:spPr bwMode="auto">
            <a:xfrm>
              <a:off x="0" y="0"/>
              <a:ext cx="0" cy="0"/>
            </a:xfrm>
            <a:prstGeom prst="rect">
              <a:avLst/>
            </a:prstGeom>
            <a:gr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defRPr/>
              </a:pPr>
              <a:endParaRPr lang="en-US"/>
            </a:p>
          </p:txBody>
        </p:sp>
        <p:sp>
          <p:nvSpPr>
            <p:cNvPr id="30726" name="Rectangle 6"/>
            <p:cNvSpPr>
              <a:spLocks noChangeArrowheads="1"/>
            </p:cNvSpPr>
            <p:nvPr/>
          </p:nvSpPr>
          <p:spPr bwMode="auto">
            <a:xfrm>
              <a:off x="0" y="-28"/>
              <a:ext cx="5760" cy="212"/>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endParaRPr lang="en-US" altLang="en-US" sz="2800" b="1" dirty="0">
                <a:latin typeface="Verdana" panose="020B0604030504040204" pitchFamily="34" charset="0"/>
              </a:endParaRPr>
            </a:p>
            <a:p>
              <a:pPr eaLnBrk="1" hangingPunct="1">
                <a:defRPr/>
              </a:pPr>
              <a:r>
                <a:rPr lang="en-US" altLang="en-US" sz="2800" b="1" dirty="0">
                  <a:latin typeface="Verdana" panose="020B0604030504040204" pitchFamily="34" charset="0"/>
                </a:rPr>
                <a:t>If you are planning for a year, </a:t>
              </a:r>
            </a:p>
            <a:p>
              <a:pPr eaLnBrk="1" hangingPunct="1">
                <a:defRPr/>
              </a:pPr>
              <a:r>
                <a:rPr lang="en-US" altLang="en-US" sz="2800" b="1" dirty="0">
                  <a:latin typeface="Verdana" panose="020B0604030504040204" pitchFamily="34" charset="0"/>
                </a:rPr>
                <a:t>sow rice; </a:t>
              </a:r>
            </a:p>
            <a:p>
              <a:pPr eaLnBrk="1" hangingPunct="1">
                <a:defRPr/>
              </a:pPr>
              <a:r>
                <a:rPr lang="en-US" altLang="en-US" sz="2800" b="1" dirty="0">
                  <a:latin typeface="Verdana" panose="020B0604030504040204" pitchFamily="34" charset="0"/>
                </a:rPr>
                <a:t>if you are planning for a decade, </a:t>
              </a:r>
              <a:endParaRPr lang="en-US" altLang="en-US" sz="2800" b="1" dirty="0" smtClean="0">
                <a:latin typeface="Verdana" panose="020B0604030504040204" pitchFamily="34" charset="0"/>
              </a:endParaRPr>
            </a:p>
            <a:p>
              <a:pPr eaLnBrk="1" hangingPunct="1">
                <a:defRPr/>
              </a:pPr>
              <a:r>
                <a:rPr lang="en-US" altLang="en-US" sz="2800" b="1" dirty="0" smtClean="0">
                  <a:latin typeface="Verdana" panose="020B0604030504040204" pitchFamily="34" charset="0"/>
                </a:rPr>
                <a:t>plant </a:t>
              </a:r>
              <a:r>
                <a:rPr lang="en-US" altLang="en-US" sz="2800" b="1" dirty="0">
                  <a:latin typeface="Verdana" panose="020B0604030504040204" pitchFamily="34" charset="0"/>
                </a:rPr>
                <a:t>trees;</a:t>
              </a:r>
            </a:p>
            <a:p>
              <a:pPr eaLnBrk="1" hangingPunct="1">
                <a:defRPr/>
              </a:pPr>
              <a:r>
                <a:rPr lang="en-US" altLang="en-US" sz="2800" b="1" dirty="0">
                  <a:latin typeface="Verdana" panose="020B0604030504040204" pitchFamily="34" charset="0"/>
                </a:rPr>
                <a:t>if you are planning for a lifetime, educate people.</a:t>
              </a:r>
              <a:r>
                <a:rPr lang="en-US" altLang="en-US" sz="2800" dirty="0">
                  <a:latin typeface="Verdana" panose="020B0604030504040204" pitchFamily="34" charset="0"/>
                </a:rPr>
                <a:t> </a:t>
              </a:r>
              <a:br>
                <a:rPr lang="en-US" altLang="en-US" sz="2800" dirty="0">
                  <a:latin typeface="Verdana" panose="020B0604030504040204" pitchFamily="34" charset="0"/>
                </a:rPr>
              </a:br>
              <a:endParaRPr lang="en-US" altLang="en-US" sz="2800" dirty="0">
                <a:latin typeface="Verdana" panose="020B0604030504040204" pitchFamily="34" charset="0"/>
              </a:endParaRPr>
            </a:p>
            <a:p>
              <a:pPr eaLnBrk="1" hangingPunct="1">
                <a:defRPr/>
              </a:pPr>
              <a:endParaRPr lang="en-US" altLang="en-US" sz="2800" dirty="0">
                <a:latin typeface="Verdana" panose="020B0604030504040204" pitchFamily="34" charset="0"/>
              </a:endParaRPr>
            </a:p>
            <a:p>
              <a:pPr eaLnBrk="1" hangingPunct="1">
                <a:defRPr/>
              </a:pPr>
              <a:r>
                <a:rPr lang="en-US" altLang="en-US" sz="1400" dirty="0">
                  <a:latin typeface="Verdana" panose="020B0604030504040204" pitchFamily="34" charset="0"/>
                </a:rPr>
                <a:t>Source: </a:t>
              </a:r>
              <a:r>
                <a:rPr lang="en-US" altLang="en-US" sz="1400" i="1" dirty="0">
                  <a:latin typeface="Verdana" panose="020B0604030504040204" pitchFamily="34" charset="0"/>
                </a:rPr>
                <a:t>(Chinese)</a:t>
              </a:r>
              <a:endParaRPr lang="en-US" altLang="en-US" sz="1400" dirty="0">
                <a:latin typeface="Arial" panose="020B0604020202020204" pitchFamily="34" charset="0"/>
              </a:endParaRPr>
            </a:p>
          </p:txBody>
        </p:sp>
      </p:grpSp>
    </p:spTree>
    <p:extLst>
      <p:ext uri="{BB962C8B-B14F-4D97-AF65-F5344CB8AC3E}">
        <p14:creationId xmlns:p14="http://schemas.microsoft.com/office/powerpoint/2010/main" xmlns="" val="12813193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GB" altLang="en-US" dirty="0" smtClean="0"/>
              <a:t>HADITH</a:t>
            </a:r>
          </a:p>
        </p:txBody>
      </p:sp>
      <p:sp>
        <p:nvSpPr>
          <p:cNvPr id="80899" name="Rectangle 3"/>
          <p:cNvSpPr>
            <a:spLocks noGrp="1" noChangeArrowheads="1"/>
          </p:cNvSpPr>
          <p:nvPr>
            <p:ph type="body" idx="1"/>
          </p:nvPr>
        </p:nvSpPr>
        <p:spPr/>
        <p:txBody>
          <a:bodyPr/>
          <a:lstStyle/>
          <a:p>
            <a:pPr eaLnBrk="1" hangingPunct="1">
              <a:lnSpc>
                <a:spcPct val="90000"/>
              </a:lnSpc>
              <a:defRPr/>
            </a:pPr>
            <a:r>
              <a:rPr lang="en-US" altLang="en-US" sz="2800" dirty="0" smtClean="0"/>
              <a:t>"The best of you are my generation (</a:t>
            </a:r>
            <a:r>
              <a:rPr lang="en-US" altLang="en-US" sz="2800" dirty="0" err="1" smtClean="0"/>
              <a:t>Suhaba</a:t>
            </a:r>
            <a:r>
              <a:rPr lang="en-US" altLang="en-US" sz="2800" dirty="0" smtClean="0"/>
              <a:t>), then those who follow them, then those who will come after them. Then, they will be followed by those who will testify but will not be called upon to testify; they will betray the trust, and will not be trusted. They will make vows but will not fulfill them, and </a:t>
            </a:r>
            <a:r>
              <a:rPr lang="en-US" altLang="en-US" sz="2800" b="1" dirty="0" smtClean="0"/>
              <a:t>obesity</a:t>
            </a:r>
            <a:r>
              <a:rPr lang="en-US" altLang="en-US" sz="2800" dirty="0" smtClean="0"/>
              <a:t> will prevail among them.''’</a:t>
            </a:r>
            <a:br>
              <a:rPr lang="en-US" altLang="en-US" sz="2800" dirty="0" smtClean="0"/>
            </a:br>
            <a:r>
              <a:rPr lang="en-US" altLang="en-US" sz="2800" dirty="0" smtClean="0"/>
              <a:t>	</a:t>
            </a:r>
            <a:r>
              <a:rPr lang="en-US" altLang="en-US" sz="2000" dirty="0" smtClean="0"/>
              <a:t>cited by Bukhari and Muslim. </a:t>
            </a:r>
          </a:p>
          <a:p>
            <a:pPr marL="0" indent="0" eaLnBrk="1" hangingPunct="1">
              <a:lnSpc>
                <a:spcPct val="90000"/>
              </a:lnSpc>
              <a:buNone/>
              <a:defRPr/>
            </a:pPr>
            <a:r>
              <a:rPr lang="en-US" altLang="en-US" sz="2000" dirty="0"/>
              <a:t>	</a:t>
            </a:r>
            <a:r>
              <a:rPr lang="en-US" altLang="en-US" sz="2000" dirty="0" smtClean="0"/>
              <a:t>quoted from </a:t>
            </a:r>
            <a:r>
              <a:rPr lang="en-US" altLang="en-US" sz="2000" dirty="0" err="1" smtClean="0"/>
              <a:t>Riyad</a:t>
            </a:r>
            <a:r>
              <a:rPr lang="en-US" altLang="en-US" sz="2000" dirty="0" smtClean="0"/>
              <a:t>-us-</a:t>
            </a:r>
            <a:r>
              <a:rPr lang="en-US" altLang="en-US" sz="2000" dirty="0" err="1" smtClean="0"/>
              <a:t>Saliheen</a:t>
            </a:r>
            <a:r>
              <a:rPr lang="en-US" altLang="en-US" sz="2000" dirty="0" smtClean="0"/>
              <a:t> (Chapter 56, Hadith # 509)</a:t>
            </a:r>
            <a:endParaRPr lang="en-GB" altLang="en-US" sz="2000" dirty="0" smtClean="0"/>
          </a:p>
        </p:txBody>
      </p:sp>
    </p:spTree>
    <p:extLst>
      <p:ext uri="{BB962C8B-B14F-4D97-AF65-F5344CB8AC3E}">
        <p14:creationId xmlns:p14="http://schemas.microsoft.com/office/powerpoint/2010/main" xmlns="" val="26414072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pg"/>
          <p:cNvPicPr>
            <a:picLocks noGrp="1" noChangeAspect="1"/>
          </p:cNvPicPr>
          <p:nvPr>
            <p:ph idx="1"/>
          </p:nvPr>
        </p:nvPicPr>
        <p:blipFill>
          <a:blip r:embed="rId2" cstate="print"/>
          <a:stretch>
            <a:fillRect/>
          </a:stretch>
        </p:blipFill>
        <p:spPr>
          <a:xfrm>
            <a:off x="0" y="0"/>
            <a:ext cx="9144000" cy="6857999"/>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304800" y="274638"/>
            <a:ext cx="8382000" cy="1143000"/>
          </a:xfrm>
        </p:spPr>
        <p:txBody>
          <a:bodyPr/>
          <a:lstStyle/>
          <a:p>
            <a:pPr eaLnBrk="1" hangingPunct="1">
              <a:defRPr/>
            </a:pPr>
            <a:r>
              <a:rPr lang="en-US" sz="4000" smtClean="0"/>
              <a:t>Risk factors: Established association</a:t>
            </a:r>
          </a:p>
        </p:txBody>
      </p:sp>
      <p:sp>
        <p:nvSpPr>
          <p:cNvPr id="46085" name="Rectangle 5"/>
          <p:cNvSpPr>
            <a:spLocks noGrp="1" noChangeArrowheads="1"/>
          </p:cNvSpPr>
          <p:nvPr>
            <p:ph type="body" idx="1"/>
          </p:nvPr>
        </p:nvSpPr>
        <p:spPr>
          <a:xfrm>
            <a:off x="457200" y="1981200"/>
            <a:ext cx="8229600" cy="4114800"/>
          </a:xfrm>
        </p:spPr>
        <p:txBody>
          <a:bodyPr/>
          <a:lstStyle/>
          <a:p>
            <a:pPr eaLnBrk="1" hangingPunct="1">
              <a:defRPr/>
            </a:pPr>
            <a:r>
              <a:rPr lang="en-US" dirty="0" smtClean="0"/>
              <a:t>Obesity</a:t>
            </a:r>
          </a:p>
          <a:p>
            <a:pPr eaLnBrk="1" hangingPunct="1">
              <a:defRPr/>
            </a:pPr>
            <a:r>
              <a:rPr lang="en-US" dirty="0" smtClean="0"/>
              <a:t>Type 2 DM: insulin resistance (IR)</a:t>
            </a:r>
          </a:p>
          <a:p>
            <a:pPr eaLnBrk="1" hangingPunct="1">
              <a:defRPr/>
            </a:pPr>
            <a:r>
              <a:rPr lang="en-US" dirty="0" smtClean="0"/>
              <a:t>Dyslipidemia</a:t>
            </a:r>
          </a:p>
          <a:p>
            <a:pPr eaLnBrk="1" hangingPunct="1">
              <a:defRPr/>
            </a:pPr>
            <a:r>
              <a:rPr lang="en-US" dirty="0" smtClean="0"/>
              <a:t>Metabolic syndrome (MS)</a:t>
            </a:r>
          </a:p>
        </p:txBody>
      </p:sp>
    </p:spTree>
    <p:extLst>
      <p:ext uri="{BB962C8B-B14F-4D97-AF65-F5344CB8AC3E}">
        <p14:creationId xmlns:p14="http://schemas.microsoft.com/office/powerpoint/2010/main" xmlns="" val="3121830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altLang="en-US" sz="5400" dirty="0"/>
              <a:t>Obesity or Diabesity</a:t>
            </a:r>
            <a:r>
              <a:rPr lang="en-US" altLang="en-US" sz="8000" dirty="0"/>
              <a:t/>
            </a:r>
            <a:br>
              <a:rPr lang="en-US" altLang="en-US" sz="8000" dirty="0"/>
            </a:br>
            <a:r>
              <a:rPr lang="en-US" altLang="en-US" sz="4000" dirty="0"/>
              <a:t>(the metabolic explosion)</a:t>
            </a:r>
            <a:r>
              <a:rPr lang="en-US" altLang="en-US" sz="8000" dirty="0"/>
              <a:t> </a:t>
            </a:r>
            <a:br>
              <a:rPr lang="en-US" altLang="en-US" sz="8000" dirty="0"/>
            </a:br>
            <a:r>
              <a:rPr lang="en-US" altLang="en-US" sz="3600" dirty="0"/>
              <a:t>Can we control it ?</a:t>
            </a:r>
            <a:endParaRPr lang="en-US" sz="4000" dirty="0"/>
          </a:p>
        </p:txBody>
      </p:sp>
    </p:spTree>
    <p:extLst>
      <p:ext uri="{BB962C8B-B14F-4D97-AF65-F5344CB8AC3E}">
        <p14:creationId xmlns:p14="http://schemas.microsoft.com/office/powerpoint/2010/main" xmlns="" val="296604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29000" y="2590800"/>
            <a:ext cx="2457450"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1" name="Picture 3" descr="1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89650" y="1374775"/>
            <a:ext cx="2825750" cy="281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2" name="Picture 4" descr="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913" y="1219200"/>
            <a:ext cx="3186113"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3" name="Picture 5" descr="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6200" y="968375"/>
            <a:ext cx="9144000" cy="169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4" name="Picture 6" descr="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535613" y="-20638"/>
            <a:ext cx="3684587" cy="1087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7" descr="11"/>
          <p:cNvPicPr>
            <a:picLocks noChangeAspect="1" noChangeArrowheads="1"/>
          </p:cNvPicPr>
          <p:nvPr/>
        </p:nvPicPr>
        <p:blipFill>
          <a:blip r:embed="rId7">
            <a:lum bright="12000" contrast="-24000"/>
            <a:grayscl/>
            <a:biLevel thresh="50000"/>
            <a:extLst>
              <a:ext uri="{28A0092B-C50C-407E-A947-70E740481C1C}">
                <a14:useLocalDpi xmlns:a14="http://schemas.microsoft.com/office/drawing/2010/main" xmlns="" val="0"/>
              </a:ext>
            </a:extLst>
          </a:blip>
          <a:srcRect/>
          <a:stretch>
            <a:fillRect/>
          </a:stretch>
        </p:blipFill>
        <p:spPr bwMode="auto">
          <a:xfrm>
            <a:off x="3386138" y="0"/>
            <a:ext cx="1947862"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6" name="Picture 8" descr="1"/>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0" y="0"/>
            <a:ext cx="3087688"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7" name="Picture 9" descr="12"/>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0" y="4800600"/>
            <a:ext cx="4038600" cy="202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8" name="Picture 10" descr="16"/>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5910263" y="4191000"/>
            <a:ext cx="3157537"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9" name="Picture 11" descr="10"/>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4724400" y="5688013"/>
            <a:ext cx="4419600" cy="1246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09201860"/>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228600" y="838200"/>
            <a:ext cx="8915400" cy="5562600"/>
          </a:xfrm>
        </p:spPr>
        <p:txBody>
          <a:bodyPr>
            <a:normAutofit/>
          </a:bodyPr>
          <a:lstStyle/>
          <a:p>
            <a:pPr eaLnBrk="1" hangingPunct="1">
              <a:lnSpc>
                <a:spcPct val="90000"/>
              </a:lnSpc>
            </a:pPr>
            <a:endParaRPr lang="en-US" altLang="en-US" dirty="0" smtClean="0"/>
          </a:p>
          <a:p>
            <a:pPr eaLnBrk="1" hangingPunct="1">
              <a:lnSpc>
                <a:spcPct val="90000"/>
              </a:lnSpc>
            </a:pPr>
            <a:r>
              <a:rPr lang="en-US" altLang="ja-JP" sz="3600" b="1" dirty="0" smtClean="0">
                <a:ea typeface="ＭＳ Ｐゴシック" panose="020B0600070205080204" pitchFamily="34" charset="-128"/>
              </a:rPr>
              <a:t>1.7 billion</a:t>
            </a:r>
            <a:r>
              <a:rPr lang="en-US" altLang="ja-JP" dirty="0" smtClean="0">
                <a:ea typeface="ＭＳ Ｐゴシック" panose="020B0600070205080204" pitchFamily="34" charset="-128"/>
              </a:rPr>
              <a:t> overweight individuals in the world</a:t>
            </a:r>
          </a:p>
          <a:p>
            <a:pPr eaLnBrk="1" hangingPunct="1">
              <a:lnSpc>
                <a:spcPct val="90000"/>
              </a:lnSpc>
            </a:pPr>
            <a:endParaRPr lang="en-US" altLang="en-US" sz="2800" dirty="0" smtClean="0"/>
          </a:p>
          <a:p>
            <a:pPr eaLnBrk="1" hangingPunct="1">
              <a:lnSpc>
                <a:spcPct val="90000"/>
              </a:lnSpc>
            </a:pPr>
            <a:r>
              <a:rPr lang="en-US" altLang="en-US" dirty="0" smtClean="0"/>
              <a:t>Prevalence of </a:t>
            </a:r>
            <a:r>
              <a:rPr lang="en-US" altLang="en-US" b="1" dirty="0" smtClean="0">
                <a:solidFill>
                  <a:schemeClr val="tx2"/>
                </a:solidFill>
              </a:rPr>
              <a:t>OBESITY</a:t>
            </a:r>
            <a:r>
              <a:rPr lang="en-US" altLang="en-US" dirty="0" smtClean="0">
                <a:solidFill>
                  <a:schemeClr val="tx2"/>
                </a:solidFill>
              </a:rPr>
              <a:t> </a:t>
            </a:r>
            <a:r>
              <a:rPr lang="en-US" altLang="en-US" dirty="0" smtClean="0"/>
              <a:t>is reaching epidemic proportions worldwide. </a:t>
            </a:r>
          </a:p>
          <a:p>
            <a:pPr marL="0" indent="0">
              <a:lnSpc>
                <a:spcPct val="90000"/>
              </a:lnSpc>
              <a:buNone/>
            </a:pPr>
            <a:r>
              <a:rPr lang="en-US" altLang="en-US" sz="2400" dirty="0" smtClean="0"/>
              <a:t>	No</a:t>
            </a:r>
            <a:r>
              <a:rPr lang="en-US" altLang="en-US" sz="2400" dirty="0"/>
              <a:t>. 1 = Germany (58% of the population)</a:t>
            </a:r>
            <a:br>
              <a:rPr lang="en-US" altLang="en-US" sz="2400" dirty="0"/>
            </a:br>
            <a:r>
              <a:rPr lang="en-US" altLang="en-US" sz="2400" dirty="0" smtClean="0"/>
              <a:t>	No</a:t>
            </a:r>
            <a:r>
              <a:rPr lang="en-US" altLang="en-US" sz="2400" dirty="0"/>
              <a:t>. 2 = United States of America (57%)</a:t>
            </a:r>
            <a:br>
              <a:rPr lang="en-US" altLang="en-US" sz="2400" dirty="0"/>
            </a:br>
            <a:r>
              <a:rPr lang="en-US" altLang="en-US" sz="2400" dirty="0" smtClean="0"/>
              <a:t>	No</a:t>
            </a:r>
            <a:r>
              <a:rPr lang="en-US" altLang="en-US" sz="2400" dirty="0"/>
              <a:t>. 3 = Australia (56%)</a:t>
            </a:r>
          </a:p>
          <a:p>
            <a:pPr eaLnBrk="1" hangingPunct="1">
              <a:lnSpc>
                <a:spcPct val="90000"/>
              </a:lnSpc>
            </a:pPr>
            <a:endParaRPr lang="en-US" altLang="en-US" sz="2400" dirty="0" smtClean="0"/>
          </a:p>
        </p:txBody>
      </p:sp>
    </p:spTree>
    <p:extLst>
      <p:ext uri="{BB962C8B-B14F-4D97-AF65-F5344CB8AC3E}">
        <p14:creationId xmlns:p14="http://schemas.microsoft.com/office/powerpoint/2010/main" xmlns="" val="925208702"/>
      </p:ext>
    </p:extLst>
  </p:cSld>
  <p:clrMapOvr>
    <a:masterClrMapping/>
  </p:clrMapOvr>
  <p:transition>
    <p:zo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1230</TotalTime>
  <Words>2567</Words>
  <Application>Microsoft Office PowerPoint</Application>
  <PresentationFormat>On-screen Show (4:3)</PresentationFormat>
  <Paragraphs>380</Paragraphs>
  <Slides>53</Slides>
  <Notes>17</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Slide 1</vt:lpstr>
      <vt:lpstr>Slide 2</vt:lpstr>
      <vt:lpstr>An Introduction to  Non Alcoholic Fatty Liver Disease  </vt:lpstr>
      <vt:lpstr>Slide 4</vt:lpstr>
      <vt:lpstr>Non Alcoholic Fatty Liver Disease</vt:lpstr>
      <vt:lpstr>Risk factors: Established association</vt:lpstr>
      <vt:lpstr>Slide 7</vt:lpstr>
      <vt:lpstr>Slide 8</vt:lpstr>
      <vt:lpstr>Slide 9</vt:lpstr>
      <vt:lpstr>Slide 10</vt:lpstr>
      <vt:lpstr>Slide 11</vt:lpstr>
      <vt:lpstr>Slide 12</vt:lpstr>
      <vt:lpstr>Metabolic syndrome</vt:lpstr>
      <vt:lpstr>IRS: AACE Criteria – Risks (Choose 1)</vt:lpstr>
      <vt:lpstr>IRS: AACE Criteria – Parameters (Choose 2)</vt:lpstr>
      <vt:lpstr>Slide 16</vt:lpstr>
      <vt:lpstr>History</vt:lpstr>
      <vt:lpstr>Slide 18</vt:lpstr>
      <vt:lpstr>Statistics</vt:lpstr>
      <vt:lpstr>Prevalence of NAFLD</vt:lpstr>
      <vt:lpstr>By 2020</vt:lpstr>
      <vt:lpstr>Prevalence of NAFLD In General Population In Asian Pacific Region</vt:lpstr>
      <vt:lpstr>Prevalence of NAFLD In High Risk Population In Asian Pacific Region</vt:lpstr>
      <vt:lpstr>Disorders associated with NAFLD</vt:lpstr>
      <vt:lpstr>Emerging risk factors</vt:lpstr>
      <vt:lpstr>Risk factor: ?? Intestinal Flora</vt:lpstr>
      <vt:lpstr>The “Gut” link</vt:lpstr>
      <vt:lpstr>What goes wrong?</vt:lpstr>
      <vt:lpstr>Slide 29</vt:lpstr>
      <vt:lpstr>Slide 30</vt:lpstr>
      <vt:lpstr>“Multiple parallel hits” hypothesis</vt:lpstr>
      <vt:lpstr>Normal liver                   Fatty liver</vt:lpstr>
      <vt:lpstr>Spectrum of Hepatic Steatosis</vt:lpstr>
      <vt:lpstr>STEATOSIS</vt:lpstr>
      <vt:lpstr>NASH</vt:lpstr>
      <vt:lpstr>NASH with FIBROSIS</vt:lpstr>
      <vt:lpstr>Risk Factors for Fibrosis Progression in NASH</vt:lpstr>
      <vt:lpstr>Natural History of FLD in Adult Population (100,000)  fatty liver, FL (20-30% of adult population) 20-30,000  steatohepatitis,NASH (10% of FL) 2-3000   NASH + fibrosis(33% of NASH) 990     NASH + cirrhosis (15-20% of NASH + Fibrosis) 185   Decompensated cirrhosis (?HCC)</vt:lpstr>
      <vt:lpstr>NASH and Hepatitis C</vt:lpstr>
      <vt:lpstr>Pediatric Issues</vt:lpstr>
      <vt:lpstr>Pediatric Issues</vt:lpstr>
      <vt:lpstr>Pediatric Issues: treatment</vt:lpstr>
      <vt:lpstr>NASH and Hepatocellular Carcinoma</vt:lpstr>
      <vt:lpstr>Diagnosis</vt:lpstr>
      <vt:lpstr>Suspect NAFLD/NASH</vt:lpstr>
      <vt:lpstr>NAFLD - Prognosis</vt:lpstr>
      <vt:lpstr>Take-Home Key Messages</vt:lpstr>
      <vt:lpstr>Knowing iS not enough;  we must apply.  Willingness is not enough; we must act.  </vt:lpstr>
      <vt:lpstr>Slide 49</vt:lpstr>
      <vt:lpstr>Slide 50</vt:lpstr>
      <vt:lpstr>Slide 51</vt:lpstr>
      <vt:lpstr>HADITH</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salman orakzai</dc:creator>
  <cp:lastModifiedBy>FDS</cp:lastModifiedBy>
  <cp:revision>295</cp:revision>
  <dcterms:created xsi:type="dcterms:W3CDTF">2015-10-23T09:15:05Z</dcterms:created>
  <dcterms:modified xsi:type="dcterms:W3CDTF">2017-11-02T17:27:46Z</dcterms:modified>
</cp:coreProperties>
</file>