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09"/>
  </p:notesMasterIdLst>
  <p:sldIdLst>
    <p:sldId id="478" r:id="rId2"/>
    <p:sldId id="479" r:id="rId3"/>
    <p:sldId id="257" r:id="rId4"/>
    <p:sldId id="459" r:id="rId5"/>
    <p:sldId id="351" r:id="rId6"/>
    <p:sldId id="261" r:id="rId7"/>
    <p:sldId id="262" r:id="rId8"/>
    <p:sldId id="480" r:id="rId9"/>
    <p:sldId id="350" r:id="rId10"/>
    <p:sldId id="265" r:id="rId11"/>
    <p:sldId id="347" r:id="rId12"/>
    <p:sldId id="352" r:id="rId13"/>
    <p:sldId id="353" r:id="rId14"/>
    <p:sldId id="355" r:id="rId15"/>
    <p:sldId id="356" r:id="rId16"/>
    <p:sldId id="357" r:id="rId17"/>
    <p:sldId id="358" r:id="rId18"/>
    <p:sldId id="359" r:id="rId19"/>
    <p:sldId id="362" r:id="rId20"/>
    <p:sldId id="363" r:id="rId21"/>
    <p:sldId id="364" r:id="rId22"/>
    <p:sldId id="365" r:id="rId23"/>
    <p:sldId id="366" r:id="rId24"/>
    <p:sldId id="367" r:id="rId25"/>
    <p:sldId id="368" r:id="rId26"/>
    <p:sldId id="369" r:id="rId27"/>
    <p:sldId id="370" r:id="rId28"/>
    <p:sldId id="371" r:id="rId29"/>
    <p:sldId id="374" r:id="rId30"/>
    <p:sldId id="375" r:id="rId31"/>
    <p:sldId id="376" r:id="rId32"/>
    <p:sldId id="377" r:id="rId33"/>
    <p:sldId id="378" r:id="rId34"/>
    <p:sldId id="381" r:id="rId35"/>
    <p:sldId id="382" r:id="rId36"/>
    <p:sldId id="383" r:id="rId37"/>
    <p:sldId id="385" r:id="rId38"/>
    <p:sldId id="386" r:id="rId39"/>
    <p:sldId id="388" r:id="rId40"/>
    <p:sldId id="389" r:id="rId41"/>
    <p:sldId id="393" r:id="rId42"/>
    <p:sldId id="394" r:id="rId43"/>
    <p:sldId id="266" r:id="rId44"/>
    <p:sldId id="395" r:id="rId45"/>
    <p:sldId id="396" r:id="rId46"/>
    <p:sldId id="397" r:id="rId47"/>
    <p:sldId id="398" r:id="rId48"/>
    <p:sldId id="399" r:id="rId49"/>
    <p:sldId id="400" r:id="rId50"/>
    <p:sldId id="401" r:id="rId51"/>
    <p:sldId id="404" r:id="rId52"/>
    <p:sldId id="405" r:id="rId53"/>
    <p:sldId id="412" r:id="rId54"/>
    <p:sldId id="413" r:id="rId55"/>
    <p:sldId id="415" r:id="rId56"/>
    <p:sldId id="416" r:id="rId57"/>
    <p:sldId id="419" r:id="rId58"/>
    <p:sldId id="420" r:id="rId59"/>
    <p:sldId id="421" r:id="rId60"/>
    <p:sldId id="422" r:id="rId61"/>
    <p:sldId id="490" r:id="rId62"/>
    <p:sldId id="425" r:id="rId63"/>
    <p:sldId id="427" r:id="rId64"/>
    <p:sldId id="271" r:id="rId65"/>
    <p:sldId id="432" r:id="rId66"/>
    <p:sldId id="433" r:id="rId67"/>
    <p:sldId id="434" r:id="rId68"/>
    <p:sldId id="435" r:id="rId69"/>
    <p:sldId id="437" r:id="rId70"/>
    <p:sldId id="438" r:id="rId71"/>
    <p:sldId id="442" r:id="rId72"/>
    <p:sldId id="278" r:id="rId73"/>
    <p:sldId id="280" r:id="rId74"/>
    <p:sldId id="282" r:id="rId75"/>
    <p:sldId id="284" r:id="rId76"/>
    <p:sldId id="286" r:id="rId77"/>
    <p:sldId id="460" r:id="rId78"/>
    <p:sldId id="461" r:id="rId79"/>
    <p:sldId id="294" r:id="rId80"/>
    <p:sldId id="296" r:id="rId81"/>
    <p:sldId id="298" r:id="rId82"/>
    <p:sldId id="299" r:id="rId83"/>
    <p:sldId id="300" r:id="rId84"/>
    <p:sldId id="301" r:id="rId85"/>
    <p:sldId id="305" r:id="rId86"/>
    <p:sldId id="315" r:id="rId87"/>
    <p:sldId id="323" r:id="rId88"/>
    <p:sldId id="325" r:id="rId89"/>
    <p:sldId id="327" r:id="rId90"/>
    <p:sldId id="337" r:id="rId91"/>
    <p:sldId id="333" r:id="rId92"/>
    <p:sldId id="491" r:id="rId93"/>
    <p:sldId id="492" r:id="rId94"/>
    <p:sldId id="493" r:id="rId95"/>
    <p:sldId id="494" r:id="rId96"/>
    <p:sldId id="495" r:id="rId97"/>
    <p:sldId id="496" r:id="rId98"/>
    <p:sldId id="497" r:id="rId99"/>
    <p:sldId id="498" r:id="rId100"/>
    <p:sldId id="509" r:id="rId101"/>
    <p:sldId id="502" r:id="rId102"/>
    <p:sldId id="505" r:id="rId103"/>
    <p:sldId id="507" r:id="rId104"/>
    <p:sldId id="508" r:id="rId105"/>
    <p:sldId id="499" r:id="rId106"/>
    <p:sldId id="500" r:id="rId107"/>
    <p:sldId id="525"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464"/>
    <p:restoredTop sz="92031" autoAdjust="0"/>
  </p:normalViewPr>
  <p:slideViewPr>
    <p:cSldViewPr snapToGrid="0" snapToObjects="1">
      <p:cViewPr varScale="1">
        <p:scale>
          <a:sx n="73" d="100"/>
          <a:sy n="73" d="100"/>
        </p:scale>
        <p:origin x="-90"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622C2-9022-457C-83B6-3841DB12C297}" type="doc">
      <dgm:prSet loTypeId="urn:microsoft.com/office/officeart/2005/8/layout/funnel1" loCatId="relationship" qsTypeId="urn:microsoft.com/office/officeart/2005/8/quickstyle/3d2" qsCatId="3D" csTypeId="urn:microsoft.com/office/officeart/2005/8/colors/colorful1" csCatId="colorful" phldr="1"/>
      <dgm:spPr/>
      <dgm:t>
        <a:bodyPr/>
        <a:lstStyle/>
        <a:p>
          <a:endParaRPr lang="en-US"/>
        </a:p>
      </dgm:t>
    </dgm:pt>
    <dgm:pt modelId="{2362F670-5AAE-416E-9F6B-7BF511855E6E}">
      <dgm:prSet phldrT="[Text]"/>
      <dgm:spPr/>
      <dgm:t>
        <a:bodyPr/>
        <a:lstStyle/>
        <a:p>
          <a:r>
            <a:rPr lang="en-US" dirty="0" smtClean="0"/>
            <a:t>inherited</a:t>
          </a:r>
          <a:endParaRPr lang="en-US" dirty="0"/>
        </a:p>
      </dgm:t>
    </dgm:pt>
    <dgm:pt modelId="{18E39DA6-F8E2-4A23-A63D-E204E56B8137}" type="parTrans" cxnId="{87A3E3AF-1D0A-4667-BD75-81561CAABDDC}">
      <dgm:prSet/>
      <dgm:spPr/>
      <dgm:t>
        <a:bodyPr/>
        <a:lstStyle/>
        <a:p>
          <a:endParaRPr lang="en-US"/>
        </a:p>
      </dgm:t>
    </dgm:pt>
    <dgm:pt modelId="{F8ACF580-CD51-4B75-A4DB-2191A283A9AF}" type="sibTrans" cxnId="{87A3E3AF-1D0A-4667-BD75-81561CAABDDC}">
      <dgm:prSet/>
      <dgm:spPr/>
      <dgm:t>
        <a:bodyPr/>
        <a:lstStyle/>
        <a:p>
          <a:endParaRPr lang="en-US"/>
        </a:p>
      </dgm:t>
    </dgm:pt>
    <dgm:pt modelId="{F7A88449-BBF9-4C97-94E7-F2032A072559}">
      <dgm:prSet phldrT="[Text]"/>
      <dgm:spPr/>
      <dgm:t>
        <a:bodyPr/>
        <a:lstStyle/>
        <a:p>
          <a:r>
            <a:rPr lang="en-US" dirty="0" smtClean="0"/>
            <a:t>acquired</a:t>
          </a:r>
          <a:endParaRPr lang="en-US" dirty="0"/>
        </a:p>
      </dgm:t>
    </dgm:pt>
    <dgm:pt modelId="{3C74E236-77B9-466F-8D4C-8209175AD41B}" type="parTrans" cxnId="{942DFA09-0E05-448F-9B7E-4EC34F49F1F7}">
      <dgm:prSet/>
      <dgm:spPr/>
      <dgm:t>
        <a:bodyPr/>
        <a:lstStyle/>
        <a:p>
          <a:endParaRPr lang="en-US"/>
        </a:p>
      </dgm:t>
    </dgm:pt>
    <dgm:pt modelId="{026F48A9-BF72-45E5-B765-3022979F4DE1}" type="sibTrans" cxnId="{942DFA09-0E05-448F-9B7E-4EC34F49F1F7}">
      <dgm:prSet/>
      <dgm:spPr/>
      <dgm:t>
        <a:bodyPr/>
        <a:lstStyle/>
        <a:p>
          <a:endParaRPr lang="en-US"/>
        </a:p>
      </dgm:t>
    </dgm:pt>
    <dgm:pt modelId="{A18404C0-2729-443A-9AB0-F49FF7BAF5C1}">
      <dgm:prSet phldrT="[Text]"/>
      <dgm:spPr/>
      <dgm:t>
        <a:bodyPr/>
        <a:lstStyle/>
        <a:p>
          <a:r>
            <a:rPr lang="en-US" dirty="0" smtClean="0"/>
            <a:t>Causes of thromboembolism</a:t>
          </a:r>
          <a:endParaRPr lang="en-US" dirty="0"/>
        </a:p>
      </dgm:t>
    </dgm:pt>
    <dgm:pt modelId="{2D7ECBEE-6F9D-4AA6-A07B-D6D5F9038089}" type="parTrans" cxnId="{9150D6A7-3214-423C-B6AD-1CD504A3A48E}">
      <dgm:prSet/>
      <dgm:spPr/>
      <dgm:t>
        <a:bodyPr/>
        <a:lstStyle/>
        <a:p>
          <a:endParaRPr lang="en-US"/>
        </a:p>
      </dgm:t>
    </dgm:pt>
    <dgm:pt modelId="{0E1ADB68-6283-4CB0-95C0-E499034EDF37}" type="sibTrans" cxnId="{9150D6A7-3214-423C-B6AD-1CD504A3A48E}">
      <dgm:prSet/>
      <dgm:spPr/>
      <dgm:t>
        <a:bodyPr/>
        <a:lstStyle/>
        <a:p>
          <a:endParaRPr lang="en-US"/>
        </a:p>
      </dgm:t>
    </dgm:pt>
    <dgm:pt modelId="{D49CC6E4-7944-4630-B0CE-05690F60A507}" type="pres">
      <dgm:prSet presAssocID="{D09622C2-9022-457C-83B6-3841DB12C297}" presName="Name0" presStyleCnt="0">
        <dgm:presLayoutVars>
          <dgm:chMax val="4"/>
          <dgm:resizeHandles val="exact"/>
        </dgm:presLayoutVars>
      </dgm:prSet>
      <dgm:spPr/>
      <dgm:t>
        <a:bodyPr/>
        <a:lstStyle/>
        <a:p>
          <a:endParaRPr lang="en-US"/>
        </a:p>
      </dgm:t>
    </dgm:pt>
    <dgm:pt modelId="{2106BDDE-405B-41D9-A2FD-9664836D3860}" type="pres">
      <dgm:prSet presAssocID="{D09622C2-9022-457C-83B6-3841DB12C297}" presName="ellipse" presStyleLbl="trBgShp" presStyleIdx="0" presStyleCnt="1"/>
      <dgm:spPr/>
    </dgm:pt>
    <dgm:pt modelId="{E51B3D60-ABB7-4F6A-94A9-58EFEB45DC2A}" type="pres">
      <dgm:prSet presAssocID="{D09622C2-9022-457C-83B6-3841DB12C297}" presName="arrow1" presStyleLbl="fgShp" presStyleIdx="0" presStyleCnt="1"/>
      <dgm:spPr/>
    </dgm:pt>
    <dgm:pt modelId="{C070B10A-5272-427F-98E0-7F4680B0D210}" type="pres">
      <dgm:prSet presAssocID="{D09622C2-9022-457C-83B6-3841DB12C297}" presName="rectangle" presStyleLbl="revTx" presStyleIdx="0" presStyleCnt="1">
        <dgm:presLayoutVars>
          <dgm:bulletEnabled val="1"/>
        </dgm:presLayoutVars>
      </dgm:prSet>
      <dgm:spPr/>
      <dgm:t>
        <a:bodyPr/>
        <a:lstStyle/>
        <a:p>
          <a:endParaRPr lang="en-US"/>
        </a:p>
      </dgm:t>
    </dgm:pt>
    <dgm:pt modelId="{A27FE28B-61BF-4CE1-95CF-CDC53B70C4F9}" type="pres">
      <dgm:prSet presAssocID="{F7A88449-BBF9-4C97-94E7-F2032A072559}" presName="item1" presStyleLbl="node1" presStyleIdx="0" presStyleCnt="2">
        <dgm:presLayoutVars>
          <dgm:bulletEnabled val="1"/>
        </dgm:presLayoutVars>
      </dgm:prSet>
      <dgm:spPr/>
      <dgm:t>
        <a:bodyPr/>
        <a:lstStyle/>
        <a:p>
          <a:endParaRPr lang="en-US"/>
        </a:p>
      </dgm:t>
    </dgm:pt>
    <dgm:pt modelId="{AD408A92-50A9-49FE-A848-D6D95DDD2728}" type="pres">
      <dgm:prSet presAssocID="{A18404C0-2729-443A-9AB0-F49FF7BAF5C1}" presName="item2" presStyleLbl="node1" presStyleIdx="1" presStyleCnt="2">
        <dgm:presLayoutVars>
          <dgm:bulletEnabled val="1"/>
        </dgm:presLayoutVars>
      </dgm:prSet>
      <dgm:spPr/>
      <dgm:t>
        <a:bodyPr/>
        <a:lstStyle/>
        <a:p>
          <a:endParaRPr lang="en-US"/>
        </a:p>
      </dgm:t>
    </dgm:pt>
    <dgm:pt modelId="{868DC159-559E-4305-A1B9-ECBA08B0FC0B}" type="pres">
      <dgm:prSet presAssocID="{D09622C2-9022-457C-83B6-3841DB12C297}" presName="funnel" presStyleLbl="trAlignAcc1" presStyleIdx="0" presStyleCnt="1"/>
      <dgm:spPr/>
    </dgm:pt>
  </dgm:ptLst>
  <dgm:cxnLst>
    <dgm:cxn modelId="{942DFA09-0E05-448F-9B7E-4EC34F49F1F7}" srcId="{D09622C2-9022-457C-83B6-3841DB12C297}" destId="{F7A88449-BBF9-4C97-94E7-F2032A072559}" srcOrd="1" destOrd="0" parTransId="{3C74E236-77B9-466F-8D4C-8209175AD41B}" sibTransId="{026F48A9-BF72-45E5-B765-3022979F4DE1}"/>
    <dgm:cxn modelId="{810C5AF3-35E5-4ACF-BBBA-BEB359F4265F}" type="presOf" srcId="{F7A88449-BBF9-4C97-94E7-F2032A072559}" destId="{A27FE28B-61BF-4CE1-95CF-CDC53B70C4F9}" srcOrd="0" destOrd="0" presId="urn:microsoft.com/office/officeart/2005/8/layout/funnel1"/>
    <dgm:cxn modelId="{A36D49BA-2CF4-44B8-9E87-764780477533}" type="presOf" srcId="{D09622C2-9022-457C-83B6-3841DB12C297}" destId="{D49CC6E4-7944-4630-B0CE-05690F60A507}" srcOrd="0" destOrd="0" presId="urn:microsoft.com/office/officeart/2005/8/layout/funnel1"/>
    <dgm:cxn modelId="{27181E17-BB4A-40EA-90B1-04044B4C0F79}" type="presOf" srcId="{A18404C0-2729-443A-9AB0-F49FF7BAF5C1}" destId="{C070B10A-5272-427F-98E0-7F4680B0D210}" srcOrd="0" destOrd="0" presId="urn:microsoft.com/office/officeart/2005/8/layout/funnel1"/>
    <dgm:cxn modelId="{87A3E3AF-1D0A-4667-BD75-81561CAABDDC}" srcId="{D09622C2-9022-457C-83B6-3841DB12C297}" destId="{2362F670-5AAE-416E-9F6B-7BF511855E6E}" srcOrd="0" destOrd="0" parTransId="{18E39DA6-F8E2-4A23-A63D-E204E56B8137}" sibTransId="{F8ACF580-CD51-4B75-A4DB-2191A283A9AF}"/>
    <dgm:cxn modelId="{9150D6A7-3214-423C-B6AD-1CD504A3A48E}" srcId="{D09622C2-9022-457C-83B6-3841DB12C297}" destId="{A18404C0-2729-443A-9AB0-F49FF7BAF5C1}" srcOrd="2" destOrd="0" parTransId="{2D7ECBEE-6F9D-4AA6-A07B-D6D5F9038089}" sibTransId="{0E1ADB68-6283-4CB0-95C0-E499034EDF37}"/>
    <dgm:cxn modelId="{911F9707-406D-4EBB-872A-467D438040AE}" type="presOf" srcId="{2362F670-5AAE-416E-9F6B-7BF511855E6E}" destId="{AD408A92-50A9-49FE-A848-D6D95DDD2728}" srcOrd="0" destOrd="0" presId="urn:microsoft.com/office/officeart/2005/8/layout/funnel1"/>
    <dgm:cxn modelId="{E1D9B8ED-C0F3-4C40-9673-2C7F86EF6C14}" type="presParOf" srcId="{D49CC6E4-7944-4630-B0CE-05690F60A507}" destId="{2106BDDE-405B-41D9-A2FD-9664836D3860}" srcOrd="0" destOrd="0" presId="urn:microsoft.com/office/officeart/2005/8/layout/funnel1"/>
    <dgm:cxn modelId="{C26E008C-6839-4BBB-B21D-61498481D92B}" type="presParOf" srcId="{D49CC6E4-7944-4630-B0CE-05690F60A507}" destId="{E51B3D60-ABB7-4F6A-94A9-58EFEB45DC2A}" srcOrd="1" destOrd="0" presId="urn:microsoft.com/office/officeart/2005/8/layout/funnel1"/>
    <dgm:cxn modelId="{29E4E6C0-07A8-4370-A7E4-5D8C4E1D4716}" type="presParOf" srcId="{D49CC6E4-7944-4630-B0CE-05690F60A507}" destId="{C070B10A-5272-427F-98E0-7F4680B0D210}" srcOrd="2" destOrd="0" presId="urn:microsoft.com/office/officeart/2005/8/layout/funnel1"/>
    <dgm:cxn modelId="{9EF21873-8ACF-4A48-9B8C-AD1AB227ACBE}" type="presParOf" srcId="{D49CC6E4-7944-4630-B0CE-05690F60A507}" destId="{A27FE28B-61BF-4CE1-95CF-CDC53B70C4F9}" srcOrd="3" destOrd="0" presId="urn:microsoft.com/office/officeart/2005/8/layout/funnel1"/>
    <dgm:cxn modelId="{C628F00F-59D5-4D06-852C-FFFD6B8392DF}" type="presParOf" srcId="{D49CC6E4-7944-4630-B0CE-05690F60A507}" destId="{AD408A92-50A9-49FE-A848-D6D95DDD2728}" srcOrd="4" destOrd="0" presId="urn:microsoft.com/office/officeart/2005/8/layout/funnel1"/>
    <dgm:cxn modelId="{19321BF4-9417-4649-A1C8-72D47FBD588C}" type="presParOf" srcId="{D49CC6E4-7944-4630-B0CE-05690F60A507}" destId="{868DC159-559E-4305-A1B9-ECBA08B0FC0B}"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8C1768-B58C-44F9-B7CA-B4151E77CD1E}" type="doc">
      <dgm:prSet loTypeId="urn:microsoft.com/office/officeart/2005/8/layout/cycle3" loCatId="cycle" qsTypeId="urn:microsoft.com/office/officeart/2005/8/quickstyle/simple3" qsCatId="simple" csTypeId="urn:microsoft.com/office/officeart/2005/8/colors/colorful2" csCatId="colorful" phldr="1"/>
      <dgm:spPr/>
      <dgm:t>
        <a:bodyPr/>
        <a:lstStyle/>
        <a:p>
          <a:endParaRPr lang="en-US"/>
        </a:p>
      </dgm:t>
    </dgm:pt>
    <dgm:pt modelId="{BBBE4487-88C0-4024-833C-877215F57C86}">
      <dgm:prSet phldrT="[Text]" custT="1"/>
      <dgm:spPr/>
      <dgm:t>
        <a:bodyPr/>
        <a:lstStyle/>
        <a:p>
          <a:r>
            <a:rPr lang="en-US" altLang="en-US" sz="2400" b="0" dirty="0" smtClean="0">
              <a:latin typeface="+mj-lt"/>
            </a:rPr>
            <a:t>&gt;48 hours of immobility in the preceding month</a:t>
          </a:r>
          <a:endParaRPr lang="en-US" sz="2400" b="0" dirty="0">
            <a:latin typeface="+mj-lt"/>
          </a:endParaRPr>
        </a:p>
      </dgm:t>
    </dgm:pt>
    <dgm:pt modelId="{6493B1AC-9801-4889-891E-5A99A7E4BAD1}" type="parTrans" cxnId="{D7CB6D5B-8B9D-4013-8C94-088575C6C043}">
      <dgm:prSet/>
      <dgm:spPr/>
      <dgm:t>
        <a:bodyPr/>
        <a:lstStyle/>
        <a:p>
          <a:endParaRPr lang="en-US" sz="2400" b="0">
            <a:latin typeface="+mj-lt"/>
          </a:endParaRPr>
        </a:p>
      </dgm:t>
    </dgm:pt>
    <dgm:pt modelId="{9458EE44-D268-4F47-A63B-8A3DEC6CAD24}" type="sibTrans" cxnId="{D7CB6D5B-8B9D-4013-8C94-088575C6C043}">
      <dgm:prSet custT="1"/>
      <dgm:spPr/>
      <dgm:t>
        <a:bodyPr/>
        <a:lstStyle/>
        <a:p>
          <a:endParaRPr lang="en-US" sz="2400" b="0">
            <a:latin typeface="+mj-lt"/>
          </a:endParaRPr>
        </a:p>
      </dgm:t>
    </dgm:pt>
    <dgm:pt modelId="{D2DD08D2-4138-478C-8108-65EF2BA38D2F}">
      <dgm:prSet phldrT="[Text]" custT="1"/>
      <dgm:spPr/>
      <dgm:t>
        <a:bodyPr/>
        <a:lstStyle/>
        <a:p>
          <a:r>
            <a:rPr lang="en-US" altLang="en-US" sz="2400" b="0" dirty="0" smtClean="0">
              <a:latin typeface="+mj-lt"/>
            </a:rPr>
            <a:t>Hospital admission</a:t>
          </a:r>
          <a:endParaRPr lang="en-US" sz="2400" b="0" dirty="0">
            <a:latin typeface="+mj-lt"/>
          </a:endParaRPr>
        </a:p>
      </dgm:t>
    </dgm:pt>
    <dgm:pt modelId="{4F1C6C45-7A73-4609-9E85-D10D93843878}" type="parTrans" cxnId="{A9861ED7-D3EA-4E55-A14B-4BADFF7CEB5D}">
      <dgm:prSet/>
      <dgm:spPr/>
      <dgm:t>
        <a:bodyPr/>
        <a:lstStyle/>
        <a:p>
          <a:endParaRPr lang="en-US" sz="2400" b="0">
            <a:latin typeface="+mj-lt"/>
          </a:endParaRPr>
        </a:p>
      </dgm:t>
    </dgm:pt>
    <dgm:pt modelId="{497B4A56-AD95-4DD7-ADA9-3CAAC053C318}" type="sibTrans" cxnId="{A9861ED7-D3EA-4E55-A14B-4BADFF7CEB5D}">
      <dgm:prSet custT="1"/>
      <dgm:spPr/>
      <dgm:t>
        <a:bodyPr/>
        <a:lstStyle/>
        <a:p>
          <a:endParaRPr lang="en-US" sz="2400" b="0">
            <a:latin typeface="+mj-lt"/>
          </a:endParaRPr>
        </a:p>
      </dgm:t>
    </dgm:pt>
    <dgm:pt modelId="{BFB56C82-6606-4CFB-B0B2-4366C6E43955}">
      <dgm:prSet phldrT="[Text]" custT="1"/>
      <dgm:spPr/>
      <dgm:t>
        <a:bodyPr/>
        <a:lstStyle/>
        <a:p>
          <a:r>
            <a:rPr lang="en-US" altLang="en-US" sz="2400" b="0" dirty="0" smtClean="0">
              <a:latin typeface="+mj-lt"/>
            </a:rPr>
            <a:t>Surgery</a:t>
          </a:r>
          <a:endParaRPr lang="en-US" sz="2400" b="0" dirty="0">
            <a:latin typeface="+mj-lt"/>
          </a:endParaRPr>
        </a:p>
      </dgm:t>
    </dgm:pt>
    <dgm:pt modelId="{9731A26E-358C-498F-8800-02630D0EC0B7}" type="parTrans" cxnId="{B0181E7F-EB2C-4991-B773-705D476C9A51}">
      <dgm:prSet/>
      <dgm:spPr/>
      <dgm:t>
        <a:bodyPr/>
        <a:lstStyle/>
        <a:p>
          <a:endParaRPr lang="en-US" sz="2400" b="0">
            <a:latin typeface="+mj-lt"/>
          </a:endParaRPr>
        </a:p>
      </dgm:t>
    </dgm:pt>
    <dgm:pt modelId="{E047D11D-F491-493D-9ED0-B08B6B3FE33E}" type="sibTrans" cxnId="{B0181E7F-EB2C-4991-B773-705D476C9A51}">
      <dgm:prSet custT="1"/>
      <dgm:spPr/>
      <dgm:t>
        <a:bodyPr/>
        <a:lstStyle/>
        <a:p>
          <a:endParaRPr lang="en-US" sz="2400" b="0">
            <a:latin typeface="+mj-lt"/>
          </a:endParaRPr>
        </a:p>
      </dgm:t>
    </dgm:pt>
    <dgm:pt modelId="{08C22F26-BAC4-4517-A819-1D92300CD8A1}">
      <dgm:prSet phldrT="[Text]" custT="1"/>
      <dgm:spPr/>
      <dgm:t>
        <a:bodyPr/>
        <a:lstStyle/>
        <a:p>
          <a:r>
            <a:rPr lang="en-US" altLang="en-US" sz="2400" b="0" smtClean="0">
              <a:latin typeface="+mj-lt"/>
            </a:rPr>
            <a:t>Malignancy</a:t>
          </a:r>
          <a:endParaRPr lang="en-US" sz="2400" b="0" dirty="0">
            <a:latin typeface="+mj-lt"/>
          </a:endParaRPr>
        </a:p>
      </dgm:t>
    </dgm:pt>
    <dgm:pt modelId="{A0825301-BE49-4166-A168-5B5FC8B346B0}" type="parTrans" cxnId="{B345AB8F-E611-491A-9A3C-379AF1A4AFF6}">
      <dgm:prSet/>
      <dgm:spPr/>
      <dgm:t>
        <a:bodyPr/>
        <a:lstStyle/>
        <a:p>
          <a:endParaRPr lang="en-US" sz="2400" b="0">
            <a:latin typeface="+mj-lt"/>
          </a:endParaRPr>
        </a:p>
      </dgm:t>
    </dgm:pt>
    <dgm:pt modelId="{C6A1CE34-CD3C-4DEE-B47E-301B1C3E33C7}" type="sibTrans" cxnId="{B345AB8F-E611-491A-9A3C-379AF1A4AFF6}">
      <dgm:prSet custT="1"/>
      <dgm:spPr/>
      <dgm:t>
        <a:bodyPr/>
        <a:lstStyle/>
        <a:p>
          <a:endParaRPr lang="en-US" sz="2400" b="0">
            <a:latin typeface="+mj-lt"/>
          </a:endParaRPr>
        </a:p>
      </dgm:t>
    </dgm:pt>
    <dgm:pt modelId="{566AE327-2010-4056-826C-785A9BDB138B}">
      <dgm:prSet phldrT="[Text]" custT="1"/>
      <dgm:spPr/>
      <dgm:t>
        <a:bodyPr/>
        <a:lstStyle/>
        <a:p>
          <a:r>
            <a:rPr lang="en-US" altLang="en-US" sz="2400" b="0" dirty="0" smtClean="0">
              <a:latin typeface="+mj-lt"/>
            </a:rPr>
            <a:t>Infection in the past three months</a:t>
          </a:r>
          <a:endParaRPr lang="en-US" sz="2400" b="0" dirty="0">
            <a:latin typeface="+mj-lt"/>
          </a:endParaRPr>
        </a:p>
      </dgm:t>
    </dgm:pt>
    <dgm:pt modelId="{D92C6B16-C3E7-44D1-8524-338A7AA66434}" type="parTrans" cxnId="{D5B9BBFE-9577-43E7-9E08-48166F3E8727}">
      <dgm:prSet/>
      <dgm:spPr/>
      <dgm:t>
        <a:bodyPr/>
        <a:lstStyle/>
        <a:p>
          <a:endParaRPr lang="en-US" sz="2400" b="0">
            <a:latin typeface="+mj-lt"/>
          </a:endParaRPr>
        </a:p>
      </dgm:t>
    </dgm:pt>
    <dgm:pt modelId="{EE21AF2B-3DB9-45E2-A4E1-8AEAD4DD6DF7}" type="sibTrans" cxnId="{D5B9BBFE-9577-43E7-9E08-48166F3E8727}">
      <dgm:prSet custT="1"/>
      <dgm:spPr/>
      <dgm:t>
        <a:bodyPr/>
        <a:lstStyle/>
        <a:p>
          <a:endParaRPr lang="en-US" sz="2400" b="0">
            <a:latin typeface="+mj-lt"/>
          </a:endParaRPr>
        </a:p>
      </dgm:t>
    </dgm:pt>
    <dgm:pt modelId="{074446D0-3083-4A12-B45A-360934507911}">
      <dgm:prSet phldrT="[Text]" custT="1"/>
      <dgm:spPr/>
      <dgm:t>
        <a:bodyPr/>
        <a:lstStyle/>
        <a:p>
          <a:r>
            <a:rPr lang="en-US" altLang="en-US" sz="2400" b="0" dirty="0" smtClean="0">
              <a:latin typeface="+mj-lt"/>
            </a:rPr>
            <a:t>Current hospitalization </a:t>
          </a:r>
          <a:endParaRPr lang="en-US" sz="2400" b="0" dirty="0">
            <a:latin typeface="+mj-lt"/>
          </a:endParaRPr>
        </a:p>
      </dgm:t>
    </dgm:pt>
    <dgm:pt modelId="{4B67548A-BE93-48C2-BDB6-9282A7757FDF}" type="parTrans" cxnId="{155BF757-CDFF-479F-99A1-6B9CA4E9ECDB}">
      <dgm:prSet/>
      <dgm:spPr/>
      <dgm:t>
        <a:bodyPr/>
        <a:lstStyle/>
        <a:p>
          <a:endParaRPr lang="en-US" sz="2400" b="0">
            <a:latin typeface="+mj-lt"/>
          </a:endParaRPr>
        </a:p>
      </dgm:t>
    </dgm:pt>
    <dgm:pt modelId="{82CC87F9-3017-4D29-9344-590534C4359F}" type="sibTrans" cxnId="{155BF757-CDFF-479F-99A1-6B9CA4E9ECDB}">
      <dgm:prSet custT="1"/>
      <dgm:spPr/>
      <dgm:t>
        <a:bodyPr/>
        <a:lstStyle/>
        <a:p>
          <a:endParaRPr lang="en-US" sz="2400" b="0">
            <a:latin typeface="+mj-lt"/>
          </a:endParaRPr>
        </a:p>
      </dgm:t>
    </dgm:pt>
    <dgm:pt modelId="{4E56CECF-267F-460E-B245-4E3F322E5077}" type="pres">
      <dgm:prSet presAssocID="{BB8C1768-B58C-44F9-B7CA-B4151E77CD1E}" presName="Name0" presStyleCnt="0">
        <dgm:presLayoutVars>
          <dgm:dir/>
          <dgm:resizeHandles val="exact"/>
        </dgm:presLayoutVars>
      </dgm:prSet>
      <dgm:spPr/>
      <dgm:t>
        <a:bodyPr/>
        <a:lstStyle/>
        <a:p>
          <a:endParaRPr lang="en-US"/>
        </a:p>
      </dgm:t>
    </dgm:pt>
    <dgm:pt modelId="{2001AF06-8893-4A8F-8C25-8C4DCE21E829}" type="pres">
      <dgm:prSet presAssocID="{BB8C1768-B58C-44F9-B7CA-B4151E77CD1E}" presName="cycle" presStyleCnt="0"/>
      <dgm:spPr/>
    </dgm:pt>
    <dgm:pt modelId="{839D4D8B-C7ED-4817-BA36-81F7B4929CB8}" type="pres">
      <dgm:prSet presAssocID="{BBBE4487-88C0-4024-833C-877215F57C86}" presName="nodeFirstNode" presStyleLbl="node1" presStyleIdx="0" presStyleCnt="6">
        <dgm:presLayoutVars>
          <dgm:bulletEnabled val="1"/>
        </dgm:presLayoutVars>
      </dgm:prSet>
      <dgm:spPr/>
      <dgm:t>
        <a:bodyPr/>
        <a:lstStyle/>
        <a:p>
          <a:endParaRPr lang="en-US"/>
        </a:p>
      </dgm:t>
    </dgm:pt>
    <dgm:pt modelId="{7ECB1AC3-5313-4314-A2DA-683A9350446C}" type="pres">
      <dgm:prSet presAssocID="{9458EE44-D268-4F47-A63B-8A3DEC6CAD24}" presName="sibTransFirstNode" presStyleLbl="bgShp" presStyleIdx="0" presStyleCnt="1"/>
      <dgm:spPr/>
      <dgm:t>
        <a:bodyPr/>
        <a:lstStyle/>
        <a:p>
          <a:endParaRPr lang="en-US"/>
        </a:p>
      </dgm:t>
    </dgm:pt>
    <dgm:pt modelId="{711BCF24-3BB6-4C51-8838-51CD8666FA6B}" type="pres">
      <dgm:prSet presAssocID="{D2DD08D2-4138-478C-8108-65EF2BA38D2F}" presName="nodeFollowingNodes" presStyleLbl="node1" presStyleIdx="1" presStyleCnt="6">
        <dgm:presLayoutVars>
          <dgm:bulletEnabled val="1"/>
        </dgm:presLayoutVars>
      </dgm:prSet>
      <dgm:spPr/>
      <dgm:t>
        <a:bodyPr/>
        <a:lstStyle/>
        <a:p>
          <a:endParaRPr lang="en-US"/>
        </a:p>
      </dgm:t>
    </dgm:pt>
    <dgm:pt modelId="{45E283EA-B417-45B9-A004-6D36FCC1621B}" type="pres">
      <dgm:prSet presAssocID="{BFB56C82-6606-4CFB-B0B2-4366C6E43955}" presName="nodeFollowingNodes" presStyleLbl="node1" presStyleIdx="2" presStyleCnt="6">
        <dgm:presLayoutVars>
          <dgm:bulletEnabled val="1"/>
        </dgm:presLayoutVars>
      </dgm:prSet>
      <dgm:spPr/>
      <dgm:t>
        <a:bodyPr/>
        <a:lstStyle/>
        <a:p>
          <a:endParaRPr lang="en-US"/>
        </a:p>
      </dgm:t>
    </dgm:pt>
    <dgm:pt modelId="{C75175B7-9EFD-43A9-B1C7-CA1FB226A0E9}" type="pres">
      <dgm:prSet presAssocID="{08C22F26-BAC4-4517-A819-1D92300CD8A1}" presName="nodeFollowingNodes" presStyleLbl="node1" presStyleIdx="3" presStyleCnt="6">
        <dgm:presLayoutVars>
          <dgm:bulletEnabled val="1"/>
        </dgm:presLayoutVars>
      </dgm:prSet>
      <dgm:spPr/>
      <dgm:t>
        <a:bodyPr/>
        <a:lstStyle/>
        <a:p>
          <a:endParaRPr lang="en-US"/>
        </a:p>
      </dgm:t>
    </dgm:pt>
    <dgm:pt modelId="{BD073702-CA33-478F-9374-7A93BF29730F}" type="pres">
      <dgm:prSet presAssocID="{566AE327-2010-4056-826C-785A9BDB138B}" presName="nodeFollowingNodes" presStyleLbl="node1" presStyleIdx="4" presStyleCnt="6">
        <dgm:presLayoutVars>
          <dgm:bulletEnabled val="1"/>
        </dgm:presLayoutVars>
      </dgm:prSet>
      <dgm:spPr/>
      <dgm:t>
        <a:bodyPr/>
        <a:lstStyle/>
        <a:p>
          <a:endParaRPr lang="en-US"/>
        </a:p>
      </dgm:t>
    </dgm:pt>
    <dgm:pt modelId="{73520941-2F3D-4E1A-8008-D2F82E634014}" type="pres">
      <dgm:prSet presAssocID="{074446D0-3083-4A12-B45A-360934507911}" presName="nodeFollowingNodes" presStyleLbl="node1" presStyleIdx="5" presStyleCnt="6">
        <dgm:presLayoutVars>
          <dgm:bulletEnabled val="1"/>
        </dgm:presLayoutVars>
      </dgm:prSet>
      <dgm:spPr/>
      <dgm:t>
        <a:bodyPr/>
        <a:lstStyle/>
        <a:p>
          <a:endParaRPr lang="en-US"/>
        </a:p>
      </dgm:t>
    </dgm:pt>
  </dgm:ptLst>
  <dgm:cxnLst>
    <dgm:cxn modelId="{B0181E7F-EB2C-4991-B773-705D476C9A51}" srcId="{BB8C1768-B58C-44F9-B7CA-B4151E77CD1E}" destId="{BFB56C82-6606-4CFB-B0B2-4366C6E43955}" srcOrd="2" destOrd="0" parTransId="{9731A26E-358C-498F-8800-02630D0EC0B7}" sibTransId="{E047D11D-F491-493D-9ED0-B08B6B3FE33E}"/>
    <dgm:cxn modelId="{155BF757-CDFF-479F-99A1-6B9CA4E9ECDB}" srcId="{BB8C1768-B58C-44F9-B7CA-B4151E77CD1E}" destId="{074446D0-3083-4A12-B45A-360934507911}" srcOrd="5" destOrd="0" parTransId="{4B67548A-BE93-48C2-BDB6-9282A7757FDF}" sibTransId="{82CC87F9-3017-4D29-9344-590534C4359F}"/>
    <dgm:cxn modelId="{779A9E6D-C308-4385-8159-1637978B6200}" type="presOf" srcId="{BB8C1768-B58C-44F9-B7CA-B4151E77CD1E}" destId="{4E56CECF-267F-460E-B245-4E3F322E5077}" srcOrd="0" destOrd="0" presId="urn:microsoft.com/office/officeart/2005/8/layout/cycle3"/>
    <dgm:cxn modelId="{A0D57C04-2761-4B7B-ABF4-8EDC1C1B5B39}" type="presOf" srcId="{BBBE4487-88C0-4024-833C-877215F57C86}" destId="{839D4D8B-C7ED-4817-BA36-81F7B4929CB8}" srcOrd="0" destOrd="0" presId="urn:microsoft.com/office/officeart/2005/8/layout/cycle3"/>
    <dgm:cxn modelId="{B345AB8F-E611-491A-9A3C-379AF1A4AFF6}" srcId="{BB8C1768-B58C-44F9-B7CA-B4151E77CD1E}" destId="{08C22F26-BAC4-4517-A819-1D92300CD8A1}" srcOrd="3" destOrd="0" parTransId="{A0825301-BE49-4166-A168-5B5FC8B346B0}" sibTransId="{C6A1CE34-CD3C-4DEE-B47E-301B1C3E33C7}"/>
    <dgm:cxn modelId="{1453CA54-AFAF-4251-91BE-8DCE6A1572EE}" type="presOf" srcId="{074446D0-3083-4A12-B45A-360934507911}" destId="{73520941-2F3D-4E1A-8008-D2F82E634014}" srcOrd="0" destOrd="0" presId="urn:microsoft.com/office/officeart/2005/8/layout/cycle3"/>
    <dgm:cxn modelId="{A9861ED7-D3EA-4E55-A14B-4BADFF7CEB5D}" srcId="{BB8C1768-B58C-44F9-B7CA-B4151E77CD1E}" destId="{D2DD08D2-4138-478C-8108-65EF2BA38D2F}" srcOrd="1" destOrd="0" parTransId="{4F1C6C45-7A73-4609-9E85-D10D93843878}" sibTransId="{497B4A56-AD95-4DD7-ADA9-3CAAC053C318}"/>
    <dgm:cxn modelId="{A9BC1ED8-D544-42B8-B637-23B404614DE2}" type="presOf" srcId="{D2DD08D2-4138-478C-8108-65EF2BA38D2F}" destId="{711BCF24-3BB6-4C51-8838-51CD8666FA6B}" srcOrd="0" destOrd="0" presId="urn:microsoft.com/office/officeart/2005/8/layout/cycle3"/>
    <dgm:cxn modelId="{C418CF43-3D39-4963-B3E8-1A59467D23E8}" type="presOf" srcId="{566AE327-2010-4056-826C-785A9BDB138B}" destId="{BD073702-CA33-478F-9374-7A93BF29730F}" srcOrd="0" destOrd="0" presId="urn:microsoft.com/office/officeart/2005/8/layout/cycle3"/>
    <dgm:cxn modelId="{D5B9BBFE-9577-43E7-9E08-48166F3E8727}" srcId="{BB8C1768-B58C-44F9-B7CA-B4151E77CD1E}" destId="{566AE327-2010-4056-826C-785A9BDB138B}" srcOrd="4" destOrd="0" parTransId="{D92C6B16-C3E7-44D1-8524-338A7AA66434}" sibTransId="{EE21AF2B-3DB9-45E2-A4E1-8AEAD4DD6DF7}"/>
    <dgm:cxn modelId="{C7310DD3-5D92-45AB-97EE-CB8A0BD42D56}" type="presOf" srcId="{08C22F26-BAC4-4517-A819-1D92300CD8A1}" destId="{C75175B7-9EFD-43A9-B1C7-CA1FB226A0E9}" srcOrd="0" destOrd="0" presId="urn:microsoft.com/office/officeart/2005/8/layout/cycle3"/>
    <dgm:cxn modelId="{9F9FE2B3-7FB3-4A27-ABE3-DE8C524A2559}" type="presOf" srcId="{BFB56C82-6606-4CFB-B0B2-4366C6E43955}" destId="{45E283EA-B417-45B9-A004-6D36FCC1621B}" srcOrd="0" destOrd="0" presId="urn:microsoft.com/office/officeart/2005/8/layout/cycle3"/>
    <dgm:cxn modelId="{D7CB6D5B-8B9D-4013-8C94-088575C6C043}" srcId="{BB8C1768-B58C-44F9-B7CA-B4151E77CD1E}" destId="{BBBE4487-88C0-4024-833C-877215F57C86}" srcOrd="0" destOrd="0" parTransId="{6493B1AC-9801-4889-891E-5A99A7E4BAD1}" sibTransId="{9458EE44-D268-4F47-A63B-8A3DEC6CAD24}"/>
    <dgm:cxn modelId="{78100C3B-7509-4674-B852-98BE4C51587F}" type="presOf" srcId="{9458EE44-D268-4F47-A63B-8A3DEC6CAD24}" destId="{7ECB1AC3-5313-4314-A2DA-683A9350446C}" srcOrd="0" destOrd="0" presId="urn:microsoft.com/office/officeart/2005/8/layout/cycle3"/>
    <dgm:cxn modelId="{BAB4E57F-8C10-4F06-A751-CC5E3EC793FF}" type="presParOf" srcId="{4E56CECF-267F-460E-B245-4E3F322E5077}" destId="{2001AF06-8893-4A8F-8C25-8C4DCE21E829}" srcOrd="0" destOrd="0" presId="urn:microsoft.com/office/officeart/2005/8/layout/cycle3"/>
    <dgm:cxn modelId="{DF802361-8DA9-4D68-B173-6F304C96995C}" type="presParOf" srcId="{2001AF06-8893-4A8F-8C25-8C4DCE21E829}" destId="{839D4D8B-C7ED-4817-BA36-81F7B4929CB8}" srcOrd="0" destOrd="0" presId="urn:microsoft.com/office/officeart/2005/8/layout/cycle3"/>
    <dgm:cxn modelId="{BD58A117-3787-43C5-9606-6669259C5EC1}" type="presParOf" srcId="{2001AF06-8893-4A8F-8C25-8C4DCE21E829}" destId="{7ECB1AC3-5313-4314-A2DA-683A9350446C}" srcOrd="1" destOrd="0" presId="urn:microsoft.com/office/officeart/2005/8/layout/cycle3"/>
    <dgm:cxn modelId="{3031FA2F-7561-4F17-A191-5F8CE2E26C63}" type="presParOf" srcId="{2001AF06-8893-4A8F-8C25-8C4DCE21E829}" destId="{711BCF24-3BB6-4C51-8838-51CD8666FA6B}" srcOrd="2" destOrd="0" presId="urn:microsoft.com/office/officeart/2005/8/layout/cycle3"/>
    <dgm:cxn modelId="{27598426-7472-4725-B103-43F7ADD866B8}" type="presParOf" srcId="{2001AF06-8893-4A8F-8C25-8C4DCE21E829}" destId="{45E283EA-B417-45B9-A004-6D36FCC1621B}" srcOrd="3" destOrd="0" presId="urn:microsoft.com/office/officeart/2005/8/layout/cycle3"/>
    <dgm:cxn modelId="{F2F7D557-1633-4DBC-B073-F2FB46B957D0}" type="presParOf" srcId="{2001AF06-8893-4A8F-8C25-8C4DCE21E829}" destId="{C75175B7-9EFD-43A9-B1C7-CA1FB226A0E9}" srcOrd="4" destOrd="0" presId="urn:microsoft.com/office/officeart/2005/8/layout/cycle3"/>
    <dgm:cxn modelId="{8EE22686-3026-4A2A-8554-E03B7ECFCB3A}" type="presParOf" srcId="{2001AF06-8893-4A8F-8C25-8C4DCE21E829}" destId="{BD073702-CA33-478F-9374-7A93BF29730F}" srcOrd="5" destOrd="0" presId="urn:microsoft.com/office/officeart/2005/8/layout/cycle3"/>
    <dgm:cxn modelId="{404B1A15-0243-404B-A87C-8AE7A5FBA0E2}" type="presParOf" srcId="{2001AF06-8893-4A8F-8C25-8C4DCE21E829}" destId="{73520941-2F3D-4E1A-8008-D2F82E63401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66FE52-5BE7-4E2E-8051-7A28C822AB25}" type="doc">
      <dgm:prSet loTypeId="urn:microsoft.com/office/officeart/2008/layout/RadialCluster" loCatId="cycle" qsTypeId="urn:microsoft.com/office/officeart/2005/8/quickstyle/simple3" qsCatId="simple" csTypeId="urn:microsoft.com/office/officeart/2005/8/colors/colorful1" csCatId="colorful" phldr="1"/>
      <dgm:spPr/>
      <dgm:t>
        <a:bodyPr/>
        <a:lstStyle/>
        <a:p>
          <a:endParaRPr lang="en-US"/>
        </a:p>
      </dgm:t>
    </dgm:pt>
    <dgm:pt modelId="{F3AB8EC1-22DD-4FAE-8860-829B03A62422}">
      <dgm:prSet phldrT="[Text]" custT="1"/>
      <dgm:spPr/>
      <dgm:t>
        <a:bodyPr/>
        <a:lstStyle/>
        <a:p>
          <a:r>
            <a:rPr lang="en-US" altLang="en-US" sz="2400" b="0" dirty="0" smtClean="0">
              <a:latin typeface="Verdana" panose="020B0604030504040204" pitchFamily="34" charset="0"/>
              <a:ea typeface="Verdana" panose="020B0604030504040204" pitchFamily="34" charset="0"/>
              <a:cs typeface="Verdana" panose="020B0604030504040204" pitchFamily="34" charset="0"/>
            </a:rPr>
            <a:t>VIRCHOW'S TRIAD </a:t>
          </a:r>
          <a:endParaRPr lang="en-US" sz="2400" b="0" dirty="0"/>
        </a:p>
      </dgm:t>
    </dgm:pt>
    <dgm:pt modelId="{D797EEAD-7B34-4C2D-89C6-DF677CE4D5A7}" type="parTrans" cxnId="{00C5DA44-4821-4582-BE33-1AAB998E57C3}">
      <dgm:prSet/>
      <dgm:spPr/>
      <dgm:t>
        <a:bodyPr/>
        <a:lstStyle/>
        <a:p>
          <a:endParaRPr lang="en-US"/>
        </a:p>
      </dgm:t>
    </dgm:pt>
    <dgm:pt modelId="{2E86F8C6-3BBD-429F-B55E-2CE170C482C1}" type="sibTrans" cxnId="{00C5DA44-4821-4582-BE33-1AAB998E57C3}">
      <dgm:prSet/>
      <dgm:spPr/>
      <dgm:t>
        <a:bodyPr/>
        <a:lstStyle/>
        <a:p>
          <a:endParaRPr lang="en-US"/>
        </a:p>
      </dgm:t>
    </dgm:pt>
    <dgm:pt modelId="{6A51112C-DDE5-4986-A98D-24EF5004007E}">
      <dgm:prSet phldrT="[Text]" custT="1"/>
      <dgm:spPr/>
      <dgm:t>
        <a:bodyPr/>
        <a:lstStyle/>
        <a:p>
          <a:r>
            <a:rPr lang="en-US" altLang="en-US" sz="2400" b="0" dirty="0" smtClean="0">
              <a:latin typeface="Verdana" panose="020B0604030504040204" pitchFamily="34" charset="0"/>
              <a:ea typeface="Verdana" panose="020B0604030504040204" pitchFamily="34" charset="0"/>
              <a:cs typeface="Verdana" panose="020B0604030504040204" pitchFamily="34" charset="0"/>
            </a:rPr>
            <a:t>Alterations in the constituents of the blood </a:t>
          </a:r>
          <a:endParaRPr lang="en-US" sz="2400" dirty="0"/>
        </a:p>
      </dgm:t>
    </dgm:pt>
    <dgm:pt modelId="{AEE0BE3A-9703-4344-9810-7D9B0469A0B4}" type="parTrans" cxnId="{F11B53C6-6D23-470E-B83B-608418F341A6}">
      <dgm:prSet/>
      <dgm:spPr/>
      <dgm:t>
        <a:bodyPr/>
        <a:lstStyle/>
        <a:p>
          <a:endParaRPr lang="en-US"/>
        </a:p>
      </dgm:t>
    </dgm:pt>
    <dgm:pt modelId="{7F291C86-116F-4921-8474-44A070FB82BF}" type="sibTrans" cxnId="{F11B53C6-6D23-470E-B83B-608418F341A6}">
      <dgm:prSet/>
      <dgm:spPr/>
      <dgm:t>
        <a:bodyPr/>
        <a:lstStyle/>
        <a:p>
          <a:endParaRPr lang="en-US"/>
        </a:p>
      </dgm:t>
    </dgm:pt>
    <dgm:pt modelId="{E67EFD1E-81A4-45C9-A664-86D2729955D7}">
      <dgm:prSet phldrT="[Text]" custT="1"/>
      <dgm:spPr/>
      <dgm:t>
        <a:bodyPr/>
        <a:lstStyle/>
        <a:p>
          <a:r>
            <a:rPr lang="en-US" altLang="en-US" sz="2400" b="0" dirty="0" smtClean="0">
              <a:latin typeface="Verdana" panose="020B0604030504040204" pitchFamily="34" charset="0"/>
              <a:ea typeface="Verdana" panose="020B0604030504040204" pitchFamily="34" charset="0"/>
              <a:cs typeface="Verdana" panose="020B0604030504040204" pitchFamily="34" charset="0"/>
            </a:rPr>
            <a:t>Vascular endothelial injury </a:t>
          </a:r>
          <a:endParaRPr lang="en-US" sz="2400" dirty="0"/>
        </a:p>
      </dgm:t>
    </dgm:pt>
    <dgm:pt modelId="{3072CB10-65B0-4D98-B55C-D27583EB13FE}" type="parTrans" cxnId="{A69E17BE-C02E-4069-90A4-717CA4FDA11A}">
      <dgm:prSet/>
      <dgm:spPr/>
      <dgm:t>
        <a:bodyPr/>
        <a:lstStyle/>
        <a:p>
          <a:endParaRPr lang="en-US"/>
        </a:p>
      </dgm:t>
    </dgm:pt>
    <dgm:pt modelId="{7D74C0D5-EDF4-46C2-BF53-00FF08202C72}" type="sibTrans" cxnId="{A69E17BE-C02E-4069-90A4-717CA4FDA11A}">
      <dgm:prSet/>
      <dgm:spPr/>
      <dgm:t>
        <a:bodyPr/>
        <a:lstStyle/>
        <a:p>
          <a:endParaRPr lang="en-US"/>
        </a:p>
      </dgm:t>
    </dgm:pt>
    <dgm:pt modelId="{6129E4C5-A050-4ED9-B673-7BC5A2E41E77}">
      <dgm:prSet phldrT="[Text]" custT="1"/>
      <dgm:spPr/>
      <dgm:t>
        <a:bodyPr/>
        <a:lstStyle/>
        <a:p>
          <a:r>
            <a:rPr lang="en-US" altLang="en-US" sz="2400" b="0" dirty="0" smtClean="0">
              <a:latin typeface="Verdana" panose="020B0604030504040204" pitchFamily="34" charset="0"/>
              <a:ea typeface="Verdana" panose="020B0604030504040204" pitchFamily="34" charset="0"/>
              <a:cs typeface="Verdana" panose="020B0604030504040204" pitchFamily="34" charset="0"/>
            </a:rPr>
            <a:t>Alterations in blood flow       (i.e., stasis) </a:t>
          </a:r>
          <a:endParaRPr lang="en-US" sz="2400" dirty="0"/>
        </a:p>
      </dgm:t>
    </dgm:pt>
    <dgm:pt modelId="{79E70227-D1F1-48C5-B388-AA94ED814CD5}" type="parTrans" cxnId="{4372DD69-B770-44E4-8DE9-44B6F4AA979B}">
      <dgm:prSet/>
      <dgm:spPr/>
      <dgm:t>
        <a:bodyPr/>
        <a:lstStyle/>
        <a:p>
          <a:endParaRPr lang="en-US"/>
        </a:p>
      </dgm:t>
    </dgm:pt>
    <dgm:pt modelId="{15796D56-1746-490C-8E9D-738278DA44ED}" type="sibTrans" cxnId="{4372DD69-B770-44E4-8DE9-44B6F4AA979B}">
      <dgm:prSet/>
      <dgm:spPr/>
      <dgm:t>
        <a:bodyPr/>
        <a:lstStyle/>
        <a:p>
          <a:endParaRPr lang="en-US"/>
        </a:p>
      </dgm:t>
    </dgm:pt>
    <dgm:pt modelId="{32E211C5-B540-4735-8A79-D25BFDD45A52}" type="pres">
      <dgm:prSet presAssocID="{9166FE52-5BE7-4E2E-8051-7A28C822AB25}" presName="Name0" presStyleCnt="0">
        <dgm:presLayoutVars>
          <dgm:chMax val="1"/>
          <dgm:chPref val="1"/>
          <dgm:dir/>
          <dgm:animOne val="branch"/>
          <dgm:animLvl val="lvl"/>
        </dgm:presLayoutVars>
      </dgm:prSet>
      <dgm:spPr/>
      <dgm:t>
        <a:bodyPr/>
        <a:lstStyle/>
        <a:p>
          <a:endParaRPr lang="en-US"/>
        </a:p>
      </dgm:t>
    </dgm:pt>
    <dgm:pt modelId="{169B445C-02BA-4317-9046-66780D10349A}" type="pres">
      <dgm:prSet presAssocID="{F3AB8EC1-22DD-4FAE-8860-829B03A62422}" presName="singleCycle" presStyleCnt="0"/>
      <dgm:spPr/>
    </dgm:pt>
    <dgm:pt modelId="{AB0ABD63-D365-47ED-B54B-C30AE2092356}" type="pres">
      <dgm:prSet presAssocID="{F3AB8EC1-22DD-4FAE-8860-829B03A62422}" presName="singleCenter" presStyleLbl="node1" presStyleIdx="0" presStyleCnt="4" custScaleX="132469" custLinFactNeighborX="0" custLinFactNeighborY="-7834">
        <dgm:presLayoutVars>
          <dgm:chMax val="7"/>
          <dgm:chPref val="7"/>
        </dgm:presLayoutVars>
      </dgm:prSet>
      <dgm:spPr/>
      <dgm:t>
        <a:bodyPr/>
        <a:lstStyle/>
        <a:p>
          <a:endParaRPr lang="en-US"/>
        </a:p>
      </dgm:t>
    </dgm:pt>
    <dgm:pt modelId="{3DF0E1FF-48D7-4D28-B009-D48177578A5C}" type="pres">
      <dgm:prSet presAssocID="{AEE0BE3A-9703-4344-9810-7D9B0469A0B4}" presName="Name56" presStyleLbl="parChTrans1D2" presStyleIdx="0" presStyleCnt="3"/>
      <dgm:spPr/>
      <dgm:t>
        <a:bodyPr/>
        <a:lstStyle/>
        <a:p>
          <a:endParaRPr lang="en-US"/>
        </a:p>
      </dgm:t>
    </dgm:pt>
    <dgm:pt modelId="{8BDDE0E7-45A2-42C4-AFAD-C550D9169CFF}" type="pres">
      <dgm:prSet presAssocID="{6A51112C-DDE5-4986-A98D-24EF5004007E}" presName="text0" presStyleLbl="node1" presStyleIdx="1" presStyleCnt="4" custScaleX="243856">
        <dgm:presLayoutVars>
          <dgm:bulletEnabled val="1"/>
        </dgm:presLayoutVars>
      </dgm:prSet>
      <dgm:spPr/>
      <dgm:t>
        <a:bodyPr/>
        <a:lstStyle/>
        <a:p>
          <a:endParaRPr lang="en-US"/>
        </a:p>
      </dgm:t>
    </dgm:pt>
    <dgm:pt modelId="{F5B0BECD-BAEA-4758-86DC-20AA6C1958C7}" type="pres">
      <dgm:prSet presAssocID="{3072CB10-65B0-4D98-B55C-D27583EB13FE}" presName="Name56" presStyleLbl="parChTrans1D2" presStyleIdx="1" presStyleCnt="3"/>
      <dgm:spPr/>
      <dgm:t>
        <a:bodyPr/>
        <a:lstStyle/>
        <a:p>
          <a:endParaRPr lang="en-US"/>
        </a:p>
      </dgm:t>
    </dgm:pt>
    <dgm:pt modelId="{3A10C76E-5CDE-42D7-A3E1-4DF4D7DBF648}" type="pres">
      <dgm:prSet presAssocID="{E67EFD1E-81A4-45C9-A664-86D2729955D7}" presName="text0" presStyleLbl="node1" presStyleIdx="2" presStyleCnt="4" custScaleX="243856">
        <dgm:presLayoutVars>
          <dgm:bulletEnabled val="1"/>
        </dgm:presLayoutVars>
      </dgm:prSet>
      <dgm:spPr/>
      <dgm:t>
        <a:bodyPr/>
        <a:lstStyle/>
        <a:p>
          <a:endParaRPr lang="en-US"/>
        </a:p>
      </dgm:t>
    </dgm:pt>
    <dgm:pt modelId="{1FA33673-DD89-4D6B-B3DE-BBEF81C033AA}" type="pres">
      <dgm:prSet presAssocID="{79E70227-D1F1-48C5-B388-AA94ED814CD5}" presName="Name56" presStyleLbl="parChTrans1D2" presStyleIdx="2" presStyleCnt="3"/>
      <dgm:spPr/>
      <dgm:t>
        <a:bodyPr/>
        <a:lstStyle/>
        <a:p>
          <a:endParaRPr lang="en-US"/>
        </a:p>
      </dgm:t>
    </dgm:pt>
    <dgm:pt modelId="{32954074-FF72-4A2C-9CE4-78360192E897}" type="pres">
      <dgm:prSet presAssocID="{6129E4C5-A050-4ED9-B673-7BC5A2E41E77}" presName="text0" presStyleLbl="node1" presStyleIdx="3" presStyleCnt="4" custScaleX="243856">
        <dgm:presLayoutVars>
          <dgm:bulletEnabled val="1"/>
        </dgm:presLayoutVars>
      </dgm:prSet>
      <dgm:spPr/>
      <dgm:t>
        <a:bodyPr/>
        <a:lstStyle/>
        <a:p>
          <a:endParaRPr lang="en-US"/>
        </a:p>
      </dgm:t>
    </dgm:pt>
  </dgm:ptLst>
  <dgm:cxnLst>
    <dgm:cxn modelId="{63C7CDEA-1C05-4041-9737-F2AEFCBB7032}" type="presOf" srcId="{79E70227-D1F1-48C5-B388-AA94ED814CD5}" destId="{1FA33673-DD89-4D6B-B3DE-BBEF81C033AA}" srcOrd="0" destOrd="0" presId="urn:microsoft.com/office/officeart/2008/layout/RadialCluster"/>
    <dgm:cxn modelId="{3DD02B59-A281-433F-9F4D-F105D275A2E4}" type="presOf" srcId="{F3AB8EC1-22DD-4FAE-8860-829B03A62422}" destId="{AB0ABD63-D365-47ED-B54B-C30AE2092356}" srcOrd="0" destOrd="0" presId="urn:microsoft.com/office/officeart/2008/layout/RadialCluster"/>
    <dgm:cxn modelId="{A69E17BE-C02E-4069-90A4-717CA4FDA11A}" srcId="{F3AB8EC1-22DD-4FAE-8860-829B03A62422}" destId="{E67EFD1E-81A4-45C9-A664-86D2729955D7}" srcOrd="1" destOrd="0" parTransId="{3072CB10-65B0-4D98-B55C-D27583EB13FE}" sibTransId="{7D74C0D5-EDF4-46C2-BF53-00FF08202C72}"/>
    <dgm:cxn modelId="{48561979-9561-4AD5-B589-09C7E8A56856}" type="presOf" srcId="{AEE0BE3A-9703-4344-9810-7D9B0469A0B4}" destId="{3DF0E1FF-48D7-4D28-B009-D48177578A5C}" srcOrd="0" destOrd="0" presId="urn:microsoft.com/office/officeart/2008/layout/RadialCluster"/>
    <dgm:cxn modelId="{9D0B4E84-3639-41F2-B9B8-D8148AB191D8}" type="presOf" srcId="{E67EFD1E-81A4-45C9-A664-86D2729955D7}" destId="{3A10C76E-5CDE-42D7-A3E1-4DF4D7DBF648}" srcOrd="0" destOrd="0" presId="urn:microsoft.com/office/officeart/2008/layout/RadialCluster"/>
    <dgm:cxn modelId="{4372DD69-B770-44E4-8DE9-44B6F4AA979B}" srcId="{F3AB8EC1-22DD-4FAE-8860-829B03A62422}" destId="{6129E4C5-A050-4ED9-B673-7BC5A2E41E77}" srcOrd="2" destOrd="0" parTransId="{79E70227-D1F1-48C5-B388-AA94ED814CD5}" sibTransId="{15796D56-1746-490C-8E9D-738278DA44ED}"/>
    <dgm:cxn modelId="{D0B4B115-135F-4C71-A799-1E9E9B3517C9}" type="presOf" srcId="{9166FE52-5BE7-4E2E-8051-7A28C822AB25}" destId="{32E211C5-B540-4735-8A79-D25BFDD45A52}" srcOrd="0" destOrd="0" presId="urn:microsoft.com/office/officeart/2008/layout/RadialCluster"/>
    <dgm:cxn modelId="{F11B53C6-6D23-470E-B83B-608418F341A6}" srcId="{F3AB8EC1-22DD-4FAE-8860-829B03A62422}" destId="{6A51112C-DDE5-4986-A98D-24EF5004007E}" srcOrd="0" destOrd="0" parTransId="{AEE0BE3A-9703-4344-9810-7D9B0469A0B4}" sibTransId="{7F291C86-116F-4921-8474-44A070FB82BF}"/>
    <dgm:cxn modelId="{DED4D82E-E937-4E17-80AF-9583163592D0}" type="presOf" srcId="{6129E4C5-A050-4ED9-B673-7BC5A2E41E77}" destId="{32954074-FF72-4A2C-9CE4-78360192E897}" srcOrd="0" destOrd="0" presId="urn:microsoft.com/office/officeart/2008/layout/RadialCluster"/>
    <dgm:cxn modelId="{EA4AD456-07CE-4B51-8060-4D76379AAE8D}" type="presOf" srcId="{6A51112C-DDE5-4986-A98D-24EF5004007E}" destId="{8BDDE0E7-45A2-42C4-AFAD-C550D9169CFF}" srcOrd="0" destOrd="0" presId="urn:microsoft.com/office/officeart/2008/layout/RadialCluster"/>
    <dgm:cxn modelId="{00C5DA44-4821-4582-BE33-1AAB998E57C3}" srcId="{9166FE52-5BE7-4E2E-8051-7A28C822AB25}" destId="{F3AB8EC1-22DD-4FAE-8860-829B03A62422}" srcOrd="0" destOrd="0" parTransId="{D797EEAD-7B34-4C2D-89C6-DF677CE4D5A7}" sibTransId="{2E86F8C6-3BBD-429F-B55E-2CE170C482C1}"/>
    <dgm:cxn modelId="{2D921A55-15BC-4C38-B497-7430B777909F}" type="presOf" srcId="{3072CB10-65B0-4D98-B55C-D27583EB13FE}" destId="{F5B0BECD-BAEA-4758-86DC-20AA6C1958C7}" srcOrd="0" destOrd="0" presId="urn:microsoft.com/office/officeart/2008/layout/RadialCluster"/>
    <dgm:cxn modelId="{D25F8776-3B17-4F27-9EA6-DEF4119023C2}" type="presParOf" srcId="{32E211C5-B540-4735-8A79-D25BFDD45A52}" destId="{169B445C-02BA-4317-9046-66780D10349A}" srcOrd="0" destOrd="0" presId="urn:microsoft.com/office/officeart/2008/layout/RadialCluster"/>
    <dgm:cxn modelId="{16E5D1B0-6E0B-4D95-8D1A-F376B15BCBD9}" type="presParOf" srcId="{169B445C-02BA-4317-9046-66780D10349A}" destId="{AB0ABD63-D365-47ED-B54B-C30AE2092356}" srcOrd="0" destOrd="0" presId="urn:microsoft.com/office/officeart/2008/layout/RadialCluster"/>
    <dgm:cxn modelId="{7AFA6306-C2FF-4F73-BEC7-9D1E641482E6}" type="presParOf" srcId="{169B445C-02BA-4317-9046-66780D10349A}" destId="{3DF0E1FF-48D7-4D28-B009-D48177578A5C}" srcOrd="1" destOrd="0" presId="urn:microsoft.com/office/officeart/2008/layout/RadialCluster"/>
    <dgm:cxn modelId="{D9B25B2A-F150-4B59-84C6-DE90482893B5}" type="presParOf" srcId="{169B445C-02BA-4317-9046-66780D10349A}" destId="{8BDDE0E7-45A2-42C4-AFAD-C550D9169CFF}" srcOrd="2" destOrd="0" presId="urn:microsoft.com/office/officeart/2008/layout/RadialCluster"/>
    <dgm:cxn modelId="{3C743B70-39AC-4C42-9CAD-ED2E51FAC0DD}" type="presParOf" srcId="{169B445C-02BA-4317-9046-66780D10349A}" destId="{F5B0BECD-BAEA-4758-86DC-20AA6C1958C7}" srcOrd="3" destOrd="0" presId="urn:microsoft.com/office/officeart/2008/layout/RadialCluster"/>
    <dgm:cxn modelId="{37DC1F6E-66E7-4CB3-95F0-E0D8ABA6C295}" type="presParOf" srcId="{169B445C-02BA-4317-9046-66780D10349A}" destId="{3A10C76E-5CDE-42D7-A3E1-4DF4D7DBF648}" srcOrd="4" destOrd="0" presId="urn:microsoft.com/office/officeart/2008/layout/RadialCluster"/>
    <dgm:cxn modelId="{BB8CD089-DB51-4B40-9EE4-678FF2F47FBC}" type="presParOf" srcId="{169B445C-02BA-4317-9046-66780D10349A}" destId="{1FA33673-DD89-4D6B-B3DE-BBEF81C033AA}" srcOrd="5" destOrd="0" presId="urn:microsoft.com/office/officeart/2008/layout/RadialCluster"/>
    <dgm:cxn modelId="{EACA8DA8-E921-4250-8BC1-76F7A500C1AA}" type="presParOf" srcId="{169B445C-02BA-4317-9046-66780D10349A}" destId="{32954074-FF72-4A2C-9CE4-78360192E89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97B3DF-6FB5-40A1-91A5-3D7192447829}" type="doc">
      <dgm:prSet loTypeId="urn:microsoft.com/office/officeart/2005/8/layout/chart3" loCatId="cycle" qsTypeId="urn:microsoft.com/office/officeart/2005/8/quickstyle/simple3" qsCatId="simple" csTypeId="urn:microsoft.com/office/officeart/2005/8/colors/colorful1" csCatId="colorful" phldr="1"/>
      <dgm:spPr/>
      <dgm:t>
        <a:bodyPr/>
        <a:lstStyle/>
        <a:p>
          <a:endParaRPr lang="en-US"/>
        </a:p>
      </dgm:t>
    </dgm:pt>
    <dgm:pt modelId="{FF41CAB0-375C-4BC8-B38B-BD89638FDA0D}">
      <dgm:prSet phldrT="[Text]" custT="1"/>
      <dgm:spPr/>
      <dgm:t>
        <a:bodyPr/>
        <a:lstStyle/>
        <a:p>
          <a:r>
            <a:rPr lang="en-US" altLang="en-US" sz="2000" b="0" dirty="0" smtClean="0">
              <a:latin typeface="Verdana" panose="020B0604030504040204" pitchFamily="34" charset="0"/>
            </a:rPr>
            <a:t>Differential Diagnosis? </a:t>
          </a:r>
          <a:endParaRPr lang="en-US" sz="2000" dirty="0"/>
        </a:p>
      </dgm:t>
    </dgm:pt>
    <dgm:pt modelId="{4F25C854-C6B3-4DAA-A82D-8DA5BBA2103B}" type="parTrans" cxnId="{C14ED42C-CC36-4FB7-8FDA-21D3505903CC}">
      <dgm:prSet/>
      <dgm:spPr/>
      <dgm:t>
        <a:bodyPr/>
        <a:lstStyle/>
        <a:p>
          <a:endParaRPr lang="en-US" sz="2000" dirty="0"/>
        </a:p>
      </dgm:t>
    </dgm:pt>
    <dgm:pt modelId="{7B0AFC99-F9C7-40C6-90A2-7F76D03F022E}" type="sibTrans" cxnId="{C14ED42C-CC36-4FB7-8FDA-21D3505903CC}">
      <dgm:prSet custT="1"/>
      <dgm:spPr/>
      <dgm:t>
        <a:bodyPr/>
        <a:lstStyle/>
        <a:p>
          <a:endParaRPr lang="en-US" sz="2000" dirty="0"/>
        </a:p>
      </dgm:t>
    </dgm:pt>
    <dgm:pt modelId="{3D1F15A1-37A2-47C8-B2ED-B374C48E4862}">
      <dgm:prSet phldrT="[Text]" custT="1"/>
      <dgm:spPr/>
      <dgm:t>
        <a:bodyPr/>
        <a:lstStyle/>
        <a:p>
          <a:r>
            <a:rPr lang="en-US" altLang="en-US" sz="2000" b="0" dirty="0" smtClean="0">
              <a:latin typeface="Verdana" panose="020B0604030504040204" pitchFamily="34" charset="0"/>
            </a:rPr>
            <a:t>Possible Risk Factors ?</a:t>
          </a:r>
          <a:endParaRPr lang="en-US" sz="2000" dirty="0"/>
        </a:p>
      </dgm:t>
    </dgm:pt>
    <dgm:pt modelId="{E887CDCA-0C3E-474D-88E6-A1D28F722532}" type="parTrans" cxnId="{3416F83A-AB28-4E85-BFC0-7F66E8294846}">
      <dgm:prSet/>
      <dgm:spPr/>
      <dgm:t>
        <a:bodyPr/>
        <a:lstStyle/>
        <a:p>
          <a:endParaRPr lang="en-US" sz="2000" dirty="0"/>
        </a:p>
      </dgm:t>
    </dgm:pt>
    <dgm:pt modelId="{2CD61B30-75D1-4F80-94CF-87D878CC8AE5}" type="sibTrans" cxnId="{3416F83A-AB28-4E85-BFC0-7F66E8294846}">
      <dgm:prSet custT="1"/>
      <dgm:spPr/>
      <dgm:t>
        <a:bodyPr/>
        <a:lstStyle/>
        <a:p>
          <a:endParaRPr lang="en-US" sz="2000" dirty="0"/>
        </a:p>
      </dgm:t>
    </dgm:pt>
    <dgm:pt modelId="{FFD56C1C-A8B6-416A-ADA9-E5F343078486}">
      <dgm:prSet phldrT="[Text]" custT="1"/>
      <dgm:spPr/>
      <dgm:t>
        <a:bodyPr/>
        <a:lstStyle/>
        <a:p>
          <a:r>
            <a:rPr lang="en-US" altLang="en-US" sz="2000" b="0" dirty="0" smtClean="0">
              <a:latin typeface="Verdana" panose="020B0604030504040204" pitchFamily="34" charset="0"/>
            </a:rPr>
            <a:t>The Best Way To Diagnose? </a:t>
          </a:r>
          <a:endParaRPr lang="en-US" sz="2000" dirty="0"/>
        </a:p>
      </dgm:t>
    </dgm:pt>
    <dgm:pt modelId="{75AA7DAE-E259-478E-8F7C-A983C3785FF7}" type="parTrans" cxnId="{050C2E22-C69F-4C44-8373-77A6A09954E4}">
      <dgm:prSet/>
      <dgm:spPr/>
      <dgm:t>
        <a:bodyPr/>
        <a:lstStyle/>
        <a:p>
          <a:endParaRPr lang="en-US" sz="2000" dirty="0"/>
        </a:p>
      </dgm:t>
    </dgm:pt>
    <dgm:pt modelId="{139A2B7B-E016-412C-8310-F18F4534CA0E}" type="sibTrans" cxnId="{050C2E22-C69F-4C44-8373-77A6A09954E4}">
      <dgm:prSet custT="1"/>
      <dgm:spPr/>
      <dgm:t>
        <a:bodyPr/>
        <a:lstStyle/>
        <a:p>
          <a:endParaRPr lang="en-US" sz="2000" dirty="0"/>
        </a:p>
      </dgm:t>
    </dgm:pt>
    <dgm:pt modelId="{CFF1A078-17A9-4298-8C44-DA09EE9DC603}" type="pres">
      <dgm:prSet presAssocID="{DE97B3DF-6FB5-40A1-91A5-3D7192447829}" presName="compositeShape" presStyleCnt="0">
        <dgm:presLayoutVars>
          <dgm:chMax val="7"/>
          <dgm:dir/>
          <dgm:resizeHandles val="exact"/>
        </dgm:presLayoutVars>
      </dgm:prSet>
      <dgm:spPr/>
      <dgm:t>
        <a:bodyPr/>
        <a:lstStyle/>
        <a:p>
          <a:endParaRPr lang="en-US"/>
        </a:p>
      </dgm:t>
    </dgm:pt>
    <dgm:pt modelId="{B392CD05-3533-4FF5-B148-C82DD921617A}" type="pres">
      <dgm:prSet presAssocID="{DE97B3DF-6FB5-40A1-91A5-3D7192447829}" presName="wedge1" presStyleLbl="node1" presStyleIdx="0" presStyleCnt="3"/>
      <dgm:spPr/>
      <dgm:t>
        <a:bodyPr/>
        <a:lstStyle/>
        <a:p>
          <a:endParaRPr lang="en-US"/>
        </a:p>
      </dgm:t>
    </dgm:pt>
    <dgm:pt modelId="{FC44EAF9-6F53-4F4B-842B-F23F1FBDF1F6}" type="pres">
      <dgm:prSet presAssocID="{DE97B3DF-6FB5-40A1-91A5-3D7192447829}" presName="wedge1Tx" presStyleLbl="node1" presStyleIdx="0" presStyleCnt="3">
        <dgm:presLayoutVars>
          <dgm:chMax val="0"/>
          <dgm:chPref val="0"/>
          <dgm:bulletEnabled val="1"/>
        </dgm:presLayoutVars>
      </dgm:prSet>
      <dgm:spPr/>
      <dgm:t>
        <a:bodyPr/>
        <a:lstStyle/>
        <a:p>
          <a:endParaRPr lang="en-US"/>
        </a:p>
      </dgm:t>
    </dgm:pt>
    <dgm:pt modelId="{2ADB9A68-CB82-4441-AFDE-2275F383C1BB}" type="pres">
      <dgm:prSet presAssocID="{DE97B3DF-6FB5-40A1-91A5-3D7192447829}" presName="wedge2" presStyleLbl="node1" presStyleIdx="1" presStyleCnt="3"/>
      <dgm:spPr/>
      <dgm:t>
        <a:bodyPr/>
        <a:lstStyle/>
        <a:p>
          <a:endParaRPr lang="en-US"/>
        </a:p>
      </dgm:t>
    </dgm:pt>
    <dgm:pt modelId="{E30685F3-E236-44E3-9C9B-BDD0808102CC}" type="pres">
      <dgm:prSet presAssocID="{DE97B3DF-6FB5-40A1-91A5-3D7192447829}" presName="wedge2Tx" presStyleLbl="node1" presStyleIdx="1" presStyleCnt="3">
        <dgm:presLayoutVars>
          <dgm:chMax val="0"/>
          <dgm:chPref val="0"/>
          <dgm:bulletEnabled val="1"/>
        </dgm:presLayoutVars>
      </dgm:prSet>
      <dgm:spPr/>
      <dgm:t>
        <a:bodyPr/>
        <a:lstStyle/>
        <a:p>
          <a:endParaRPr lang="en-US"/>
        </a:p>
      </dgm:t>
    </dgm:pt>
    <dgm:pt modelId="{9F14D1E6-2EF0-48E9-BF6B-51700D4F6444}" type="pres">
      <dgm:prSet presAssocID="{DE97B3DF-6FB5-40A1-91A5-3D7192447829}" presName="wedge3" presStyleLbl="node1" presStyleIdx="2" presStyleCnt="3"/>
      <dgm:spPr/>
      <dgm:t>
        <a:bodyPr/>
        <a:lstStyle/>
        <a:p>
          <a:endParaRPr lang="en-US"/>
        </a:p>
      </dgm:t>
    </dgm:pt>
    <dgm:pt modelId="{75BD4CEE-E87A-426B-8EB0-E2CD1E128EFD}" type="pres">
      <dgm:prSet presAssocID="{DE97B3DF-6FB5-40A1-91A5-3D7192447829}" presName="wedge3Tx" presStyleLbl="node1" presStyleIdx="2" presStyleCnt="3">
        <dgm:presLayoutVars>
          <dgm:chMax val="0"/>
          <dgm:chPref val="0"/>
          <dgm:bulletEnabled val="1"/>
        </dgm:presLayoutVars>
      </dgm:prSet>
      <dgm:spPr/>
      <dgm:t>
        <a:bodyPr/>
        <a:lstStyle/>
        <a:p>
          <a:endParaRPr lang="en-US"/>
        </a:p>
      </dgm:t>
    </dgm:pt>
  </dgm:ptLst>
  <dgm:cxnLst>
    <dgm:cxn modelId="{DB557D9F-3510-46A3-A71D-4576B727007D}" type="presOf" srcId="{DE97B3DF-6FB5-40A1-91A5-3D7192447829}" destId="{CFF1A078-17A9-4298-8C44-DA09EE9DC603}" srcOrd="0" destOrd="0" presId="urn:microsoft.com/office/officeart/2005/8/layout/chart3"/>
    <dgm:cxn modelId="{AC05D975-0171-48DD-8124-F0BE4D32C05C}" type="presOf" srcId="{FF41CAB0-375C-4BC8-B38B-BD89638FDA0D}" destId="{FC44EAF9-6F53-4F4B-842B-F23F1FBDF1F6}" srcOrd="1" destOrd="0" presId="urn:microsoft.com/office/officeart/2005/8/layout/chart3"/>
    <dgm:cxn modelId="{3416F83A-AB28-4E85-BFC0-7F66E8294846}" srcId="{DE97B3DF-6FB5-40A1-91A5-3D7192447829}" destId="{3D1F15A1-37A2-47C8-B2ED-B374C48E4862}" srcOrd="1" destOrd="0" parTransId="{E887CDCA-0C3E-474D-88E6-A1D28F722532}" sibTransId="{2CD61B30-75D1-4F80-94CF-87D878CC8AE5}"/>
    <dgm:cxn modelId="{BAFBCD86-5AB1-4C7D-86F4-E4920518DCF5}" type="presOf" srcId="{FFD56C1C-A8B6-416A-ADA9-E5F343078486}" destId="{9F14D1E6-2EF0-48E9-BF6B-51700D4F6444}" srcOrd="0" destOrd="0" presId="urn:microsoft.com/office/officeart/2005/8/layout/chart3"/>
    <dgm:cxn modelId="{4333AE38-AC4B-4653-9959-E5342C07CDFF}" type="presOf" srcId="{3D1F15A1-37A2-47C8-B2ED-B374C48E4862}" destId="{E30685F3-E236-44E3-9C9B-BDD0808102CC}" srcOrd="1" destOrd="0" presId="urn:microsoft.com/office/officeart/2005/8/layout/chart3"/>
    <dgm:cxn modelId="{C14ED42C-CC36-4FB7-8FDA-21D3505903CC}" srcId="{DE97B3DF-6FB5-40A1-91A5-3D7192447829}" destId="{FF41CAB0-375C-4BC8-B38B-BD89638FDA0D}" srcOrd="0" destOrd="0" parTransId="{4F25C854-C6B3-4DAA-A82D-8DA5BBA2103B}" sibTransId="{7B0AFC99-F9C7-40C6-90A2-7F76D03F022E}"/>
    <dgm:cxn modelId="{75353A06-4FA8-4FAD-9E06-C70759699DF1}" type="presOf" srcId="{FF41CAB0-375C-4BC8-B38B-BD89638FDA0D}" destId="{B392CD05-3533-4FF5-B148-C82DD921617A}" srcOrd="0" destOrd="0" presId="urn:microsoft.com/office/officeart/2005/8/layout/chart3"/>
    <dgm:cxn modelId="{8C098FEC-09EE-4374-85F9-6AA24FB07F85}" type="presOf" srcId="{3D1F15A1-37A2-47C8-B2ED-B374C48E4862}" destId="{2ADB9A68-CB82-4441-AFDE-2275F383C1BB}" srcOrd="0" destOrd="0" presId="urn:microsoft.com/office/officeart/2005/8/layout/chart3"/>
    <dgm:cxn modelId="{050C2E22-C69F-4C44-8373-77A6A09954E4}" srcId="{DE97B3DF-6FB5-40A1-91A5-3D7192447829}" destId="{FFD56C1C-A8B6-416A-ADA9-E5F343078486}" srcOrd="2" destOrd="0" parTransId="{75AA7DAE-E259-478E-8F7C-A983C3785FF7}" sibTransId="{139A2B7B-E016-412C-8310-F18F4534CA0E}"/>
    <dgm:cxn modelId="{1CC49046-0294-4119-B32D-9FB7004B8361}" type="presOf" srcId="{FFD56C1C-A8B6-416A-ADA9-E5F343078486}" destId="{75BD4CEE-E87A-426B-8EB0-E2CD1E128EFD}" srcOrd="1" destOrd="0" presId="urn:microsoft.com/office/officeart/2005/8/layout/chart3"/>
    <dgm:cxn modelId="{4A2D0E50-CD50-421B-A8E0-D9DF50BD7054}" type="presParOf" srcId="{CFF1A078-17A9-4298-8C44-DA09EE9DC603}" destId="{B392CD05-3533-4FF5-B148-C82DD921617A}" srcOrd="0" destOrd="0" presId="urn:microsoft.com/office/officeart/2005/8/layout/chart3"/>
    <dgm:cxn modelId="{0B864A52-C9B4-4D6A-968E-0A45C01E33F3}" type="presParOf" srcId="{CFF1A078-17A9-4298-8C44-DA09EE9DC603}" destId="{FC44EAF9-6F53-4F4B-842B-F23F1FBDF1F6}" srcOrd="1" destOrd="0" presId="urn:microsoft.com/office/officeart/2005/8/layout/chart3"/>
    <dgm:cxn modelId="{577B43A2-DBF7-4301-BFCD-528D9134BAA6}" type="presParOf" srcId="{CFF1A078-17A9-4298-8C44-DA09EE9DC603}" destId="{2ADB9A68-CB82-4441-AFDE-2275F383C1BB}" srcOrd="2" destOrd="0" presId="urn:microsoft.com/office/officeart/2005/8/layout/chart3"/>
    <dgm:cxn modelId="{54332396-4D65-4A2B-AACF-E72655435A8D}" type="presParOf" srcId="{CFF1A078-17A9-4298-8C44-DA09EE9DC603}" destId="{E30685F3-E236-44E3-9C9B-BDD0808102CC}" srcOrd="3" destOrd="0" presId="urn:microsoft.com/office/officeart/2005/8/layout/chart3"/>
    <dgm:cxn modelId="{75D3B46B-2651-4683-B1CA-E359F5B611DA}" type="presParOf" srcId="{CFF1A078-17A9-4298-8C44-DA09EE9DC603}" destId="{9F14D1E6-2EF0-48E9-BF6B-51700D4F6444}" srcOrd="4" destOrd="0" presId="urn:microsoft.com/office/officeart/2005/8/layout/chart3"/>
    <dgm:cxn modelId="{9A90D575-A0C6-4763-A692-74E5F10AE234}" type="presParOf" srcId="{CFF1A078-17A9-4298-8C44-DA09EE9DC603}" destId="{75BD4CEE-E87A-426B-8EB0-E2CD1E128EFD}"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844734-2E41-4A5D-8405-2E621A89F4B1}" type="doc">
      <dgm:prSet loTypeId="urn:microsoft.com/office/officeart/2005/8/layout/balance1" loCatId="relationship" qsTypeId="urn:microsoft.com/office/officeart/2005/8/quickstyle/simple3" qsCatId="simple" csTypeId="urn:microsoft.com/office/officeart/2005/8/colors/colorful1" csCatId="colorful" phldr="1"/>
      <dgm:spPr/>
      <dgm:t>
        <a:bodyPr/>
        <a:lstStyle/>
        <a:p>
          <a:endParaRPr lang="en-US"/>
        </a:p>
      </dgm:t>
    </dgm:pt>
    <dgm:pt modelId="{7B1EE958-6E89-402B-93DE-7D0E74D5517D}">
      <dgm:prSet phldrT="[Text]" custT="1"/>
      <dgm:spPr/>
      <dgm:t>
        <a:bodyPr/>
        <a:lstStyle/>
        <a:p>
          <a:r>
            <a:rPr lang="en-US" sz="2400" dirty="0" smtClean="0"/>
            <a:t>Risk Of Treating</a:t>
          </a:r>
          <a:endParaRPr lang="en-US" sz="2400" dirty="0"/>
        </a:p>
      </dgm:t>
    </dgm:pt>
    <dgm:pt modelId="{F4FC4902-1A7B-4542-BFDF-4EF5B916E228}" type="parTrans" cxnId="{5996A55D-7FD0-4FCA-B18C-0B1DF4B33BF1}">
      <dgm:prSet/>
      <dgm:spPr/>
      <dgm:t>
        <a:bodyPr/>
        <a:lstStyle/>
        <a:p>
          <a:endParaRPr lang="en-US" sz="1200" dirty="0"/>
        </a:p>
      </dgm:t>
    </dgm:pt>
    <dgm:pt modelId="{53EF90B8-A06B-404C-A9FC-B3C2C4DE8821}" type="sibTrans" cxnId="{5996A55D-7FD0-4FCA-B18C-0B1DF4B33BF1}">
      <dgm:prSet/>
      <dgm:spPr/>
      <dgm:t>
        <a:bodyPr/>
        <a:lstStyle/>
        <a:p>
          <a:endParaRPr lang="en-US" sz="1200" dirty="0"/>
        </a:p>
      </dgm:t>
    </dgm:pt>
    <dgm:pt modelId="{96974DBC-2C61-4EB0-A3EE-9D172B6E19C1}">
      <dgm:prSet phldrT="[Text]" custT="1"/>
      <dgm:spPr/>
      <dgm:t>
        <a:bodyPr/>
        <a:lstStyle/>
        <a:p>
          <a:r>
            <a:rPr lang="en-US" sz="2400" dirty="0" smtClean="0"/>
            <a:t>Bleeding</a:t>
          </a:r>
          <a:endParaRPr lang="en-US" sz="2400" dirty="0"/>
        </a:p>
      </dgm:t>
    </dgm:pt>
    <dgm:pt modelId="{46415E9F-7F30-43FA-BC66-FD3C6C2E3B1D}" type="parTrans" cxnId="{31A12182-0039-424C-8167-3E18E736D970}">
      <dgm:prSet/>
      <dgm:spPr/>
      <dgm:t>
        <a:bodyPr/>
        <a:lstStyle/>
        <a:p>
          <a:endParaRPr lang="en-US" sz="1200" dirty="0"/>
        </a:p>
      </dgm:t>
    </dgm:pt>
    <dgm:pt modelId="{AF11F09D-4505-49DF-810D-D7486B999E95}" type="sibTrans" cxnId="{31A12182-0039-424C-8167-3E18E736D970}">
      <dgm:prSet/>
      <dgm:spPr/>
      <dgm:t>
        <a:bodyPr/>
        <a:lstStyle/>
        <a:p>
          <a:endParaRPr lang="en-US" sz="1200" dirty="0"/>
        </a:p>
      </dgm:t>
    </dgm:pt>
    <dgm:pt modelId="{1B86A164-C995-4DFC-927E-79C3DA4ECEBC}">
      <dgm:prSet phldrT="[Text]" custT="1"/>
      <dgm:spPr/>
      <dgm:t>
        <a:bodyPr/>
        <a:lstStyle/>
        <a:p>
          <a:r>
            <a:rPr lang="en-US" sz="2400" dirty="0" smtClean="0"/>
            <a:t>Allergy</a:t>
          </a:r>
          <a:endParaRPr lang="en-US" sz="2400" dirty="0"/>
        </a:p>
      </dgm:t>
    </dgm:pt>
    <dgm:pt modelId="{52978E2C-DE2F-4B2B-A527-6231189693C5}" type="parTrans" cxnId="{2AD736D7-C8BD-481A-99C1-D690F8DCA680}">
      <dgm:prSet/>
      <dgm:spPr/>
      <dgm:t>
        <a:bodyPr/>
        <a:lstStyle/>
        <a:p>
          <a:endParaRPr lang="en-US" sz="1200" dirty="0"/>
        </a:p>
      </dgm:t>
    </dgm:pt>
    <dgm:pt modelId="{D2C87E14-39A6-408A-9ED4-6D96429FCBAA}" type="sibTrans" cxnId="{2AD736D7-C8BD-481A-99C1-D690F8DCA680}">
      <dgm:prSet/>
      <dgm:spPr/>
      <dgm:t>
        <a:bodyPr/>
        <a:lstStyle/>
        <a:p>
          <a:endParaRPr lang="en-US" sz="1200" dirty="0"/>
        </a:p>
      </dgm:t>
    </dgm:pt>
    <dgm:pt modelId="{2D639A9F-FEDC-4923-99F9-4A6C757B2FF5}">
      <dgm:prSet phldrT="[Text]" custT="1"/>
      <dgm:spPr/>
      <dgm:t>
        <a:bodyPr/>
        <a:lstStyle/>
        <a:p>
          <a:r>
            <a:rPr lang="en-US" sz="2400" dirty="0" smtClean="0"/>
            <a:t>Risk Of Not Treating</a:t>
          </a:r>
          <a:endParaRPr lang="en-US" sz="2400" dirty="0"/>
        </a:p>
      </dgm:t>
    </dgm:pt>
    <dgm:pt modelId="{CEE27154-6972-48E2-BA76-05F0BEE0643C}" type="parTrans" cxnId="{E9B97C9F-7A08-47D6-B578-5E28CE711FCF}">
      <dgm:prSet/>
      <dgm:spPr/>
      <dgm:t>
        <a:bodyPr/>
        <a:lstStyle/>
        <a:p>
          <a:endParaRPr lang="en-US" sz="1200" dirty="0"/>
        </a:p>
      </dgm:t>
    </dgm:pt>
    <dgm:pt modelId="{C883F18D-5897-47BD-91C1-88269602E939}" type="sibTrans" cxnId="{E9B97C9F-7A08-47D6-B578-5E28CE711FCF}">
      <dgm:prSet/>
      <dgm:spPr/>
      <dgm:t>
        <a:bodyPr/>
        <a:lstStyle/>
        <a:p>
          <a:endParaRPr lang="en-US" sz="1200" dirty="0"/>
        </a:p>
      </dgm:t>
    </dgm:pt>
    <dgm:pt modelId="{37DF1E11-3E8A-4FE7-A69A-79A32A1BFD7D}">
      <dgm:prSet phldrT="[Text]" custT="1"/>
      <dgm:spPr/>
      <dgm:t>
        <a:bodyPr/>
        <a:lstStyle/>
        <a:p>
          <a:r>
            <a:rPr lang="en-US" sz="2400" dirty="0" err="1" smtClean="0"/>
            <a:t>Dvt</a:t>
          </a:r>
          <a:endParaRPr lang="en-US" sz="2400" dirty="0"/>
        </a:p>
      </dgm:t>
    </dgm:pt>
    <dgm:pt modelId="{269AB993-ADBE-40D9-9EE7-5A18E34411A4}" type="parTrans" cxnId="{800AAD28-C661-4CD5-A950-D301031D1FC9}">
      <dgm:prSet/>
      <dgm:spPr/>
      <dgm:t>
        <a:bodyPr/>
        <a:lstStyle/>
        <a:p>
          <a:endParaRPr lang="en-US" sz="1200" dirty="0"/>
        </a:p>
      </dgm:t>
    </dgm:pt>
    <dgm:pt modelId="{9B53628F-96AD-49B4-951C-2C08313CF2E2}" type="sibTrans" cxnId="{800AAD28-C661-4CD5-A950-D301031D1FC9}">
      <dgm:prSet/>
      <dgm:spPr/>
      <dgm:t>
        <a:bodyPr/>
        <a:lstStyle/>
        <a:p>
          <a:endParaRPr lang="en-US" sz="1200" dirty="0"/>
        </a:p>
      </dgm:t>
    </dgm:pt>
    <dgm:pt modelId="{8644F74C-BF54-4AAD-97D3-BD2E16597452}">
      <dgm:prSet phldrT="[Text]" custT="1"/>
      <dgm:spPr/>
      <dgm:t>
        <a:bodyPr/>
        <a:lstStyle/>
        <a:p>
          <a:r>
            <a:rPr lang="en-US" sz="2400" dirty="0" smtClean="0"/>
            <a:t>PE</a:t>
          </a:r>
          <a:endParaRPr lang="en-US" sz="2400" dirty="0"/>
        </a:p>
      </dgm:t>
    </dgm:pt>
    <dgm:pt modelId="{F606CB54-17E0-40E5-9E68-D475D6F78895}" type="parTrans" cxnId="{52570892-3E0F-4E4B-B2F2-CF7D36A8EB1C}">
      <dgm:prSet/>
      <dgm:spPr/>
      <dgm:t>
        <a:bodyPr/>
        <a:lstStyle/>
        <a:p>
          <a:endParaRPr lang="en-US" sz="1200" dirty="0"/>
        </a:p>
      </dgm:t>
    </dgm:pt>
    <dgm:pt modelId="{8A8CBF0A-D676-4F8C-B018-2AF2814D60FF}" type="sibTrans" cxnId="{52570892-3E0F-4E4B-B2F2-CF7D36A8EB1C}">
      <dgm:prSet/>
      <dgm:spPr/>
      <dgm:t>
        <a:bodyPr/>
        <a:lstStyle/>
        <a:p>
          <a:endParaRPr lang="en-US" sz="1200" dirty="0"/>
        </a:p>
      </dgm:t>
    </dgm:pt>
    <dgm:pt modelId="{FF452EA2-846B-4C0E-95C9-DA664A5BDE10}">
      <dgm:prSet phldrT="[Text]" custT="1"/>
      <dgm:spPr/>
      <dgm:t>
        <a:bodyPr/>
        <a:lstStyle/>
        <a:p>
          <a:r>
            <a:rPr lang="en-US" sz="2400" dirty="0" smtClean="0"/>
            <a:t>Stroke</a:t>
          </a:r>
          <a:endParaRPr lang="en-US" sz="2400" dirty="0"/>
        </a:p>
      </dgm:t>
    </dgm:pt>
    <dgm:pt modelId="{BBA70DE6-B416-4695-A0D3-5C73D1E828DB}" type="parTrans" cxnId="{717D6BCA-3A40-4967-A938-6DE50D109EE0}">
      <dgm:prSet/>
      <dgm:spPr/>
      <dgm:t>
        <a:bodyPr/>
        <a:lstStyle/>
        <a:p>
          <a:endParaRPr lang="en-US" sz="1200" dirty="0"/>
        </a:p>
      </dgm:t>
    </dgm:pt>
    <dgm:pt modelId="{55E50281-B4C4-4D5C-9278-898EF9DD97EA}" type="sibTrans" cxnId="{717D6BCA-3A40-4967-A938-6DE50D109EE0}">
      <dgm:prSet/>
      <dgm:spPr/>
      <dgm:t>
        <a:bodyPr/>
        <a:lstStyle/>
        <a:p>
          <a:endParaRPr lang="en-US" sz="1200" dirty="0"/>
        </a:p>
      </dgm:t>
    </dgm:pt>
    <dgm:pt modelId="{49B1AFC8-60D0-4D41-A887-9C7CF22A2BB8}" type="pres">
      <dgm:prSet presAssocID="{D0844734-2E41-4A5D-8405-2E621A89F4B1}" presName="outerComposite" presStyleCnt="0">
        <dgm:presLayoutVars>
          <dgm:chMax val="2"/>
          <dgm:animLvl val="lvl"/>
          <dgm:resizeHandles val="exact"/>
        </dgm:presLayoutVars>
      </dgm:prSet>
      <dgm:spPr/>
      <dgm:t>
        <a:bodyPr/>
        <a:lstStyle/>
        <a:p>
          <a:endParaRPr lang="en-US"/>
        </a:p>
      </dgm:t>
    </dgm:pt>
    <dgm:pt modelId="{DAA7AF55-EE43-42C6-9FDC-A5B943957AB1}" type="pres">
      <dgm:prSet presAssocID="{D0844734-2E41-4A5D-8405-2E621A89F4B1}" presName="dummyMaxCanvas" presStyleCnt="0"/>
      <dgm:spPr/>
      <dgm:t>
        <a:bodyPr/>
        <a:lstStyle/>
        <a:p>
          <a:endParaRPr lang="en-US"/>
        </a:p>
      </dgm:t>
    </dgm:pt>
    <dgm:pt modelId="{B3C37457-2E58-4540-94F2-BAD336EECAB8}" type="pres">
      <dgm:prSet presAssocID="{D0844734-2E41-4A5D-8405-2E621A89F4B1}" presName="parentComposite" presStyleCnt="0"/>
      <dgm:spPr/>
      <dgm:t>
        <a:bodyPr/>
        <a:lstStyle/>
        <a:p>
          <a:endParaRPr lang="en-US"/>
        </a:p>
      </dgm:t>
    </dgm:pt>
    <dgm:pt modelId="{9BF733A1-1A99-4EE9-B515-C918ABA2ABC8}" type="pres">
      <dgm:prSet presAssocID="{D0844734-2E41-4A5D-8405-2E621A89F4B1}" presName="parent1" presStyleLbl="alignAccFollowNode1" presStyleIdx="0" presStyleCnt="4">
        <dgm:presLayoutVars>
          <dgm:chMax val="4"/>
        </dgm:presLayoutVars>
      </dgm:prSet>
      <dgm:spPr/>
      <dgm:t>
        <a:bodyPr/>
        <a:lstStyle/>
        <a:p>
          <a:endParaRPr lang="en-US"/>
        </a:p>
      </dgm:t>
    </dgm:pt>
    <dgm:pt modelId="{9EC590BB-9965-4A69-BD16-AEFAF991722B}" type="pres">
      <dgm:prSet presAssocID="{D0844734-2E41-4A5D-8405-2E621A89F4B1}" presName="parent2" presStyleLbl="alignAccFollowNode1" presStyleIdx="1" presStyleCnt="4">
        <dgm:presLayoutVars>
          <dgm:chMax val="4"/>
        </dgm:presLayoutVars>
      </dgm:prSet>
      <dgm:spPr/>
      <dgm:t>
        <a:bodyPr/>
        <a:lstStyle/>
        <a:p>
          <a:endParaRPr lang="en-US"/>
        </a:p>
      </dgm:t>
    </dgm:pt>
    <dgm:pt modelId="{BA0DFBFA-49EA-4054-8B10-E8A94FCB8A7D}" type="pres">
      <dgm:prSet presAssocID="{D0844734-2E41-4A5D-8405-2E621A89F4B1}" presName="childrenComposite" presStyleCnt="0"/>
      <dgm:spPr/>
      <dgm:t>
        <a:bodyPr/>
        <a:lstStyle/>
        <a:p>
          <a:endParaRPr lang="en-US"/>
        </a:p>
      </dgm:t>
    </dgm:pt>
    <dgm:pt modelId="{BACC7715-DCBD-4181-A687-A261051B5B5E}" type="pres">
      <dgm:prSet presAssocID="{D0844734-2E41-4A5D-8405-2E621A89F4B1}" presName="dummyMaxCanvas_ChildArea" presStyleCnt="0"/>
      <dgm:spPr/>
      <dgm:t>
        <a:bodyPr/>
        <a:lstStyle/>
        <a:p>
          <a:endParaRPr lang="en-US"/>
        </a:p>
      </dgm:t>
    </dgm:pt>
    <dgm:pt modelId="{AD80B2E8-2E07-4441-BEDA-11577AFECEF0}" type="pres">
      <dgm:prSet presAssocID="{D0844734-2E41-4A5D-8405-2E621A89F4B1}" presName="fulcrum" presStyleLbl="alignAccFollowNode1" presStyleIdx="2" presStyleCnt="4"/>
      <dgm:spPr/>
      <dgm:t>
        <a:bodyPr/>
        <a:lstStyle/>
        <a:p>
          <a:endParaRPr lang="en-US"/>
        </a:p>
      </dgm:t>
    </dgm:pt>
    <dgm:pt modelId="{2890AB85-D8D9-4937-8792-3496A1245B5D}" type="pres">
      <dgm:prSet presAssocID="{D0844734-2E41-4A5D-8405-2E621A89F4B1}" presName="balance_23" presStyleLbl="alignAccFollowNode1" presStyleIdx="3" presStyleCnt="4">
        <dgm:presLayoutVars>
          <dgm:bulletEnabled val="1"/>
        </dgm:presLayoutVars>
      </dgm:prSet>
      <dgm:spPr/>
      <dgm:t>
        <a:bodyPr/>
        <a:lstStyle/>
        <a:p>
          <a:endParaRPr lang="en-US"/>
        </a:p>
      </dgm:t>
    </dgm:pt>
    <dgm:pt modelId="{E5F753C7-45A3-4D18-A075-BF338EBC5D44}" type="pres">
      <dgm:prSet presAssocID="{D0844734-2E41-4A5D-8405-2E621A89F4B1}" presName="right_23_1" presStyleLbl="node1" presStyleIdx="0" presStyleCnt="5">
        <dgm:presLayoutVars>
          <dgm:bulletEnabled val="1"/>
        </dgm:presLayoutVars>
      </dgm:prSet>
      <dgm:spPr/>
      <dgm:t>
        <a:bodyPr/>
        <a:lstStyle/>
        <a:p>
          <a:endParaRPr lang="en-US"/>
        </a:p>
      </dgm:t>
    </dgm:pt>
    <dgm:pt modelId="{C3531814-5DD1-454F-809D-BB8030FB27E1}" type="pres">
      <dgm:prSet presAssocID="{D0844734-2E41-4A5D-8405-2E621A89F4B1}" presName="right_23_2" presStyleLbl="node1" presStyleIdx="1" presStyleCnt="5">
        <dgm:presLayoutVars>
          <dgm:bulletEnabled val="1"/>
        </dgm:presLayoutVars>
      </dgm:prSet>
      <dgm:spPr/>
      <dgm:t>
        <a:bodyPr/>
        <a:lstStyle/>
        <a:p>
          <a:endParaRPr lang="en-US"/>
        </a:p>
      </dgm:t>
    </dgm:pt>
    <dgm:pt modelId="{26B55DF5-58CA-4A51-8596-8DCE7C296575}" type="pres">
      <dgm:prSet presAssocID="{D0844734-2E41-4A5D-8405-2E621A89F4B1}" presName="right_23_3" presStyleLbl="node1" presStyleIdx="2" presStyleCnt="5">
        <dgm:presLayoutVars>
          <dgm:bulletEnabled val="1"/>
        </dgm:presLayoutVars>
      </dgm:prSet>
      <dgm:spPr/>
      <dgm:t>
        <a:bodyPr/>
        <a:lstStyle/>
        <a:p>
          <a:endParaRPr lang="en-US"/>
        </a:p>
      </dgm:t>
    </dgm:pt>
    <dgm:pt modelId="{70FD0F53-4D01-4FE5-9D74-739FBCA2B190}" type="pres">
      <dgm:prSet presAssocID="{D0844734-2E41-4A5D-8405-2E621A89F4B1}" presName="left_23_1" presStyleLbl="node1" presStyleIdx="3" presStyleCnt="5">
        <dgm:presLayoutVars>
          <dgm:bulletEnabled val="1"/>
        </dgm:presLayoutVars>
      </dgm:prSet>
      <dgm:spPr/>
      <dgm:t>
        <a:bodyPr/>
        <a:lstStyle/>
        <a:p>
          <a:endParaRPr lang="en-US"/>
        </a:p>
      </dgm:t>
    </dgm:pt>
    <dgm:pt modelId="{2D31D380-CAD0-457B-9FEA-D350F8F84207}" type="pres">
      <dgm:prSet presAssocID="{D0844734-2E41-4A5D-8405-2E621A89F4B1}" presName="left_23_2" presStyleLbl="node1" presStyleIdx="4" presStyleCnt="5">
        <dgm:presLayoutVars>
          <dgm:bulletEnabled val="1"/>
        </dgm:presLayoutVars>
      </dgm:prSet>
      <dgm:spPr/>
      <dgm:t>
        <a:bodyPr/>
        <a:lstStyle/>
        <a:p>
          <a:endParaRPr lang="en-US"/>
        </a:p>
      </dgm:t>
    </dgm:pt>
  </dgm:ptLst>
  <dgm:cxnLst>
    <dgm:cxn modelId="{800AAD28-C661-4CD5-A950-D301031D1FC9}" srcId="{2D639A9F-FEDC-4923-99F9-4A6C757B2FF5}" destId="{37DF1E11-3E8A-4FE7-A69A-79A32A1BFD7D}" srcOrd="0" destOrd="0" parTransId="{269AB993-ADBE-40D9-9EE7-5A18E34411A4}" sibTransId="{9B53628F-96AD-49B4-951C-2C08313CF2E2}"/>
    <dgm:cxn modelId="{717D6BCA-3A40-4967-A938-6DE50D109EE0}" srcId="{2D639A9F-FEDC-4923-99F9-4A6C757B2FF5}" destId="{FF452EA2-846B-4C0E-95C9-DA664A5BDE10}" srcOrd="2" destOrd="0" parTransId="{BBA70DE6-B416-4695-A0D3-5C73D1E828DB}" sibTransId="{55E50281-B4C4-4D5C-9278-898EF9DD97EA}"/>
    <dgm:cxn modelId="{31A12182-0039-424C-8167-3E18E736D970}" srcId="{7B1EE958-6E89-402B-93DE-7D0E74D5517D}" destId="{96974DBC-2C61-4EB0-A3EE-9D172B6E19C1}" srcOrd="0" destOrd="0" parTransId="{46415E9F-7F30-43FA-BC66-FD3C6C2E3B1D}" sibTransId="{AF11F09D-4505-49DF-810D-D7486B999E95}"/>
    <dgm:cxn modelId="{653AE7C7-47E8-4A0E-B9FB-0759D4EB1431}" type="presOf" srcId="{2D639A9F-FEDC-4923-99F9-4A6C757B2FF5}" destId="{9EC590BB-9965-4A69-BD16-AEFAF991722B}" srcOrd="0" destOrd="0" presId="urn:microsoft.com/office/officeart/2005/8/layout/balance1"/>
    <dgm:cxn modelId="{5B49648E-8277-4EC4-ADEA-AE0A142BAC3C}" type="presOf" srcId="{96974DBC-2C61-4EB0-A3EE-9D172B6E19C1}" destId="{70FD0F53-4D01-4FE5-9D74-739FBCA2B190}" srcOrd="0" destOrd="0" presId="urn:microsoft.com/office/officeart/2005/8/layout/balance1"/>
    <dgm:cxn modelId="{89122C92-A6E5-4A03-ACB7-73A669C250B1}" type="presOf" srcId="{D0844734-2E41-4A5D-8405-2E621A89F4B1}" destId="{49B1AFC8-60D0-4D41-A887-9C7CF22A2BB8}" srcOrd="0" destOrd="0" presId="urn:microsoft.com/office/officeart/2005/8/layout/balance1"/>
    <dgm:cxn modelId="{892CFCC9-9D5F-44A1-BA62-5B93AF423163}" type="presOf" srcId="{37DF1E11-3E8A-4FE7-A69A-79A32A1BFD7D}" destId="{E5F753C7-45A3-4D18-A075-BF338EBC5D44}" srcOrd="0" destOrd="0" presId="urn:microsoft.com/office/officeart/2005/8/layout/balance1"/>
    <dgm:cxn modelId="{DBD56811-297E-4A7B-81B1-413E4A680165}" type="presOf" srcId="{7B1EE958-6E89-402B-93DE-7D0E74D5517D}" destId="{9BF733A1-1A99-4EE9-B515-C918ABA2ABC8}" srcOrd="0" destOrd="0" presId="urn:microsoft.com/office/officeart/2005/8/layout/balance1"/>
    <dgm:cxn modelId="{88794F11-6401-423F-B9CB-EACD39E95A97}" type="presOf" srcId="{FF452EA2-846B-4C0E-95C9-DA664A5BDE10}" destId="{26B55DF5-58CA-4A51-8596-8DCE7C296575}" srcOrd="0" destOrd="0" presId="urn:microsoft.com/office/officeart/2005/8/layout/balance1"/>
    <dgm:cxn modelId="{2AD736D7-C8BD-481A-99C1-D690F8DCA680}" srcId="{7B1EE958-6E89-402B-93DE-7D0E74D5517D}" destId="{1B86A164-C995-4DFC-927E-79C3DA4ECEBC}" srcOrd="1" destOrd="0" parTransId="{52978E2C-DE2F-4B2B-A527-6231189693C5}" sibTransId="{D2C87E14-39A6-408A-9ED4-6D96429FCBAA}"/>
    <dgm:cxn modelId="{E9B97C9F-7A08-47D6-B578-5E28CE711FCF}" srcId="{D0844734-2E41-4A5D-8405-2E621A89F4B1}" destId="{2D639A9F-FEDC-4923-99F9-4A6C757B2FF5}" srcOrd="1" destOrd="0" parTransId="{CEE27154-6972-48E2-BA76-05F0BEE0643C}" sibTransId="{C883F18D-5897-47BD-91C1-88269602E939}"/>
    <dgm:cxn modelId="{26C53B39-0A8A-4074-9B23-C3C4DF7711ED}" type="presOf" srcId="{1B86A164-C995-4DFC-927E-79C3DA4ECEBC}" destId="{2D31D380-CAD0-457B-9FEA-D350F8F84207}" srcOrd="0" destOrd="0" presId="urn:microsoft.com/office/officeart/2005/8/layout/balance1"/>
    <dgm:cxn modelId="{52570892-3E0F-4E4B-B2F2-CF7D36A8EB1C}" srcId="{2D639A9F-FEDC-4923-99F9-4A6C757B2FF5}" destId="{8644F74C-BF54-4AAD-97D3-BD2E16597452}" srcOrd="1" destOrd="0" parTransId="{F606CB54-17E0-40E5-9E68-D475D6F78895}" sibTransId="{8A8CBF0A-D676-4F8C-B018-2AF2814D60FF}"/>
    <dgm:cxn modelId="{5996A55D-7FD0-4FCA-B18C-0B1DF4B33BF1}" srcId="{D0844734-2E41-4A5D-8405-2E621A89F4B1}" destId="{7B1EE958-6E89-402B-93DE-7D0E74D5517D}" srcOrd="0" destOrd="0" parTransId="{F4FC4902-1A7B-4542-BFDF-4EF5B916E228}" sibTransId="{53EF90B8-A06B-404C-A9FC-B3C2C4DE8821}"/>
    <dgm:cxn modelId="{9319FD76-A624-40C2-B228-8938D9D1C2CF}" type="presOf" srcId="{8644F74C-BF54-4AAD-97D3-BD2E16597452}" destId="{C3531814-5DD1-454F-809D-BB8030FB27E1}" srcOrd="0" destOrd="0" presId="urn:microsoft.com/office/officeart/2005/8/layout/balance1"/>
    <dgm:cxn modelId="{7F0EE6C5-3DE0-4FB6-913D-19FD7BF3F5F2}" type="presParOf" srcId="{49B1AFC8-60D0-4D41-A887-9C7CF22A2BB8}" destId="{DAA7AF55-EE43-42C6-9FDC-A5B943957AB1}" srcOrd="0" destOrd="0" presId="urn:microsoft.com/office/officeart/2005/8/layout/balance1"/>
    <dgm:cxn modelId="{5B1BC2BB-AA5D-4F86-83E1-8AE6362DCEAB}" type="presParOf" srcId="{49B1AFC8-60D0-4D41-A887-9C7CF22A2BB8}" destId="{B3C37457-2E58-4540-94F2-BAD336EECAB8}" srcOrd="1" destOrd="0" presId="urn:microsoft.com/office/officeart/2005/8/layout/balance1"/>
    <dgm:cxn modelId="{695C0B39-0238-4C80-BCCB-064506BCA02D}" type="presParOf" srcId="{B3C37457-2E58-4540-94F2-BAD336EECAB8}" destId="{9BF733A1-1A99-4EE9-B515-C918ABA2ABC8}" srcOrd="0" destOrd="0" presId="urn:microsoft.com/office/officeart/2005/8/layout/balance1"/>
    <dgm:cxn modelId="{FB1D6DF9-DAC1-49BD-838E-DD981E8E1D8E}" type="presParOf" srcId="{B3C37457-2E58-4540-94F2-BAD336EECAB8}" destId="{9EC590BB-9965-4A69-BD16-AEFAF991722B}" srcOrd="1" destOrd="0" presId="urn:microsoft.com/office/officeart/2005/8/layout/balance1"/>
    <dgm:cxn modelId="{1AB07DEB-2A49-425F-AC4B-0837282B1690}" type="presParOf" srcId="{49B1AFC8-60D0-4D41-A887-9C7CF22A2BB8}" destId="{BA0DFBFA-49EA-4054-8B10-E8A94FCB8A7D}" srcOrd="2" destOrd="0" presId="urn:microsoft.com/office/officeart/2005/8/layout/balance1"/>
    <dgm:cxn modelId="{48D591FB-1157-48BA-8616-31F43ED61154}" type="presParOf" srcId="{BA0DFBFA-49EA-4054-8B10-E8A94FCB8A7D}" destId="{BACC7715-DCBD-4181-A687-A261051B5B5E}" srcOrd="0" destOrd="0" presId="urn:microsoft.com/office/officeart/2005/8/layout/balance1"/>
    <dgm:cxn modelId="{5C48FF74-AC5F-4F78-B69E-3F8CAE9692B7}" type="presParOf" srcId="{BA0DFBFA-49EA-4054-8B10-E8A94FCB8A7D}" destId="{AD80B2E8-2E07-4441-BEDA-11577AFECEF0}" srcOrd="1" destOrd="0" presId="urn:microsoft.com/office/officeart/2005/8/layout/balance1"/>
    <dgm:cxn modelId="{8C549BE7-25C7-424C-8206-04B3DEBA2F22}" type="presParOf" srcId="{BA0DFBFA-49EA-4054-8B10-E8A94FCB8A7D}" destId="{2890AB85-D8D9-4937-8792-3496A1245B5D}" srcOrd="2" destOrd="0" presId="urn:microsoft.com/office/officeart/2005/8/layout/balance1"/>
    <dgm:cxn modelId="{D5A9C47D-2E41-408A-A7B1-6E0258ECF18E}" type="presParOf" srcId="{BA0DFBFA-49EA-4054-8B10-E8A94FCB8A7D}" destId="{E5F753C7-45A3-4D18-A075-BF338EBC5D44}" srcOrd="3" destOrd="0" presId="urn:microsoft.com/office/officeart/2005/8/layout/balance1"/>
    <dgm:cxn modelId="{9263BEC8-00B9-4A99-A9A5-E43971B0066C}" type="presParOf" srcId="{BA0DFBFA-49EA-4054-8B10-E8A94FCB8A7D}" destId="{C3531814-5DD1-454F-809D-BB8030FB27E1}" srcOrd="4" destOrd="0" presId="urn:microsoft.com/office/officeart/2005/8/layout/balance1"/>
    <dgm:cxn modelId="{63CD7A1F-A66F-4E0B-A020-F5AB7F288A85}" type="presParOf" srcId="{BA0DFBFA-49EA-4054-8B10-E8A94FCB8A7D}" destId="{26B55DF5-58CA-4A51-8596-8DCE7C296575}" srcOrd="5" destOrd="0" presId="urn:microsoft.com/office/officeart/2005/8/layout/balance1"/>
    <dgm:cxn modelId="{9A09D32A-E303-4593-AFCC-EF11D07DB5C9}" type="presParOf" srcId="{BA0DFBFA-49EA-4054-8B10-E8A94FCB8A7D}" destId="{70FD0F53-4D01-4FE5-9D74-739FBCA2B190}" srcOrd="6" destOrd="0" presId="urn:microsoft.com/office/officeart/2005/8/layout/balance1"/>
    <dgm:cxn modelId="{C3637372-6FEE-4487-840F-12910C97DA29}" type="presParOf" srcId="{BA0DFBFA-49EA-4054-8B10-E8A94FCB8A7D}" destId="{2D31D380-CAD0-457B-9FEA-D350F8F84207}"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0E8043-B8DE-4306-9790-2B0CDD001486}"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en-US"/>
        </a:p>
      </dgm:t>
    </dgm:pt>
    <dgm:pt modelId="{A124F76B-CD71-449F-9441-AB11D3BB4A23}">
      <dgm:prSet phldrT="[Text]" custT="1"/>
      <dgm:spPr/>
      <dgm:t>
        <a:bodyPr/>
        <a:lstStyle/>
        <a:p>
          <a:pPr algn="ctr"/>
          <a:r>
            <a:rPr lang="en-US" altLang="en-US" sz="2000" b="0" dirty="0" smtClean="0">
              <a:latin typeface="Verdana" panose="020B0604030504040204" pitchFamily="34" charset="0"/>
            </a:rPr>
            <a:t>Recurrent VTE</a:t>
          </a:r>
          <a:endParaRPr lang="en-US" sz="2000" dirty="0"/>
        </a:p>
      </dgm:t>
    </dgm:pt>
    <dgm:pt modelId="{61268F15-6F02-45AE-8EBD-1DB827518791}" type="parTrans" cxnId="{DF1DFAA6-44CA-4A3C-B0BA-06B7C09D0704}">
      <dgm:prSet/>
      <dgm:spPr/>
      <dgm:t>
        <a:bodyPr/>
        <a:lstStyle/>
        <a:p>
          <a:pPr algn="ctr"/>
          <a:endParaRPr lang="en-US" sz="2000"/>
        </a:p>
      </dgm:t>
    </dgm:pt>
    <dgm:pt modelId="{94AB97A0-7A40-4C30-9921-08D8DE513830}" type="sibTrans" cxnId="{DF1DFAA6-44CA-4A3C-B0BA-06B7C09D0704}">
      <dgm:prSet/>
      <dgm:spPr/>
      <dgm:t>
        <a:bodyPr/>
        <a:lstStyle/>
        <a:p>
          <a:pPr algn="ctr"/>
          <a:endParaRPr lang="en-US" sz="2000"/>
        </a:p>
      </dgm:t>
    </dgm:pt>
    <dgm:pt modelId="{9EF61A4D-B8A5-467F-A6C6-FD849DBCEF59}">
      <dgm:prSet phldrT="[Text]" custT="1"/>
      <dgm:spPr/>
      <dgm:t>
        <a:bodyPr/>
        <a:lstStyle/>
        <a:p>
          <a:pPr algn="ctr"/>
          <a:r>
            <a:rPr lang="en-US" altLang="en-US" sz="2000" b="0" dirty="0" smtClean="0">
              <a:latin typeface="Verdana" panose="020B0604030504040204" pitchFamily="34" charset="0"/>
            </a:rPr>
            <a:t>unusual vascular beds. portal, hepatic, mesenteric, or cerebral veins </a:t>
          </a:r>
          <a:endParaRPr lang="en-US" sz="2000" dirty="0"/>
        </a:p>
      </dgm:t>
    </dgm:pt>
    <dgm:pt modelId="{0E540C57-E7C4-42A9-A4C6-190D7CB1C0B2}" type="parTrans" cxnId="{73632E54-C555-413D-ADF4-4BF26548AE06}">
      <dgm:prSet/>
      <dgm:spPr/>
      <dgm:t>
        <a:bodyPr/>
        <a:lstStyle/>
        <a:p>
          <a:pPr algn="ctr"/>
          <a:endParaRPr lang="en-US" sz="2000"/>
        </a:p>
      </dgm:t>
    </dgm:pt>
    <dgm:pt modelId="{9371945D-BC67-4A13-865C-4082C4C8928C}" type="sibTrans" cxnId="{73632E54-C555-413D-ADF4-4BF26548AE06}">
      <dgm:prSet/>
      <dgm:spPr/>
      <dgm:t>
        <a:bodyPr/>
        <a:lstStyle/>
        <a:p>
          <a:pPr algn="ctr"/>
          <a:endParaRPr lang="en-US" sz="2000"/>
        </a:p>
      </dgm:t>
    </dgm:pt>
    <dgm:pt modelId="{0A51CAEF-6DA2-4793-AD4C-9A2DDE4E6525}">
      <dgm:prSet phldrT="[Text]" custT="1"/>
      <dgm:spPr/>
      <dgm:t>
        <a:bodyPr/>
        <a:lstStyle/>
        <a:p>
          <a:pPr algn="ctr"/>
          <a:r>
            <a:rPr lang="en-US" altLang="en-US" sz="2000" b="0" dirty="0" smtClean="0">
              <a:latin typeface="Verdana" panose="020B0604030504040204" pitchFamily="34" charset="0"/>
            </a:rPr>
            <a:t>A history of warfarin-induced skin necrosis(protein C deficiency)</a:t>
          </a:r>
          <a:endParaRPr lang="en-US" sz="2000" dirty="0"/>
        </a:p>
      </dgm:t>
    </dgm:pt>
    <dgm:pt modelId="{C0B73E32-1B00-4767-AF1E-08BF128F330F}" type="parTrans" cxnId="{84D1B7AE-CF0F-4E04-987C-28C6C629DB6C}">
      <dgm:prSet/>
      <dgm:spPr/>
      <dgm:t>
        <a:bodyPr/>
        <a:lstStyle/>
        <a:p>
          <a:pPr algn="ctr"/>
          <a:endParaRPr lang="en-US" sz="2000"/>
        </a:p>
      </dgm:t>
    </dgm:pt>
    <dgm:pt modelId="{7F2F115A-3836-478E-8E69-C864465E9E1B}" type="sibTrans" cxnId="{84D1B7AE-CF0F-4E04-987C-28C6C629DB6C}">
      <dgm:prSet/>
      <dgm:spPr/>
      <dgm:t>
        <a:bodyPr/>
        <a:lstStyle/>
        <a:p>
          <a:pPr algn="ctr"/>
          <a:endParaRPr lang="en-US" sz="2000"/>
        </a:p>
      </dgm:t>
    </dgm:pt>
    <dgm:pt modelId="{83C2332D-38A0-4F83-B892-76C960DBBCE3}">
      <dgm:prSet phldrT="[Text]" custT="1"/>
      <dgm:spPr/>
      <dgm:t>
        <a:bodyPr/>
        <a:lstStyle/>
        <a:p>
          <a:pPr algn="ctr"/>
          <a:r>
            <a:rPr lang="en-US" altLang="en-US" sz="2000" b="0" dirty="0" smtClean="0">
              <a:latin typeface="Verdana" panose="020B0604030504040204" pitchFamily="34" charset="0"/>
            </a:rPr>
            <a:t>VTE prior to age 50 with no immediately identified risk factor </a:t>
          </a:r>
          <a:endParaRPr lang="en-US" sz="2000" dirty="0"/>
        </a:p>
      </dgm:t>
    </dgm:pt>
    <dgm:pt modelId="{8F03B3D8-32DA-4CD9-B0E1-CEAEC6F9A66B}" type="parTrans" cxnId="{B1E4C8DD-8F8A-4EC0-9212-EFAB75FC14B1}">
      <dgm:prSet/>
      <dgm:spPr/>
      <dgm:t>
        <a:bodyPr/>
        <a:lstStyle/>
        <a:p>
          <a:pPr algn="ctr"/>
          <a:endParaRPr lang="en-US" sz="2000"/>
        </a:p>
      </dgm:t>
    </dgm:pt>
    <dgm:pt modelId="{E37C08D8-E1FD-42E2-A0A6-75497B7DB728}" type="sibTrans" cxnId="{B1E4C8DD-8F8A-4EC0-9212-EFAB75FC14B1}">
      <dgm:prSet/>
      <dgm:spPr/>
      <dgm:t>
        <a:bodyPr/>
        <a:lstStyle/>
        <a:p>
          <a:pPr algn="ctr"/>
          <a:endParaRPr lang="en-US" sz="2000"/>
        </a:p>
      </dgm:t>
    </dgm:pt>
    <dgm:pt modelId="{40581A8F-5214-4398-B7FE-19EE9DE34A1E}">
      <dgm:prSet phldrT="[Text]" custT="1"/>
      <dgm:spPr/>
      <dgm:t>
        <a:bodyPr/>
        <a:lstStyle/>
        <a:p>
          <a:pPr algn="ctr"/>
          <a:r>
            <a:rPr lang="en-US" altLang="en-US" sz="2000" b="0" dirty="0" smtClean="0">
              <a:latin typeface="Verdana" panose="020B0604030504040204" pitchFamily="34" charset="0"/>
            </a:rPr>
            <a:t>A family history of VTE</a:t>
          </a:r>
          <a:endParaRPr lang="en-US" sz="2000" dirty="0"/>
        </a:p>
      </dgm:t>
    </dgm:pt>
    <dgm:pt modelId="{3742730E-5DB4-4996-85EE-A700E6565F6E}" type="parTrans" cxnId="{A19F2034-4A89-4B42-AB50-A3818A591A4E}">
      <dgm:prSet/>
      <dgm:spPr/>
      <dgm:t>
        <a:bodyPr/>
        <a:lstStyle/>
        <a:p>
          <a:pPr algn="ctr"/>
          <a:endParaRPr lang="en-US" sz="2000"/>
        </a:p>
      </dgm:t>
    </dgm:pt>
    <dgm:pt modelId="{8D55EB2F-229C-45D8-9B4E-5ED5536FA592}" type="sibTrans" cxnId="{A19F2034-4A89-4B42-AB50-A3818A591A4E}">
      <dgm:prSet/>
      <dgm:spPr/>
      <dgm:t>
        <a:bodyPr/>
        <a:lstStyle/>
        <a:p>
          <a:pPr algn="ctr"/>
          <a:endParaRPr lang="en-US" sz="2000"/>
        </a:p>
      </dgm:t>
    </dgm:pt>
    <dgm:pt modelId="{1437BB38-D672-4B82-8AD9-2BEC08BF3C54}" type="pres">
      <dgm:prSet presAssocID="{840E8043-B8DE-4306-9790-2B0CDD001486}" presName="Name0" presStyleCnt="0">
        <dgm:presLayoutVars>
          <dgm:dir/>
          <dgm:resizeHandles val="exact"/>
        </dgm:presLayoutVars>
      </dgm:prSet>
      <dgm:spPr/>
      <dgm:t>
        <a:bodyPr/>
        <a:lstStyle/>
        <a:p>
          <a:endParaRPr lang="en-US"/>
        </a:p>
      </dgm:t>
    </dgm:pt>
    <dgm:pt modelId="{5EA6A3DC-65B0-490B-BEA5-7A8A7C6CDD98}" type="pres">
      <dgm:prSet presAssocID="{840E8043-B8DE-4306-9790-2B0CDD001486}" presName="cycle" presStyleCnt="0"/>
      <dgm:spPr/>
    </dgm:pt>
    <dgm:pt modelId="{F3DA01F8-3B07-4AFF-800C-E2A971B3C6B0}" type="pres">
      <dgm:prSet presAssocID="{A124F76B-CD71-449F-9441-AB11D3BB4A23}" presName="nodeFirstNode" presStyleLbl="node1" presStyleIdx="0" presStyleCnt="5">
        <dgm:presLayoutVars>
          <dgm:bulletEnabled val="1"/>
        </dgm:presLayoutVars>
      </dgm:prSet>
      <dgm:spPr/>
      <dgm:t>
        <a:bodyPr/>
        <a:lstStyle/>
        <a:p>
          <a:endParaRPr lang="en-US"/>
        </a:p>
      </dgm:t>
    </dgm:pt>
    <dgm:pt modelId="{A31BC0FC-72AA-4A8A-A5D6-B52DECB24DE1}" type="pres">
      <dgm:prSet presAssocID="{94AB97A0-7A40-4C30-9921-08D8DE513830}" presName="sibTransFirstNode" presStyleLbl="bgShp" presStyleIdx="0" presStyleCnt="1"/>
      <dgm:spPr/>
      <dgm:t>
        <a:bodyPr/>
        <a:lstStyle/>
        <a:p>
          <a:endParaRPr lang="en-US"/>
        </a:p>
      </dgm:t>
    </dgm:pt>
    <dgm:pt modelId="{D43C81D0-BC32-4BF4-AD7D-D85C8754E648}" type="pres">
      <dgm:prSet presAssocID="{9EF61A4D-B8A5-467F-A6C6-FD849DBCEF59}" presName="nodeFollowingNodes" presStyleLbl="node1" presStyleIdx="1" presStyleCnt="5">
        <dgm:presLayoutVars>
          <dgm:bulletEnabled val="1"/>
        </dgm:presLayoutVars>
      </dgm:prSet>
      <dgm:spPr/>
      <dgm:t>
        <a:bodyPr/>
        <a:lstStyle/>
        <a:p>
          <a:endParaRPr lang="en-US"/>
        </a:p>
      </dgm:t>
    </dgm:pt>
    <dgm:pt modelId="{65B11171-A368-4A98-950D-67290DDB5FB4}" type="pres">
      <dgm:prSet presAssocID="{0A51CAEF-6DA2-4793-AD4C-9A2DDE4E6525}" presName="nodeFollowingNodes" presStyleLbl="node1" presStyleIdx="2" presStyleCnt="5">
        <dgm:presLayoutVars>
          <dgm:bulletEnabled val="1"/>
        </dgm:presLayoutVars>
      </dgm:prSet>
      <dgm:spPr/>
      <dgm:t>
        <a:bodyPr/>
        <a:lstStyle/>
        <a:p>
          <a:endParaRPr lang="en-US"/>
        </a:p>
      </dgm:t>
    </dgm:pt>
    <dgm:pt modelId="{5917F3B4-284D-413D-81BA-A40BA501F6FF}" type="pres">
      <dgm:prSet presAssocID="{83C2332D-38A0-4F83-B892-76C960DBBCE3}" presName="nodeFollowingNodes" presStyleLbl="node1" presStyleIdx="3" presStyleCnt="5">
        <dgm:presLayoutVars>
          <dgm:bulletEnabled val="1"/>
        </dgm:presLayoutVars>
      </dgm:prSet>
      <dgm:spPr/>
      <dgm:t>
        <a:bodyPr/>
        <a:lstStyle/>
        <a:p>
          <a:endParaRPr lang="en-US"/>
        </a:p>
      </dgm:t>
    </dgm:pt>
    <dgm:pt modelId="{88428935-9D55-46F4-813B-ED196F31BA75}" type="pres">
      <dgm:prSet presAssocID="{40581A8F-5214-4398-B7FE-19EE9DE34A1E}" presName="nodeFollowingNodes" presStyleLbl="node1" presStyleIdx="4" presStyleCnt="5">
        <dgm:presLayoutVars>
          <dgm:bulletEnabled val="1"/>
        </dgm:presLayoutVars>
      </dgm:prSet>
      <dgm:spPr/>
      <dgm:t>
        <a:bodyPr/>
        <a:lstStyle/>
        <a:p>
          <a:endParaRPr lang="en-US"/>
        </a:p>
      </dgm:t>
    </dgm:pt>
  </dgm:ptLst>
  <dgm:cxnLst>
    <dgm:cxn modelId="{40F8E36A-8760-48F1-9996-2FE38D4B9692}" type="presOf" srcId="{A124F76B-CD71-449F-9441-AB11D3BB4A23}" destId="{F3DA01F8-3B07-4AFF-800C-E2A971B3C6B0}" srcOrd="0" destOrd="0" presId="urn:microsoft.com/office/officeart/2005/8/layout/cycle3"/>
    <dgm:cxn modelId="{B1E4C8DD-8F8A-4EC0-9212-EFAB75FC14B1}" srcId="{840E8043-B8DE-4306-9790-2B0CDD001486}" destId="{83C2332D-38A0-4F83-B892-76C960DBBCE3}" srcOrd="3" destOrd="0" parTransId="{8F03B3D8-32DA-4CD9-B0E1-CEAEC6F9A66B}" sibTransId="{E37C08D8-E1FD-42E2-A0A6-75497B7DB728}"/>
    <dgm:cxn modelId="{71237F7F-2A46-408D-95CF-689140CFF0CF}" type="presOf" srcId="{840E8043-B8DE-4306-9790-2B0CDD001486}" destId="{1437BB38-D672-4B82-8AD9-2BEC08BF3C54}" srcOrd="0" destOrd="0" presId="urn:microsoft.com/office/officeart/2005/8/layout/cycle3"/>
    <dgm:cxn modelId="{84D1B7AE-CF0F-4E04-987C-28C6C629DB6C}" srcId="{840E8043-B8DE-4306-9790-2B0CDD001486}" destId="{0A51CAEF-6DA2-4793-AD4C-9A2DDE4E6525}" srcOrd="2" destOrd="0" parTransId="{C0B73E32-1B00-4767-AF1E-08BF128F330F}" sibTransId="{7F2F115A-3836-478E-8E69-C864465E9E1B}"/>
    <dgm:cxn modelId="{DF1DFAA6-44CA-4A3C-B0BA-06B7C09D0704}" srcId="{840E8043-B8DE-4306-9790-2B0CDD001486}" destId="{A124F76B-CD71-449F-9441-AB11D3BB4A23}" srcOrd="0" destOrd="0" parTransId="{61268F15-6F02-45AE-8EBD-1DB827518791}" sibTransId="{94AB97A0-7A40-4C30-9921-08D8DE513830}"/>
    <dgm:cxn modelId="{6AB5F7FB-DABE-419D-80FD-739D44C55197}" type="presOf" srcId="{83C2332D-38A0-4F83-B892-76C960DBBCE3}" destId="{5917F3B4-284D-413D-81BA-A40BA501F6FF}" srcOrd="0" destOrd="0" presId="urn:microsoft.com/office/officeart/2005/8/layout/cycle3"/>
    <dgm:cxn modelId="{806CB4F1-1447-4F2F-A341-F2701CDAD162}" type="presOf" srcId="{40581A8F-5214-4398-B7FE-19EE9DE34A1E}" destId="{88428935-9D55-46F4-813B-ED196F31BA75}" srcOrd="0" destOrd="0" presId="urn:microsoft.com/office/officeart/2005/8/layout/cycle3"/>
    <dgm:cxn modelId="{A19F2034-4A89-4B42-AB50-A3818A591A4E}" srcId="{840E8043-B8DE-4306-9790-2B0CDD001486}" destId="{40581A8F-5214-4398-B7FE-19EE9DE34A1E}" srcOrd="4" destOrd="0" parTransId="{3742730E-5DB4-4996-85EE-A700E6565F6E}" sibTransId="{8D55EB2F-229C-45D8-9B4E-5ED5536FA592}"/>
    <dgm:cxn modelId="{C6264FF1-736A-4E55-A8C1-04CCA065D5FB}" type="presOf" srcId="{9EF61A4D-B8A5-467F-A6C6-FD849DBCEF59}" destId="{D43C81D0-BC32-4BF4-AD7D-D85C8754E648}" srcOrd="0" destOrd="0" presId="urn:microsoft.com/office/officeart/2005/8/layout/cycle3"/>
    <dgm:cxn modelId="{73632E54-C555-413D-ADF4-4BF26548AE06}" srcId="{840E8043-B8DE-4306-9790-2B0CDD001486}" destId="{9EF61A4D-B8A5-467F-A6C6-FD849DBCEF59}" srcOrd="1" destOrd="0" parTransId="{0E540C57-E7C4-42A9-A4C6-190D7CB1C0B2}" sibTransId="{9371945D-BC67-4A13-865C-4082C4C8928C}"/>
    <dgm:cxn modelId="{07632C52-9C1A-4A78-A0D8-E216B197DB24}" type="presOf" srcId="{94AB97A0-7A40-4C30-9921-08D8DE513830}" destId="{A31BC0FC-72AA-4A8A-A5D6-B52DECB24DE1}" srcOrd="0" destOrd="0" presId="urn:microsoft.com/office/officeart/2005/8/layout/cycle3"/>
    <dgm:cxn modelId="{2CF1253E-43A2-4313-AA71-EB1420980DE7}" type="presOf" srcId="{0A51CAEF-6DA2-4793-AD4C-9A2DDE4E6525}" destId="{65B11171-A368-4A98-950D-67290DDB5FB4}" srcOrd="0" destOrd="0" presId="urn:microsoft.com/office/officeart/2005/8/layout/cycle3"/>
    <dgm:cxn modelId="{8DE888BE-EA44-4B69-BC9B-2BE8A5D2C195}" type="presParOf" srcId="{1437BB38-D672-4B82-8AD9-2BEC08BF3C54}" destId="{5EA6A3DC-65B0-490B-BEA5-7A8A7C6CDD98}" srcOrd="0" destOrd="0" presId="urn:microsoft.com/office/officeart/2005/8/layout/cycle3"/>
    <dgm:cxn modelId="{B9326B1F-A5ED-4255-8812-E810A988FE75}" type="presParOf" srcId="{5EA6A3DC-65B0-490B-BEA5-7A8A7C6CDD98}" destId="{F3DA01F8-3B07-4AFF-800C-E2A971B3C6B0}" srcOrd="0" destOrd="0" presId="urn:microsoft.com/office/officeart/2005/8/layout/cycle3"/>
    <dgm:cxn modelId="{B06336EF-4112-4B9E-95A7-D7354B8ADACA}" type="presParOf" srcId="{5EA6A3DC-65B0-490B-BEA5-7A8A7C6CDD98}" destId="{A31BC0FC-72AA-4A8A-A5D6-B52DECB24DE1}" srcOrd="1" destOrd="0" presId="urn:microsoft.com/office/officeart/2005/8/layout/cycle3"/>
    <dgm:cxn modelId="{AC6919EA-FA58-4808-A562-68B76EB92DDE}" type="presParOf" srcId="{5EA6A3DC-65B0-490B-BEA5-7A8A7C6CDD98}" destId="{D43C81D0-BC32-4BF4-AD7D-D85C8754E648}" srcOrd="2" destOrd="0" presId="urn:microsoft.com/office/officeart/2005/8/layout/cycle3"/>
    <dgm:cxn modelId="{024BAA4E-91F9-4C73-BC63-B38F373DABF4}" type="presParOf" srcId="{5EA6A3DC-65B0-490B-BEA5-7A8A7C6CDD98}" destId="{65B11171-A368-4A98-950D-67290DDB5FB4}" srcOrd="3" destOrd="0" presId="urn:microsoft.com/office/officeart/2005/8/layout/cycle3"/>
    <dgm:cxn modelId="{8519221E-4DCB-4AD0-A9B0-534721B027CC}" type="presParOf" srcId="{5EA6A3DC-65B0-490B-BEA5-7A8A7C6CDD98}" destId="{5917F3B4-284D-413D-81BA-A40BA501F6FF}" srcOrd="4" destOrd="0" presId="urn:microsoft.com/office/officeart/2005/8/layout/cycle3"/>
    <dgm:cxn modelId="{7F3E8513-792F-4401-9C74-428271B92806}" type="presParOf" srcId="{5EA6A3DC-65B0-490B-BEA5-7A8A7C6CDD98}" destId="{88428935-9D55-46F4-813B-ED196F31BA7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75DFAB-FA6A-4E23-99A1-E61958BE897D}" type="doc">
      <dgm:prSet loTypeId="urn:microsoft.com/office/officeart/2011/layout/CircleProcess" loCatId="process" qsTypeId="urn:microsoft.com/office/officeart/2005/8/quickstyle/simple3" qsCatId="simple" csTypeId="urn:microsoft.com/office/officeart/2005/8/colors/colorful1" csCatId="colorful" phldr="1"/>
      <dgm:spPr/>
      <dgm:t>
        <a:bodyPr/>
        <a:lstStyle/>
        <a:p>
          <a:endParaRPr lang="en-US"/>
        </a:p>
      </dgm:t>
    </dgm:pt>
    <dgm:pt modelId="{A2F080D1-1860-4108-B71E-DB54C0EEB7C0}">
      <dgm:prSet phldrT="[Text]" custT="1"/>
      <dgm:spPr/>
      <dgm:t>
        <a:bodyPr/>
        <a:lstStyle/>
        <a:p>
          <a:r>
            <a:rPr lang="en-US" sz="2800" b="0" dirty="0" smtClean="0"/>
            <a:t>Prevention of thrombus growth</a:t>
          </a:r>
          <a:endParaRPr lang="en-US" sz="2800" dirty="0"/>
        </a:p>
      </dgm:t>
    </dgm:pt>
    <dgm:pt modelId="{677FE1B2-FEB1-44BD-87DD-55CA4F7FC492}" type="parTrans" cxnId="{ACC9ECFF-39DF-4AD7-A0F9-8CA065B90466}">
      <dgm:prSet/>
      <dgm:spPr/>
      <dgm:t>
        <a:bodyPr/>
        <a:lstStyle/>
        <a:p>
          <a:endParaRPr lang="en-US" sz="2800"/>
        </a:p>
      </dgm:t>
    </dgm:pt>
    <dgm:pt modelId="{F0636FF1-62A0-4C97-82BE-5F6D44FAB331}" type="sibTrans" cxnId="{ACC9ECFF-39DF-4AD7-A0F9-8CA065B90466}">
      <dgm:prSet/>
      <dgm:spPr/>
      <dgm:t>
        <a:bodyPr/>
        <a:lstStyle/>
        <a:p>
          <a:endParaRPr lang="en-US" sz="2800"/>
        </a:p>
      </dgm:t>
    </dgm:pt>
    <dgm:pt modelId="{546594E4-A68C-44FD-BD7B-04F0E026D222}">
      <dgm:prSet phldrT="[Text]" custT="1"/>
      <dgm:spPr/>
      <dgm:t>
        <a:bodyPr/>
        <a:lstStyle/>
        <a:p>
          <a:r>
            <a:rPr lang="en-US" sz="2800" b="0" dirty="0" smtClean="0"/>
            <a:t>Symptomatic relief</a:t>
          </a:r>
          <a:endParaRPr lang="en-US" sz="2800" dirty="0"/>
        </a:p>
      </dgm:t>
    </dgm:pt>
    <dgm:pt modelId="{81914DD8-3C24-41FF-9468-EA45CBCB51E8}" type="parTrans" cxnId="{ADD2988D-BE26-462B-AD1B-3D5D5DC48657}">
      <dgm:prSet/>
      <dgm:spPr/>
      <dgm:t>
        <a:bodyPr/>
        <a:lstStyle/>
        <a:p>
          <a:endParaRPr lang="en-US" sz="2800"/>
        </a:p>
      </dgm:t>
    </dgm:pt>
    <dgm:pt modelId="{70DB736E-3B62-4C93-981E-1AF296A3C87D}" type="sibTrans" cxnId="{ADD2988D-BE26-462B-AD1B-3D5D5DC48657}">
      <dgm:prSet/>
      <dgm:spPr/>
      <dgm:t>
        <a:bodyPr/>
        <a:lstStyle/>
        <a:p>
          <a:endParaRPr lang="en-US" sz="2800"/>
        </a:p>
      </dgm:t>
    </dgm:pt>
    <dgm:pt modelId="{540C808F-93A7-476E-9833-EC921C62E43F}">
      <dgm:prSet phldrT="[Text]" custT="1"/>
      <dgm:spPr/>
      <dgm:t>
        <a:bodyPr/>
        <a:lstStyle/>
        <a:p>
          <a:r>
            <a:rPr lang="en-US" sz="2800" b="0" dirty="0" smtClean="0"/>
            <a:t>Prevention of recurrence of DVT/PE</a:t>
          </a:r>
          <a:endParaRPr lang="en-US" sz="2800" dirty="0"/>
        </a:p>
      </dgm:t>
    </dgm:pt>
    <dgm:pt modelId="{F169F21F-52AF-4D2E-AD62-19C9EE4C512E}" type="parTrans" cxnId="{755E8AE1-6107-4F08-8C2A-DE5296048035}">
      <dgm:prSet/>
      <dgm:spPr/>
      <dgm:t>
        <a:bodyPr/>
        <a:lstStyle/>
        <a:p>
          <a:endParaRPr lang="en-US" sz="2800"/>
        </a:p>
      </dgm:t>
    </dgm:pt>
    <dgm:pt modelId="{B69F32C3-4D69-452A-B4E7-C2EA97E1F8E1}" type="sibTrans" cxnId="{755E8AE1-6107-4F08-8C2A-DE5296048035}">
      <dgm:prSet/>
      <dgm:spPr/>
      <dgm:t>
        <a:bodyPr/>
        <a:lstStyle/>
        <a:p>
          <a:endParaRPr lang="en-US" sz="2800"/>
        </a:p>
      </dgm:t>
    </dgm:pt>
    <dgm:pt modelId="{24D90193-D79A-4554-9DFC-C635EE898ABE}" type="pres">
      <dgm:prSet presAssocID="{8175DFAB-FA6A-4E23-99A1-E61958BE897D}" presName="Name0" presStyleCnt="0">
        <dgm:presLayoutVars>
          <dgm:chMax val="11"/>
          <dgm:chPref val="11"/>
          <dgm:dir/>
          <dgm:resizeHandles/>
        </dgm:presLayoutVars>
      </dgm:prSet>
      <dgm:spPr/>
      <dgm:t>
        <a:bodyPr/>
        <a:lstStyle/>
        <a:p>
          <a:endParaRPr lang="en-US"/>
        </a:p>
      </dgm:t>
    </dgm:pt>
    <dgm:pt modelId="{B1357A5D-CD9F-4BF6-8B37-4DB77667A1FB}" type="pres">
      <dgm:prSet presAssocID="{540C808F-93A7-476E-9833-EC921C62E43F}" presName="Accent3" presStyleCnt="0"/>
      <dgm:spPr/>
      <dgm:t>
        <a:bodyPr/>
        <a:lstStyle/>
        <a:p>
          <a:endParaRPr lang="en-US"/>
        </a:p>
      </dgm:t>
    </dgm:pt>
    <dgm:pt modelId="{4C557D60-0D3D-4C4A-93DC-B75CCA440CE0}" type="pres">
      <dgm:prSet presAssocID="{540C808F-93A7-476E-9833-EC921C62E43F}" presName="Accent" presStyleLbl="node1" presStyleIdx="0" presStyleCnt="3"/>
      <dgm:spPr/>
      <dgm:t>
        <a:bodyPr/>
        <a:lstStyle/>
        <a:p>
          <a:endParaRPr lang="en-US"/>
        </a:p>
      </dgm:t>
    </dgm:pt>
    <dgm:pt modelId="{D00A857E-3A5F-455E-9ED1-86979E94B25F}" type="pres">
      <dgm:prSet presAssocID="{540C808F-93A7-476E-9833-EC921C62E43F}" presName="ParentBackground3" presStyleCnt="0"/>
      <dgm:spPr/>
      <dgm:t>
        <a:bodyPr/>
        <a:lstStyle/>
        <a:p>
          <a:endParaRPr lang="en-US"/>
        </a:p>
      </dgm:t>
    </dgm:pt>
    <dgm:pt modelId="{4A8CECF6-239C-480F-AE9B-5ED91606355B}" type="pres">
      <dgm:prSet presAssocID="{540C808F-93A7-476E-9833-EC921C62E43F}" presName="ParentBackground" presStyleLbl="fgAcc1" presStyleIdx="0" presStyleCnt="3"/>
      <dgm:spPr/>
      <dgm:t>
        <a:bodyPr/>
        <a:lstStyle/>
        <a:p>
          <a:endParaRPr lang="en-US"/>
        </a:p>
      </dgm:t>
    </dgm:pt>
    <dgm:pt modelId="{BEE14B62-FD16-4B4C-A227-F34191DE8EAD}" type="pres">
      <dgm:prSet presAssocID="{540C808F-93A7-476E-9833-EC921C62E43F}" presName="Parent3" presStyleLbl="revTx" presStyleIdx="0" presStyleCnt="0">
        <dgm:presLayoutVars>
          <dgm:chMax val="1"/>
          <dgm:chPref val="1"/>
          <dgm:bulletEnabled val="1"/>
        </dgm:presLayoutVars>
      </dgm:prSet>
      <dgm:spPr/>
      <dgm:t>
        <a:bodyPr/>
        <a:lstStyle/>
        <a:p>
          <a:endParaRPr lang="en-US"/>
        </a:p>
      </dgm:t>
    </dgm:pt>
    <dgm:pt modelId="{89BD2F9A-8E3E-4A25-B05C-CE23B6516F82}" type="pres">
      <dgm:prSet presAssocID="{546594E4-A68C-44FD-BD7B-04F0E026D222}" presName="Accent2" presStyleCnt="0"/>
      <dgm:spPr/>
      <dgm:t>
        <a:bodyPr/>
        <a:lstStyle/>
        <a:p>
          <a:endParaRPr lang="en-US"/>
        </a:p>
      </dgm:t>
    </dgm:pt>
    <dgm:pt modelId="{9083377F-22B3-40B9-BF6F-D1DE7AF95524}" type="pres">
      <dgm:prSet presAssocID="{546594E4-A68C-44FD-BD7B-04F0E026D222}" presName="Accent" presStyleLbl="node1" presStyleIdx="1" presStyleCnt="3"/>
      <dgm:spPr/>
      <dgm:t>
        <a:bodyPr/>
        <a:lstStyle/>
        <a:p>
          <a:endParaRPr lang="en-US"/>
        </a:p>
      </dgm:t>
    </dgm:pt>
    <dgm:pt modelId="{4DB908E3-BB74-470D-96E7-F0A16512DAE8}" type="pres">
      <dgm:prSet presAssocID="{546594E4-A68C-44FD-BD7B-04F0E026D222}" presName="ParentBackground2" presStyleCnt="0"/>
      <dgm:spPr/>
      <dgm:t>
        <a:bodyPr/>
        <a:lstStyle/>
        <a:p>
          <a:endParaRPr lang="en-US"/>
        </a:p>
      </dgm:t>
    </dgm:pt>
    <dgm:pt modelId="{1D8449C6-55C7-4112-BDE8-3167174BFA53}" type="pres">
      <dgm:prSet presAssocID="{546594E4-A68C-44FD-BD7B-04F0E026D222}" presName="ParentBackground" presStyleLbl="fgAcc1" presStyleIdx="1" presStyleCnt="3"/>
      <dgm:spPr/>
      <dgm:t>
        <a:bodyPr/>
        <a:lstStyle/>
        <a:p>
          <a:endParaRPr lang="en-US"/>
        </a:p>
      </dgm:t>
    </dgm:pt>
    <dgm:pt modelId="{ED56FF6A-07F6-476F-AF97-B2D947CED5A5}" type="pres">
      <dgm:prSet presAssocID="{546594E4-A68C-44FD-BD7B-04F0E026D222}" presName="Parent2" presStyleLbl="revTx" presStyleIdx="0" presStyleCnt="0">
        <dgm:presLayoutVars>
          <dgm:chMax val="1"/>
          <dgm:chPref val="1"/>
          <dgm:bulletEnabled val="1"/>
        </dgm:presLayoutVars>
      </dgm:prSet>
      <dgm:spPr/>
      <dgm:t>
        <a:bodyPr/>
        <a:lstStyle/>
        <a:p>
          <a:endParaRPr lang="en-US"/>
        </a:p>
      </dgm:t>
    </dgm:pt>
    <dgm:pt modelId="{E3A87B0F-07F0-4A97-85BB-7EE1A0210C56}" type="pres">
      <dgm:prSet presAssocID="{A2F080D1-1860-4108-B71E-DB54C0EEB7C0}" presName="Accent1" presStyleCnt="0"/>
      <dgm:spPr/>
      <dgm:t>
        <a:bodyPr/>
        <a:lstStyle/>
        <a:p>
          <a:endParaRPr lang="en-US"/>
        </a:p>
      </dgm:t>
    </dgm:pt>
    <dgm:pt modelId="{1CA216BE-F096-42D5-A537-61314AEAF632}" type="pres">
      <dgm:prSet presAssocID="{A2F080D1-1860-4108-B71E-DB54C0EEB7C0}" presName="Accent" presStyleLbl="node1" presStyleIdx="2" presStyleCnt="3"/>
      <dgm:spPr/>
      <dgm:t>
        <a:bodyPr/>
        <a:lstStyle/>
        <a:p>
          <a:endParaRPr lang="en-US"/>
        </a:p>
      </dgm:t>
    </dgm:pt>
    <dgm:pt modelId="{2785CF53-5C3E-43E9-B084-7FE23BA0A522}" type="pres">
      <dgm:prSet presAssocID="{A2F080D1-1860-4108-B71E-DB54C0EEB7C0}" presName="ParentBackground1" presStyleCnt="0"/>
      <dgm:spPr/>
      <dgm:t>
        <a:bodyPr/>
        <a:lstStyle/>
        <a:p>
          <a:endParaRPr lang="en-US"/>
        </a:p>
      </dgm:t>
    </dgm:pt>
    <dgm:pt modelId="{08651F9B-5504-431D-AA76-F0EBE9EE0A8C}" type="pres">
      <dgm:prSet presAssocID="{A2F080D1-1860-4108-B71E-DB54C0EEB7C0}" presName="ParentBackground" presStyleLbl="fgAcc1" presStyleIdx="2" presStyleCnt="3"/>
      <dgm:spPr/>
      <dgm:t>
        <a:bodyPr/>
        <a:lstStyle/>
        <a:p>
          <a:endParaRPr lang="en-US"/>
        </a:p>
      </dgm:t>
    </dgm:pt>
    <dgm:pt modelId="{D26854C0-75C5-4906-B121-29FA408C37CA}" type="pres">
      <dgm:prSet presAssocID="{A2F080D1-1860-4108-B71E-DB54C0EEB7C0}" presName="Parent1" presStyleLbl="revTx" presStyleIdx="0" presStyleCnt="0">
        <dgm:presLayoutVars>
          <dgm:chMax val="1"/>
          <dgm:chPref val="1"/>
          <dgm:bulletEnabled val="1"/>
        </dgm:presLayoutVars>
      </dgm:prSet>
      <dgm:spPr/>
      <dgm:t>
        <a:bodyPr/>
        <a:lstStyle/>
        <a:p>
          <a:endParaRPr lang="en-US"/>
        </a:p>
      </dgm:t>
    </dgm:pt>
  </dgm:ptLst>
  <dgm:cxnLst>
    <dgm:cxn modelId="{82DE99CA-5DD8-49DA-99DD-DF07F2F7E7E9}" type="presOf" srcId="{540C808F-93A7-476E-9833-EC921C62E43F}" destId="{4A8CECF6-239C-480F-AE9B-5ED91606355B}" srcOrd="0" destOrd="0" presId="urn:microsoft.com/office/officeart/2011/layout/CircleProcess"/>
    <dgm:cxn modelId="{ACC9ECFF-39DF-4AD7-A0F9-8CA065B90466}" srcId="{8175DFAB-FA6A-4E23-99A1-E61958BE897D}" destId="{A2F080D1-1860-4108-B71E-DB54C0EEB7C0}" srcOrd="0" destOrd="0" parTransId="{677FE1B2-FEB1-44BD-87DD-55CA4F7FC492}" sibTransId="{F0636FF1-62A0-4C97-82BE-5F6D44FAB331}"/>
    <dgm:cxn modelId="{755E8AE1-6107-4F08-8C2A-DE5296048035}" srcId="{8175DFAB-FA6A-4E23-99A1-E61958BE897D}" destId="{540C808F-93A7-476E-9833-EC921C62E43F}" srcOrd="2" destOrd="0" parTransId="{F169F21F-52AF-4D2E-AD62-19C9EE4C512E}" sibTransId="{B69F32C3-4D69-452A-B4E7-C2EA97E1F8E1}"/>
    <dgm:cxn modelId="{44469A8E-3811-4AF2-8A99-D58E2F40CA53}" type="presOf" srcId="{546594E4-A68C-44FD-BD7B-04F0E026D222}" destId="{1D8449C6-55C7-4112-BDE8-3167174BFA53}" srcOrd="0" destOrd="0" presId="urn:microsoft.com/office/officeart/2011/layout/CircleProcess"/>
    <dgm:cxn modelId="{ADD2988D-BE26-462B-AD1B-3D5D5DC48657}" srcId="{8175DFAB-FA6A-4E23-99A1-E61958BE897D}" destId="{546594E4-A68C-44FD-BD7B-04F0E026D222}" srcOrd="1" destOrd="0" parTransId="{81914DD8-3C24-41FF-9468-EA45CBCB51E8}" sibTransId="{70DB736E-3B62-4C93-981E-1AF296A3C87D}"/>
    <dgm:cxn modelId="{31BDC677-0B8A-4D3F-9B75-359EC4584AA1}" type="presOf" srcId="{8175DFAB-FA6A-4E23-99A1-E61958BE897D}" destId="{24D90193-D79A-4554-9DFC-C635EE898ABE}" srcOrd="0" destOrd="0" presId="urn:microsoft.com/office/officeart/2011/layout/CircleProcess"/>
    <dgm:cxn modelId="{0E5B0D42-5573-42C6-995A-C6E170FAAD98}" type="presOf" srcId="{A2F080D1-1860-4108-B71E-DB54C0EEB7C0}" destId="{08651F9B-5504-431D-AA76-F0EBE9EE0A8C}" srcOrd="0" destOrd="0" presId="urn:microsoft.com/office/officeart/2011/layout/CircleProcess"/>
    <dgm:cxn modelId="{54335869-358E-442D-A18F-867899F72C3A}" type="presOf" srcId="{546594E4-A68C-44FD-BD7B-04F0E026D222}" destId="{ED56FF6A-07F6-476F-AF97-B2D947CED5A5}" srcOrd="1" destOrd="0" presId="urn:microsoft.com/office/officeart/2011/layout/CircleProcess"/>
    <dgm:cxn modelId="{8087AB06-2671-4008-84B1-09577C277C4F}" type="presOf" srcId="{A2F080D1-1860-4108-B71E-DB54C0EEB7C0}" destId="{D26854C0-75C5-4906-B121-29FA408C37CA}" srcOrd="1" destOrd="0" presId="urn:microsoft.com/office/officeart/2011/layout/CircleProcess"/>
    <dgm:cxn modelId="{A257B8B5-4B27-4787-9605-1002396FCDFF}" type="presOf" srcId="{540C808F-93A7-476E-9833-EC921C62E43F}" destId="{BEE14B62-FD16-4B4C-A227-F34191DE8EAD}" srcOrd="1" destOrd="0" presId="urn:microsoft.com/office/officeart/2011/layout/CircleProcess"/>
    <dgm:cxn modelId="{05C28BF0-4A49-4DE8-8B01-9C2CDBC88613}" type="presParOf" srcId="{24D90193-D79A-4554-9DFC-C635EE898ABE}" destId="{B1357A5D-CD9F-4BF6-8B37-4DB77667A1FB}" srcOrd="0" destOrd="0" presId="urn:microsoft.com/office/officeart/2011/layout/CircleProcess"/>
    <dgm:cxn modelId="{61E3E579-6E82-4445-81C6-306F2F18A705}" type="presParOf" srcId="{B1357A5D-CD9F-4BF6-8B37-4DB77667A1FB}" destId="{4C557D60-0D3D-4C4A-93DC-B75CCA440CE0}" srcOrd="0" destOrd="0" presId="urn:microsoft.com/office/officeart/2011/layout/CircleProcess"/>
    <dgm:cxn modelId="{446B3F67-45DA-4002-8DB4-944EA52E810B}" type="presParOf" srcId="{24D90193-D79A-4554-9DFC-C635EE898ABE}" destId="{D00A857E-3A5F-455E-9ED1-86979E94B25F}" srcOrd="1" destOrd="0" presId="urn:microsoft.com/office/officeart/2011/layout/CircleProcess"/>
    <dgm:cxn modelId="{8206EBD7-8CBF-4C54-B600-0623BDED89C9}" type="presParOf" srcId="{D00A857E-3A5F-455E-9ED1-86979E94B25F}" destId="{4A8CECF6-239C-480F-AE9B-5ED91606355B}" srcOrd="0" destOrd="0" presId="urn:microsoft.com/office/officeart/2011/layout/CircleProcess"/>
    <dgm:cxn modelId="{E0E7CABC-5FE6-4508-8D45-3EB4971A9813}" type="presParOf" srcId="{24D90193-D79A-4554-9DFC-C635EE898ABE}" destId="{BEE14B62-FD16-4B4C-A227-F34191DE8EAD}" srcOrd="2" destOrd="0" presId="urn:microsoft.com/office/officeart/2011/layout/CircleProcess"/>
    <dgm:cxn modelId="{B8CF9C63-ECD4-4C69-9E10-A5828450501D}" type="presParOf" srcId="{24D90193-D79A-4554-9DFC-C635EE898ABE}" destId="{89BD2F9A-8E3E-4A25-B05C-CE23B6516F82}" srcOrd="3" destOrd="0" presId="urn:microsoft.com/office/officeart/2011/layout/CircleProcess"/>
    <dgm:cxn modelId="{4A917877-35A5-40B1-B715-8B92F76FEDE3}" type="presParOf" srcId="{89BD2F9A-8E3E-4A25-B05C-CE23B6516F82}" destId="{9083377F-22B3-40B9-BF6F-D1DE7AF95524}" srcOrd="0" destOrd="0" presId="urn:microsoft.com/office/officeart/2011/layout/CircleProcess"/>
    <dgm:cxn modelId="{7D5FE71D-DD6E-41C0-9E27-32E5F27013B0}" type="presParOf" srcId="{24D90193-D79A-4554-9DFC-C635EE898ABE}" destId="{4DB908E3-BB74-470D-96E7-F0A16512DAE8}" srcOrd="4" destOrd="0" presId="urn:microsoft.com/office/officeart/2011/layout/CircleProcess"/>
    <dgm:cxn modelId="{D3BA84A6-0182-4E39-BEEF-115B1DFAEE74}" type="presParOf" srcId="{4DB908E3-BB74-470D-96E7-F0A16512DAE8}" destId="{1D8449C6-55C7-4112-BDE8-3167174BFA53}" srcOrd="0" destOrd="0" presId="urn:microsoft.com/office/officeart/2011/layout/CircleProcess"/>
    <dgm:cxn modelId="{2DFF0FE5-B76F-48F4-A73C-45E388BE9D01}" type="presParOf" srcId="{24D90193-D79A-4554-9DFC-C635EE898ABE}" destId="{ED56FF6A-07F6-476F-AF97-B2D947CED5A5}" srcOrd="5" destOrd="0" presId="urn:microsoft.com/office/officeart/2011/layout/CircleProcess"/>
    <dgm:cxn modelId="{39967D90-56FD-4E32-B4BD-09FD841E06E8}" type="presParOf" srcId="{24D90193-D79A-4554-9DFC-C635EE898ABE}" destId="{E3A87B0F-07F0-4A97-85BB-7EE1A0210C56}" srcOrd="6" destOrd="0" presId="urn:microsoft.com/office/officeart/2011/layout/CircleProcess"/>
    <dgm:cxn modelId="{E97DE6D1-25BA-4CE7-86F8-49F0912E87D1}" type="presParOf" srcId="{E3A87B0F-07F0-4A97-85BB-7EE1A0210C56}" destId="{1CA216BE-F096-42D5-A537-61314AEAF632}" srcOrd="0" destOrd="0" presId="urn:microsoft.com/office/officeart/2011/layout/CircleProcess"/>
    <dgm:cxn modelId="{09D8E051-7C28-4FB2-A1DD-800DAC3B6314}" type="presParOf" srcId="{24D90193-D79A-4554-9DFC-C635EE898ABE}" destId="{2785CF53-5C3E-43E9-B084-7FE23BA0A522}" srcOrd="7" destOrd="0" presId="urn:microsoft.com/office/officeart/2011/layout/CircleProcess"/>
    <dgm:cxn modelId="{5C41F491-E6D0-4E3F-A97B-842B4B6306DF}" type="presParOf" srcId="{2785CF53-5C3E-43E9-B084-7FE23BA0A522}" destId="{08651F9B-5504-431D-AA76-F0EBE9EE0A8C}" srcOrd="0" destOrd="0" presId="urn:microsoft.com/office/officeart/2011/layout/CircleProcess"/>
    <dgm:cxn modelId="{8E607058-6A22-4769-90D4-FB00BDD8626D}" type="presParOf" srcId="{24D90193-D79A-4554-9DFC-C635EE898ABE}" destId="{D26854C0-75C5-4906-B121-29FA408C37CA}"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3997E-01C1-40DF-B365-2FB5E530A5A5}" type="doc">
      <dgm:prSet loTypeId="urn:microsoft.com/office/officeart/2005/8/layout/cycle8" loCatId="cycle" qsTypeId="urn:microsoft.com/office/officeart/2005/8/quickstyle/simple3" qsCatId="simple" csTypeId="urn:microsoft.com/office/officeart/2005/8/colors/colorful1" csCatId="colorful" phldr="1"/>
      <dgm:spPr/>
      <dgm:t>
        <a:bodyPr/>
        <a:lstStyle/>
        <a:p>
          <a:endParaRPr lang="en-US"/>
        </a:p>
      </dgm:t>
    </dgm:pt>
    <dgm:pt modelId="{FED35040-C9A8-40CE-BAB2-BE00A7D52797}">
      <dgm:prSet phldrT="[Text]" custT="1"/>
      <dgm:spPr/>
      <dgm:t>
        <a:bodyPr/>
        <a:lstStyle/>
        <a:p>
          <a:r>
            <a:rPr lang="en-US" sz="2800" dirty="0" smtClean="0"/>
            <a:t>Medical Therapy</a:t>
          </a:r>
          <a:endParaRPr lang="en-US" sz="2800" dirty="0"/>
        </a:p>
      </dgm:t>
    </dgm:pt>
    <dgm:pt modelId="{E5B147BC-C1C4-4187-9CA5-E804219C7D06}" type="parTrans" cxnId="{A35F089E-F394-44D8-B7DE-E0B3DBBB91D4}">
      <dgm:prSet/>
      <dgm:spPr/>
      <dgm:t>
        <a:bodyPr/>
        <a:lstStyle/>
        <a:p>
          <a:endParaRPr lang="en-US" sz="2800" dirty="0"/>
        </a:p>
      </dgm:t>
    </dgm:pt>
    <dgm:pt modelId="{670EB416-094C-4095-97AA-64FFB6FD1560}" type="sibTrans" cxnId="{A35F089E-F394-44D8-B7DE-E0B3DBBB91D4}">
      <dgm:prSet custT="1"/>
      <dgm:spPr/>
      <dgm:t>
        <a:bodyPr/>
        <a:lstStyle/>
        <a:p>
          <a:endParaRPr lang="en-US" sz="2800" dirty="0"/>
        </a:p>
      </dgm:t>
    </dgm:pt>
    <dgm:pt modelId="{34C52A0C-F092-4F9F-8EF5-4D38E28111DE}">
      <dgm:prSet phldrT="[Text]" custT="1"/>
      <dgm:spPr/>
      <dgm:t>
        <a:bodyPr/>
        <a:lstStyle/>
        <a:p>
          <a:r>
            <a:rPr lang="en-US" sz="2800" dirty="0" smtClean="0"/>
            <a:t>IVC Filter</a:t>
          </a:r>
          <a:endParaRPr lang="en-US" sz="2800" dirty="0"/>
        </a:p>
      </dgm:t>
    </dgm:pt>
    <dgm:pt modelId="{D5C00BF3-C1EA-403E-A82B-A0D2640CFC60}" type="parTrans" cxnId="{D5D9740E-F231-47B2-B364-0649BA136C40}">
      <dgm:prSet/>
      <dgm:spPr/>
      <dgm:t>
        <a:bodyPr/>
        <a:lstStyle/>
        <a:p>
          <a:endParaRPr lang="en-US" sz="2800" dirty="0"/>
        </a:p>
      </dgm:t>
    </dgm:pt>
    <dgm:pt modelId="{32C6E6DF-9B39-4FE7-87E9-EC74B86CA8EF}" type="sibTrans" cxnId="{D5D9740E-F231-47B2-B364-0649BA136C40}">
      <dgm:prSet custT="1"/>
      <dgm:spPr/>
      <dgm:t>
        <a:bodyPr/>
        <a:lstStyle/>
        <a:p>
          <a:endParaRPr lang="en-US" sz="2800" dirty="0"/>
        </a:p>
      </dgm:t>
    </dgm:pt>
    <dgm:pt modelId="{B139A076-569D-403F-9CB5-C825B027ADB6}">
      <dgm:prSet phldrT="[Text]" custT="1"/>
      <dgm:spPr/>
      <dgm:t>
        <a:bodyPr/>
        <a:lstStyle/>
        <a:p>
          <a:r>
            <a:rPr lang="en-US" sz="2800" dirty="0" smtClean="0"/>
            <a:t>Thrombolysis</a:t>
          </a:r>
          <a:endParaRPr lang="en-US" sz="2800" dirty="0"/>
        </a:p>
      </dgm:t>
    </dgm:pt>
    <dgm:pt modelId="{C7CC5BFB-2B8A-4037-B2F9-1A3534DC577E}" type="parTrans" cxnId="{344859AA-468D-4825-9606-164782B88DCA}">
      <dgm:prSet/>
      <dgm:spPr/>
      <dgm:t>
        <a:bodyPr/>
        <a:lstStyle/>
        <a:p>
          <a:endParaRPr lang="en-US" sz="2800" dirty="0"/>
        </a:p>
      </dgm:t>
    </dgm:pt>
    <dgm:pt modelId="{664C1651-EB72-4C21-9AE4-D9BA0CAEB2D9}" type="sibTrans" cxnId="{344859AA-468D-4825-9606-164782B88DCA}">
      <dgm:prSet custT="1"/>
      <dgm:spPr/>
      <dgm:t>
        <a:bodyPr/>
        <a:lstStyle/>
        <a:p>
          <a:endParaRPr lang="en-US" sz="2800" dirty="0"/>
        </a:p>
      </dgm:t>
    </dgm:pt>
    <dgm:pt modelId="{FFA2A1B2-0875-404A-953B-487D1EC0CD77}">
      <dgm:prSet phldrT="[Text]" custT="1"/>
      <dgm:spPr/>
      <dgm:t>
        <a:bodyPr/>
        <a:lstStyle/>
        <a:p>
          <a:r>
            <a:rPr lang="en-US" sz="2400" dirty="0" err="1" smtClean="0"/>
            <a:t>Thrombectomy</a:t>
          </a:r>
          <a:endParaRPr lang="en-US" sz="2400" dirty="0"/>
        </a:p>
      </dgm:t>
    </dgm:pt>
    <dgm:pt modelId="{8C26084A-C448-44D6-9E21-3322102CF4BF}" type="parTrans" cxnId="{FF98D75E-ACFC-4508-82E0-117B1B9B6BEB}">
      <dgm:prSet/>
      <dgm:spPr/>
      <dgm:t>
        <a:bodyPr/>
        <a:lstStyle/>
        <a:p>
          <a:endParaRPr lang="en-US" sz="2800" dirty="0"/>
        </a:p>
      </dgm:t>
    </dgm:pt>
    <dgm:pt modelId="{82B2C4A5-6B28-478B-96B1-B0288F2F6C2B}" type="sibTrans" cxnId="{FF98D75E-ACFC-4508-82E0-117B1B9B6BEB}">
      <dgm:prSet custT="1"/>
      <dgm:spPr/>
      <dgm:t>
        <a:bodyPr/>
        <a:lstStyle/>
        <a:p>
          <a:endParaRPr lang="en-US" sz="2800" dirty="0"/>
        </a:p>
      </dgm:t>
    </dgm:pt>
    <dgm:pt modelId="{EE84304C-7D5B-42ED-9E20-2D75D67AFC91}" type="pres">
      <dgm:prSet presAssocID="{BA63997E-01C1-40DF-B365-2FB5E530A5A5}" presName="compositeShape" presStyleCnt="0">
        <dgm:presLayoutVars>
          <dgm:chMax val="7"/>
          <dgm:dir/>
          <dgm:resizeHandles val="exact"/>
        </dgm:presLayoutVars>
      </dgm:prSet>
      <dgm:spPr/>
      <dgm:t>
        <a:bodyPr/>
        <a:lstStyle/>
        <a:p>
          <a:endParaRPr lang="en-US"/>
        </a:p>
      </dgm:t>
    </dgm:pt>
    <dgm:pt modelId="{F567C24F-B3AB-42A7-B9DA-11A4D4D9EF07}" type="pres">
      <dgm:prSet presAssocID="{BA63997E-01C1-40DF-B365-2FB5E530A5A5}" presName="wedge1" presStyleLbl="node1" presStyleIdx="0" presStyleCnt="4"/>
      <dgm:spPr/>
      <dgm:t>
        <a:bodyPr/>
        <a:lstStyle/>
        <a:p>
          <a:endParaRPr lang="en-US"/>
        </a:p>
      </dgm:t>
    </dgm:pt>
    <dgm:pt modelId="{AB38AC77-D32A-48E2-BFDE-397337CBEA2C}" type="pres">
      <dgm:prSet presAssocID="{BA63997E-01C1-40DF-B365-2FB5E530A5A5}" presName="dummy1a" presStyleCnt="0"/>
      <dgm:spPr/>
      <dgm:t>
        <a:bodyPr/>
        <a:lstStyle/>
        <a:p>
          <a:endParaRPr lang="en-US"/>
        </a:p>
      </dgm:t>
    </dgm:pt>
    <dgm:pt modelId="{5CFA40A7-E1B3-4093-8442-DFF8B050FA2D}" type="pres">
      <dgm:prSet presAssocID="{BA63997E-01C1-40DF-B365-2FB5E530A5A5}" presName="dummy1b" presStyleCnt="0"/>
      <dgm:spPr/>
      <dgm:t>
        <a:bodyPr/>
        <a:lstStyle/>
        <a:p>
          <a:endParaRPr lang="en-US"/>
        </a:p>
      </dgm:t>
    </dgm:pt>
    <dgm:pt modelId="{B2FC00D8-F606-4248-A8BD-A25A2CB4BFFE}" type="pres">
      <dgm:prSet presAssocID="{BA63997E-01C1-40DF-B365-2FB5E530A5A5}" presName="wedge1Tx" presStyleLbl="node1" presStyleIdx="0" presStyleCnt="4">
        <dgm:presLayoutVars>
          <dgm:chMax val="0"/>
          <dgm:chPref val="0"/>
          <dgm:bulletEnabled val="1"/>
        </dgm:presLayoutVars>
      </dgm:prSet>
      <dgm:spPr/>
      <dgm:t>
        <a:bodyPr/>
        <a:lstStyle/>
        <a:p>
          <a:endParaRPr lang="en-US"/>
        </a:p>
      </dgm:t>
    </dgm:pt>
    <dgm:pt modelId="{09FD6235-2524-43E3-A623-6BF36E830A40}" type="pres">
      <dgm:prSet presAssocID="{BA63997E-01C1-40DF-B365-2FB5E530A5A5}" presName="wedge2" presStyleLbl="node1" presStyleIdx="1" presStyleCnt="4"/>
      <dgm:spPr/>
      <dgm:t>
        <a:bodyPr/>
        <a:lstStyle/>
        <a:p>
          <a:endParaRPr lang="en-US"/>
        </a:p>
      </dgm:t>
    </dgm:pt>
    <dgm:pt modelId="{87B80CA3-C879-4646-97F4-1501C20D6E08}" type="pres">
      <dgm:prSet presAssocID="{BA63997E-01C1-40DF-B365-2FB5E530A5A5}" presName="dummy2a" presStyleCnt="0"/>
      <dgm:spPr/>
      <dgm:t>
        <a:bodyPr/>
        <a:lstStyle/>
        <a:p>
          <a:endParaRPr lang="en-US"/>
        </a:p>
      </dgm:t>
    </dgm:pt>
    <dgm:pt modelId="{80AF4BEE-E05B-4210-9117-BBC947D0922A}" type="pres">
      <dgm:prSet presAssocID="{BA63997E-01C1-40DF-B365-2FB5E530A5A5}" presName="dummy2b" presStyleCnt="0"/>
      <dgm:spPr/>
      <dgm:t>
        <a:bodyPr/>
        <a:lstStyle/>
        <a:p>
          <a:endParaRPr lang="en-US"/>
        </a:p>
      </dgm:t>
    </dgm:pt>
    <dgm:pt modelId="{2C973A77-88D0-4D41-A2DC-D6AC27F0C625}" type="pres">
      <dgm:prSet presAssocID="{BA63997E-01C1-40DF-B365-2FB5E530A5A5}" presName="wedge2Tx" presStyleLbl="node1" presStyleIdx="1" presStyleCnt="4">
        <dgm:presLayoutVars>
          <dgm:chMax val="0"/>
          <dgm:chPref val="0"/>
          <dgm:bulletEnabled val="1"/>
        </dgm:presLayoutVars>
      </dgm:prSet>
      <dgm:spPr/>
      <dgm:t>
        <a:bodyPr/>
        <a:lstStyle/>
        <a:p>
          <a:endParaRPr lang="en-US"/>
        </a:p>
      </dgm:t>
    </dgm:pt>
    <dgm:pt modelId="{6CB110B2-E644-42B6-AAC4-10CA31755736}" type="pres">
      <dgm:prSet presAssocID="{BA63997E-01C1-40DF-B365-2FB5E530A5A5}" presName="wedge3" presStyleLbl="node1" presStyleIdx="2" presStyleCnt="4"/>
      <dgm:spPr/>
      <dgm:t>
        <a:bodyPr/>
        <a:lstStyle/>
        <a:p>
          <a:endParaRPr lang="en-US"/>
        </a:p>
      </dgm:t>
    </dgm:pt>
    <dgm:pt modelId="{2734E874-3F95-43BF-886C-814804B06CC3}" type="pres">
      <dgm:prSet presAssocID="{BA63997E-01C1-40DF-B365-2FB5E530A5A5}" presName="dummy3a" presStyleCnt="0"/>
      <dgm:spPr/>
      <dgm:t>
        <a:bodyPr/>
        <a:lstStyle/>
        <a:p>
          <a:endParaRPr lang="en-US"/>
        </a:p>
      </dgm:t>
    </dgm:pt>
    <dgm:pt modelId="{05213523-7507-4CB9-8F00-CCA6910BD810}" type="pres">
      <dgm:prSet presAssocID="{BA63997E-01C1-40DF-B365-2FB5E530A5A5}" presName="dummy3b" presStyleCnt="0"/>
      <dgm:spPr/>
      <dgm:t>
        <a:bodyPr/>
        <a:lstStyle/>
        <a:p>
          <a:endParaRPr lang="en-US"/>
        </a:p>
      </dgm:t>
    </dgm:pt>
    <dgm:pt modelId="{96CEC3EB-E192-48EF-9713-FB9B351766A4}" type="pres">
      <dgm:prSet presAssocID="{BA63997E-01C1-40DF-B365-2FB5E530A5A5}" presName="wedge3Tx" presStyleLbl="node1" presStyleIdx="2" presStyleCnt="4">
        <dgm:presLayoutVars>
          <dgm:chMax val="0"/>
          <dgm:chPref val="0"/>
          <dgm:bulletEnabled val="1"/>
        </dgm:presLayoutVars>
      </dgm:prSet>
      <dgm:spPr/>
      <dgm:t>
        <a:bodyPr/>
        <a:lstStyle/>
        <a:p>
          <a:endParaRPr lang="en-US"/>
        </a:p>
      </dgm:t>
    </dgm:pt>
    <dgm:pt modelId="{A27694A1-6BB5-4B27-AFAC-B1CC041439A3}" type="pres">
      <dgm:prSet presAssocID="{BA63997E-01C1-40DF-B365-2FB5E530A5A5}" presName="wedge4" presStyleLbl="node1" presStyleIdx="3" presStyleCnt="4" custScaleX="94642" custScaleY="96334"/>
      <dgm:spPr/>
      <dgm:t>
        <a:bodyPr/>
        <a:lstStyle/>
        <a:p>
          <a:endParaRPr lang="en-US"/>
        </a:p>
      </dgm:t>
    </dgm:pt>
    <dgm:pt modelId="{B2349C92-FA02-4245-AE01-29657945DF8E}" type="pres">
      <dgm:prSet presAssocID="{BA63997E-01C1-40DF-B365-2FB5E530A5A5}" presName="dummy4a" presStyleCnt="0"/>
      <dgm:spPr/>
      <dgm:t>
        <a:bodyPr/>
        <a:lstStyle/>
        <a:p>
          <a:endParaRPr lang="en-US"/>
        </a:p>
      </dgm:t>
    </dgm:pt>
    <dgm:pt modelId="{BA8B7172-2540-4808-9637-C813B574553B}" type="pres">
      <dgm:prSet presAssocID="{BA63997E-01C1-40DF-B365-2FB5E530A5A5}" presName="dummy4b" presStyleCnt="0"/>
      <dgm:spPr/>
      <dgm:t>
        <a:bodyPr/>
        <a:lstStyle/>
        <a:p>
          <a:endParaRPr lang="en-US"/>
        </a:p>
      </dgm:t>
    </dgm:pt>
    <dgm:pt modelId="{61C2E4B3-925F-479B-B79F-9427BF1CC3D5}" type="pres">
      <dgm:prSet presAssocID="{BA63997E-01C1-40DF-B365-2FB5E530A5A5}" presName="wedge4Tx" presStyleLbl="node1" presStyleIdx="3" presStyleCnt="4">
        <dgm:presLayoutVars>
          <dgm:chMax val="0"/>
          <dgm:chPref val="0"/>
          <dgm:bulletEnabled val="1"/>
        </dgm:presLayoutVars>
      </dgm:prSet>
      <dgm:spPr/>
      <dgm:t>
        <a:bodyPr/>
        <a:lstStyle/>
        <a:p>
          <a:endParaRPr lang="en-US"/>
        </a:p>
      </dgm:t>
    </dgm:pt>
    <dgm:pt modelId="{AB2BB27C-1584-46EE-AF31-385F5F8D06D8}" type="pres">
      <dgm:prSet presAssocID="{670EB416-094C-4095-97AA-64FFB6FD1560}" presName="arrowWedge1" presStyleLbl="fgSibTrans2D1" presStyleIdx="0" presStyleCnt="4"/>
      <dgm:spPr/>
      <dgm:t>
        <a:bodyPr/>
        <a:lstStyle/>
        <a:p>
          <a:endParaRPr lang="en-US"/>
        </a:p>
      </dgm:t>
    </dgm:pt>
    <dgm:pt modelId="{8C877BBA-29CE-4ED3-8E83-23F8644E422A}" type="pres">
      <dgm:prSet presAssocID="{32C6E6DF-9B39-4FE7-87E9-EC74B86CA8EF}" presName="arrowWedge2" presStyleLbl="fgSibTrans2D1" presStyleIdx="1" presStyleCnt="4"/>
      <dgm:spPr/>
      <dgm:t>
        <a:bodyPr/>
        <a:lstStyle/>
        <a:p>
          <a:endParaRPr lang="en-US"/>
        </a:p>
      </dgm:t>
    </dgm:pt>
    <dgm:pt modelId="{BE32FF63-1411-4962-97D1-7479536FF644}" type="pres">
      <dgm:prSet presAssocID="{664C1651-EB72-4C21-9AE4-D9BA0CAEB2D9}" presName="arrowWedge3" presStyleLbl="fgSibTrans2D1" presStyleIdx="2" presStyleCnt="4"/>
      <dgm:spPr/>
      <dgm:t>
        <a:bodyPr/>
        <a:lstStyle/>
        <a:p>
          <a:endParaRPr lang="en-US"/>
        </a:p>
      </dgm:t>
    </dgm:pt>
    <dgm:pt modelId="{2102C6C9-616D-451C-BCD3-D7E0174C3BB3}" type="pres">
      <dgm:prSet presAssocID="{82B2C4A5-6B28-478B-96B1-B0288F2F6C2B}" presName="arrowWedge4" presStyleLbl="fgSibTrans2D1" presStyleIdx="3" presStyleCnt="4"/>
      <dgm:spPr/>
      <dgm:t>
        <a:bodyPr/>
        <a:lstStyle/>
        <a:p>
          <a:endParaRPr lang="en-US"/>
        </a:p>
      </dgm:t>
    </dgm:pt>
  </dgm:ptLst>
  <dgm:cxnLst>
    <dgm:cxn modelId="{2C7E4E0C-2C31-42E4-ADA6-63A903EE943B}" type="presOf" srcId="{B139A076-569D-403F-9CB5-C825B027ADB6}" destId="{96CEC3EB-E192-48EF-9713-FB9B351766A4}" srcOrd="1" destOrd="0" presId="urn:microsoft.com/office/officeart/2005/8/layout/cycle8"/>
    <dgm:cxn modelId="{71BD4B06-1CAD-4613-8353-58BD633FF4BE}" type="presOf" srcId="{BA63997E-01C1-40DF-B365-2FB5E530A5A5}" destId="{EE84304C-7D5B-42ED-9E20-2D75D67AFC91}" srcOrd="0" destOrd="0" presId="urn:microsoft.com/office/officeart/2005/8/layout/cycle8"/>
    <dgm:cxn modelId="{FA7E37C5-7380-473B-A75E-CA75F741CED7}" type="presOf" srcId="{FFA2A1B2-0875-404A-953B-487D1EC0CD77}" destId="{A27694A1-6BB5-4B27-AFAC-B1CC041439A3}" srcOrd="0" destOrd="0" presId="urn:microsoft.com/office/officeart/2005/8/layout/cycle8"/>
    <dgm:cxn modelId="{299C2D6A-4D28-4BBE-9BDA-AE464978A7F3}" type="presOf" srcId="{FFA2A1B2-0875-404A-953B-487D1EC0CD77}" destId="{61C2E4B3-925F-479B-B79F-9427BF1CC3D5}" srcOrd="1" destOrd="0" presId="urn:microsoft.com/office/officeart/2005/8/layout/cycle8"/>
    <dgm:cxn modelId="{065BB362-3C5D-43B3-B251-AD49C7FCE89A}" type="presOf" srcId="{34C52A0C-F092-4F9F-8EF5-4D38E28111DE}" destId="{2C973A77-88D0-4D41-A2DC-D6AC27F0C625}" srcOrd="1" destOrd="0" presId="urn:microsoft.com/office/officeart/2005/8/layout/cycle8"/>
    <dgm:cxn modelId="{D5D9740E-F231-47B2-B364-0649BA136C40}" srcId="{BA63997E-01C1-40DF-B365-2FB5E530A5A5}" destId="{34C52A0C-F092-4F9F-8EF5-4D38E28111DE}" srcOrd="1" destOrd="0" parTransId="{D5C00BF3-C1EA-403E-A82B-A0D2640CFC60}" sibTransId="{32C6E6DF-9B39-4FE7-87E9-EC74B86CA8EF}"/>
    <dgm:cxn modelId="{1CB6E91D-07F3-47D8-A0E0-4EF997B07627}" type="presOf" srcId="{34C52A0C-F092-4F9F-8EF5-4D38E28111DE}" destId="{09FD6235-2524-43E3-A623-6BF36E830A40}" srcOrd="0" destOrd="0" presId="urn:microsoft.com/office/officeart/2005/8/layout/cycle8"/>
    <dgm:cxn modelId="{EFE3025C-E5A7-4F29-921C-33DAFCC2EBF5}" type="presOf" srcId="{FED35040-C9A8-40CE-BAB2-BE00A7D52797}" destId="{B2FC00D8-F606-4248-A8BD-A25A2CB4BFFE}" srcOrd="1" destOrd="0" presId="urn:microsoft.com/office/officeart/2005/8/layout/cycle8"/>
    <dgm:cxn modelId="{A35F089E-F394-44D8-B7DE-E0B3DBBB91D4}" srcId="{BA63997E-01C1-40DF-B365-2FB5E530A5A5}" destId="{FED35040-C9A8-40CE-BAB2-BE00A7D52797}" srcOrd="0" destOrd="0" parTransId="{E5B147BC-C1C4-4187-9CA5-E804219C7D06}" sibTransId="{670EB416-094C-4095-97AA-64FFB6FD1560}"/>
    <dgm:cxn modelId="{344859AA-468D-4825-9606-164782B88DCA}" srcId="{BA63997E-01C1-40DF-B365-2FB5E530A5A5}" destId="{B139A076-569D-403F-9CB5-C825B027ADB6}" srcOrd="2" destOrd="0" parTransId="{C7CC5BFB-2B8A-4037-B2F9-1A3534DC577E}" sibTransId="{664C1651-EB72-4C21-9AE4-D9BA0CAEB2D9}"/>
    <dgm:cxn modelId="{965D0106-2C47-4754-BC8E-644071A70A24}" type="presOf" srcId="{FED35040-C9A8-40CE-BAB2-BE00A7D52797}" destId="{F567C24F-B3AB-42A7-B9DA-11A4D4D9EF07}" srcOrd="0" destOrd="0" presId="urn:microsoft.com/office/officeart/2005/8/layout/cycle8"/>
    <dgm:cxn modelId="{FF98D75E-ACFC-4508-82E0-117B1B9B6BEB}" srcId="{BA63997E-01C1-40DF-B365-2FB5E530A5A5}" destId="{FFA2A1B2-0875-404A-953B-487D1EC0CD77}" srcOrd="3" destOrd="0" parTransId="{8C26084A-C448-44D6-9E21-3322102CF4BF}" sibTransId="{82B2C4A5-6B28-478B-96B1-B0288F2F6C2B}"/>
    <dgm:cxn modelId="{A9ABD50E-2199-4EB5-AB85-2AF7CB348B31}" type="presOf" srcId="{B139A076-569D-403F-9CB5-C825B027ADB6}" destId="{6CB110B2-E644-42B6-AAC4-10CA31755736}" srcOrd="0" destOrd="0" presId="urn:microsoft.com/office/officeart/2005/8/layout/cycle8"/>
    <dgm:cxn modelId="{CBFCECC5-7F51-4935-9E54-C972B7CC3832}" type="presParOf" srcId="{EE84304C-7D5B-42ED-9E20-2D75D67AFC91}" destId="{F567C24F-B3AB-42A7-B9DA-11A4D4D9EF07}" srcOrd="0" destOrd="0" presId="urn:microsoft.com/office/officeart/2005/8/layout/cycle8"/>
    <dgm:cxn modelId="{8D97BC2E-75DF-4EA0-89E1-BA95BF13F295}" type="presParOf" srcId="{EE84304C-7D5B-42ED-9E20-2D75D67AFC91}" destId="{AB38AC77-D32A-48E2-BFDE-397337CBEA2C}" srcOrd="1" destOrd="0" presId="urn:microsoft.com/office/officeart/2005/8/layout/cycle8"/>
    <dgm:cxn modelId="{FA7E6711-052B-4418-9882-2A2787ACC2E2}" type="presParOf" srcId="{EE84304C-7D5B-42ED-9E20-2D75D67AFC91}" destId="{5CFA40A7-E1B3-4093-8442-DFF8B050FA2D}" srcOrd="2" destOrd="0" presId="urn:microsoft.com/office/officeart/2005/8/layout/cycle8"/>
    <dgm:cxn modelId="{CF15384F-3DCC-4110-A431-FE085AA5B2A9}" type="presParOf" srcId="{EE84304C-7D5B-42ED-9E20-2D75D67AFC91}" destId="{B2FC00D8-F606-4248-A8BD-A25A2CB4BFFE}" srcOrd="3" destOrd="0" presId="urn:microsoft.com/office/officeart/2005/8/layout/cycle8"/>
    <dgm:cxn modelId="{52C716E3-053F-4D2A-876C-AF5EF31B19F0}" type="presParOf" srcId="{EE84304C-7D5B-42ED-9E20-2D75D67AFC91}" destId="{09FD6235-2524-43E3-A623-6BF36E830A40}" srcOrd="4" destOrd="0" presId="urn:microsoft.com/office/officeart/2005/8/layout/cycle8"/>
    <dgm:cxn modelId="{F011BFD7-D989-49B1-9061-99B86A455026}" type="presParOf" srcId="{EE84304C-7D5B-42ED-9E20-2D75D67AFC91}" destId="{87B80CA3-C879-4646-97F4-1501C20D6E08}" srcOrd="5" destOrd="0" presId="urn:microsoft.com/office/officeart/2005/8/layout/cycle8"/>
    <dgm:cxn modelId="{FBB09E8F-043A-42B7-8DA2-E34FE36C0215}" type="presParOf" srcId="{EE84304C-7D5B-42ED-9E20-2D75D67AFC91}" destId="{80AF4BEE-E05B-4210-9117-BBC947D0922A}" srcOrd="6" destOrd="0" presId="urn:microsoft.com/office/officeart/2005/8/layout/cycle8"/>
    <dgm:cxn modelId="{30CB4BB6-BF11-429A-9393-3648CA382414}" type="presParOf" srcId="{EE84304C-7D5B-42ED-9E20-2D75D67AFC91}" destId="{2C973A77-88D0-4D41-A2DC-D6AC27F0C625}" srcOrd="7" destOrd="0" presId="urn:microsoft.com/office/officeart/2005/8/layout/cycle8"/>
    <dgm:cxn modelId="{BBFB98BD-CD15-4B8B-8873-5B6702996C95}" type="presParOf" srcId="{EE84304C-7D5B-42ED-9E20-2D75D67AFC91}" destId="{6CB110B2-E644-42B6-AAC4-10CA31755736}" srcOrd="8" destOrd="0" presId="urn:microsoft.com/office/officeart/2005/8/layout/cycle8"/>
    <dgm:cxn modelId="{28AC152E-2A47-45FD-B682-8D3F1ECE556F}" type="presParOf" srcId="{EE84304C-7D5B-42ED-9E20-2D75D67AFC91}" destId="{2734E874-3F95-43BF-886C-814804B06CC3}" srcOrd="9" destOrd="0" presId="urn:microsoft.com/office/officeart/2005/8/layout/cycle8"/>
    <dgm:cxn modelId="{F2093C62-E5A9-474D-A261-EB54DB7FC1A2}" type="presParOf" srcId="{EE84304C-7D5B-42ED-9E20-2D75D67AFC91}" destId="{05213523-7507-4CB9-8F00-CCA6910BD810}" srcOrd="10" destOrd="0" presId="urn:microsoft.com/office/officeart/2005/8/layout/cycle8"/>
    <dgm:cxn modelId="{B1F4B541-1AAE-40AC-8CAF-63BBF5D088B1}" type="presParOf" srcId="{EE84304C-7D5B-42ED-9E20-2D75D67AFC91}" destId="{96CEC3EB-E192-48EF-9713-FB9B351766A4}" srcOrd="11" destOrd="0" presId="urn:microsoft.com/office/officeart/2005/8/layout/cycle8"/>
    <dgm:cxn modelId="{59AF177E-FE02-49BE-81C0-56171A333125}" type="presParOf" srcId="{EE84304C-7D5B-42ED-9E20-2D75D67AFC91}" destId="{A27694A1-6BB5-4B27-AFAC-B1CC041439A3}" srcOrd="12" destOrd="0" presId="urn:microsoft.com/office/officeart/2005/8/layout/cycle8"/>
    <dgm:cxn modelId="{F4DD2385-25C0-4FB8-9D3A-2E3AD0C28151}" type="presParOf" srcId="{EE84304C-7D5B-42ED-9E20-2D75D67AFC91}" destId="{B2349C92-FA02-4245-AE01-29657945DF8E}" srcOrd="13" destOrd="0" presId="urn:microsoft.com/office/officeart/2005/8/layout/cycle8"/>
    <dgm:cxn modelId="{06BC6994-7746-424C-B09F-CEA6D36E52CE}" type="presParOf" srcId="{EE84304C-7D5B-42ED-9E20-2D75D67AFC91}" destId="{BA8B7172-2540-4808-9637-C813B574553B}" srcOrd="14" destOrd="0" presId="urn:microsoft.com/office/officeart/2005/8/layout/cycle8"/>
    <dgm:cxn modelId="{24764152-EA80-462B-AF23-4DB54B80D813}" type="presParOf" srcId="{EE84304C-7D5B-42ED-9E20-2D75D67AFC91}" destId="{61C2E4B3-925F-479B-B79F-9427BF1CC3D5}" srcOrd="15" destOrd="0" presId="urn:microsoft.com/office/officeart/2005/8/layout/cycle8"/>
    <dgm:cxn modelId="{45BD342F-ACB4-4310-B267-6E19CA04BC0A}" type="presParOf" srcId="{EE84304C-7D5B-42ED-9E20-2D75D67AFC91}" destId="{AB2BB27C-1584-46EE-AF31-385F5F8D06D8}" srcOrd="16" destOrd="0" presId="urn:microsoft.com/office/officeart/2005/8/layout/cycle8"/>
    <dgm:cxn modelId="{C43FB5F9-9D42-4AC1-966E-235A3A50B7B3}" type="presParOf" srcId="{EE84304C-7D5B-42ED-9E20-2D75D67AFC91}" destId="{8C877BBA-29CE-4ED3-8E83-23F8644E422A}" srcOrd="17" destOrd="0" presId="urn:microsoft.com/office/officeart/2005/8/layout/cycle8"/>
    <dgm:cxn modelId="{9F99A8A0-0048-47B8-ACAF-5C87105A6437}" type="presParOf" srcId="{EE84304C-7D5B-42ED-9E20-2D75D67AFC91}" destId="{BE32FF63-1411-4962-97D1-7479536FF644}" srcOrd="18" destOrd="0" presId="urn:microsoft.com/office/officeart/2005/8/layout/cycle8"/>
    <dgm:cxn modelId="{E96FFE31-ACA7-4BAB-98F2-279ED2DD36B0}" type="presParOf" srcId="{EE84304C-7D5B-42ED-9E20-2D75D67AFC91}" destId="{2102C6C9-616D-451C-BCD3-D7E0174C3BB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6BDDE-405B-41D9-A2FD-9664836D3860}">
      <dsp:nvSpPr>
        <dsp:cNvPr id="0" name=""/>
        <dsp:cNvSpPr/>
      </dsp:nvSpPr>
      <dsp:spPr>
        <a:xfrm>
          <a:off x="1961314" y="256899"/>
          <a:ext cx="5098471" cy="1770631"/>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E51B3D60-ABB7-4F6A-94A9-58EFEB45DC2A}">
      <dsp:nvSpPr>
        <dsp:cNvPr id="0" name=""/>
        <dsp:cNvSpPr/>
      </dsp:nvSpPr>
      <dsp:spPr>
        <a:xfrm>
          <a:off x="4024416" y="4592576"/>
          <a:ext cx="988075" cy="632368"/>
        </a:xfrm>
        <a:prstGeom prst="down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070B10A-5272-427F-98E0-7F4680B0D210}">
      <dsp:nvSpPr>
        <dsp:cNvPr id="0" name=""/>
        <dsp:cNvSpPr/>
      </dsp:nvSpPr>
      <dsp:spPr>
        <a:xfrm>
          <a:off x="2147072" y="5098471"/>
          <a:ext cx="4742763" cy="1185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Causes of thromboembolism</a:t>
          </a:r>
          <a:endParaRPr lang="en-US" sz="2900" kern="1200" dirty="0"/>
        </a:p>
      </dsp:txBody>
      <dsp:txXfrm>
        <a:off x="2147072" y="5098471"/>
        <a:ext cx="4742763" cy="1185690"/>
      </dsp:txXfrm>
    </dsp:sp>
    <dsp:sp modelId="{A27FE28B-61BF-4CE1-95CF-CDC53B70C4F9}">
      <dsp:nvSpPr>
        <dsp:cNvPr id="0" name=""/>
        <dsp:cNvSpPr/>
      </dsp:nvSpPr>
      <dsp:spPr>
        <a:xfrm>
          <a:off x="3814944" y="2164281"/>
          <a:ext cx="1778536" cy="177853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acquired</a:t>
          </a:r>
          <a:endParaRPr lang="en-US" sz="2600" kern="1200" dirty="0"/>
        </a:p>
      </dsp:txBody>
      <dsp:txXfrm>
        <a:off x="4075405" y="2424742"/>
        <a:ext cx="1257614" cy="1257614"/>
      </dsp:txXfrm>
    </dsp:sp>
    <dsp:sp modelId="{AD408A92-50A9-49FE-A848-D6D95DDD2728}">
      <dsp:nvSpPr>
        <dsp:cNvPr id="0" name=""/>
        <dsp:cNvSpPr/>
      </dsp:nvSpPr>
      <dsp:spPr>
        <a:xfrm>
          <a:off x="2542302" y="829983"/>
          <a:ext cx="1778536" cy="177853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inherited</a:t>
          </a:r>
          <a:endParaRPr lang="en-US" sz="2600" kern="1200" dirty="0"/>
        </a:p>
      </dsp:txBody>
      <dsp:txXfrm>
        <a:off x="2802763" y="1090444"/>
        <a:ext cx="1257614" cy="1257614"/>
      </dsp:txXfrm>
    </dsp:sp>
    <dsp:sp modelId="{868DC159-559E-4305-A1B9-ECBA08B0FC0B}">
      <dsp:nvSpPr>
        <dsp:cNvPr id="0" name=""/>
        <dsp:cNvSpPr/>
      </dsp:nvSpPr>
      <dsp:spPr>
        <a:xfrm>
          <a:off x="1751842" y="39523"/>
          <a:ext cx="5533224" cy="442657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B1AC3-5313-4314-A2DA-683A9350446C}">
      <dsp:nvSpPr>
        <dsp:cNvPr id="0" name=""/>
        <dsp:cNvSpPr/>
      </dsp:nvSpPr>
      <dsp:spPr>
        <a:xfrm>
          <a:off x="3015739" y="-6520"/>
          <a:ext cx="6808220" cy="6808220"/>
        </a:xfrm>
        <a:prstGeom prst="circularArrow">
          <a:avLst>
            <a:gd name="adj1" fmla="val 5274"/>
            <a:gd name="adj2" fmla="val 312630"/>
            <a:gd name="adj3" fmla="val 14189005"/>
            <a:gd name="adj4" fmla="val 17149950"/>
            <a:gd name="adj5" fmla="val 5477"/>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39D4D8B-C7ED-4817-BA36-81F7B4929CB8}">
      <dsp:nvSpPr>
        <dsp:cNvPr id="0" name=""/>
        <dsp:cNvSpPr/>
      </dsp:nvSpPr>
      <dsp:spPr>
        <a:xfrm>
          <a:off x="5097009" y="1127"/>
          <a:ext cx="2645680" cy="13228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0" kern="1200" dirty="0" smtClean="0">
              <a:latin typeface="+mj-lt"/>
            </a:rPr>
            <a:t>&gt;48 hours of immobility in the preceding month</a:t>
          </a:r>
          <a:endParaRPr lang="en-US" sz="2400" b="0" kern="1200" dirty="0">
            <a:latin typeface="+mj-lt"/>
          </a:endParaRPr>
        </a:p>
      </dsp:txBody>
      <dsp:txXfrm>
        <a:off x="5161585" y="65703"/>
        <a:ext cx="2516528" cy="1193688"/>
      </dsp:txXfrm>
    </dsp:sp>
    <dsp:sp modelId="{711BCF24-3BB6-4C51-8838-51CD8666FA6B}">
      <dsp:nvSpPr>
        <dsp:cNvPr id="0" name=""/>
        <dsp:cNvSpPr/>
      </dsp:nvSpPr>
      <dsp:spPr>
        <a:xfrm>
          <a:off x="7488933" y="1382105"/>
          <a:ext cx="2645680" cy="1322840"/>
        </a:xfrm>
        <a:prstGeom prst="roundRect">
          <a:avLst/>
        </a:prstGeom>
        <a:gradFill rotWithShape="0">
          <a:gsLst>
            <a:gs pos="0">
              <a:schemeClr val="accent2">
                <a:hueOff val="2352924"/>
                <a:satOff val="-1423"/>
                <a:lumOff val="-1176"/>
                <a:alphaOff val="0"/>
                <a:tint val="50000"/>
                <a:satMod val="300000"/>
              </a:schemeClr>
            </a:gs>
            <a:gs pos="35000">
              <a:schemeClr val="accent2">
                <a:hueOff val="2352924"/>
                <a:satOff val="-1423"/>
                <a:lumOff val="-1176"/>
                <a:alphaOff val="0"/>
                <a:tint val="37000"/>
                <a:satMod val="300000"/>
              </a:schemeClr>
            </a:gs>
            <a:gs pos="100000">
              <a:schemeClr val="accent2">
                <a:hueOff val="2352924"/>
                <a:satOff val="-1423"/>
                <a:lumOff val="-11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0" kern="1200" dirty="0" smtClean="0">
              <a:latin typeface="+mj-lt"/>
            </a:rPr>
            <a:t>Hospital admission</a:t>
          </a:r>
          <a:endParaRPr lang="en-US" sz="2400" b="0" kern="1200" dirty="0">
            <a:latin typeface="+mj-lt"/>
          </a:endParaRPr>
        </a:p>
      </dsp:txBody>
      <dsp:txXfrm>
        <a:off x="7553509" y="1446681"/>
        <a:ext cx="2516528" cy="1193688"/>
      </dsp:txXfrm>
    </dsp:sp>
    <dsp:sp modelId="{45E283EA-B417-45B9-A004-6D36FCC1621B}">
      <dsp:nvSpPr>
        <dsp:cNvPr id="0" name=""/>
        <dsp:cNvSpPr/>
      </dsp:nvSpPr>
      <dsp:spPr>
        <a:xfrm>
          <a:off x="7488933" y="4144060"/>
          <a:ext cx="2645680" cy="1322840"/>
        </a:xfrm>
        <a:prstGeom prst="roundRect">
          <a:avLst/>
        </a:prstGeom>
        <a:gradFill rotWithShape="0">
          <a:gsLst>
            <a:gs pos="0">
              <a:schemeClr val="accent2">
                <a:hueOff val="4705847"/>
                <a:satOff val="-2846"/>
                <a:lumOff val="-2352"/>
                <a:alphaOff val="0"/>
                <a:tint val="50000"/>
                <a:satMod val="300000"/>
              </a:schemeClr>
            </a:gs>
            <a:gs pos="35000">
              <a:schemeClr val="accent2">
                <a:hueOff val="4705847"/>
                <a:satOff val="-2846"/>
                <a:lumOff val="-2352"/>
                <a:alphaOff val="0"/>
                <a:tint val="37000"/>
                <a:satMod val="300000"/>
              </a:schemeClr>
            </a:gs>
            <a:gs pos="100000">
              <a:schemeClr val="accent2">
                <a:hueOff val="4705847"/>
                <a:satOff val="-2846"/>
                <a:lumOff val="-23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0" kern="1200" dirty="0" smtClean="0">
              <a:latin typeface="+mj-lt"/>
            </a:rPr>
            <a:t>Surgery</a:t>
          </a:r>
          <a:endParaRPr lang="en-US" sz="2400" b="0" kern="1200" dirty="0">
            <a:latin typeface="+mj-lt"/>
          </a:endParaRPr>
        </a:p>
      </dsp:txBody>
      <dsp:txXfrm>
        <a:off x="7553509" y="4208636"/>
        <a:ext cx="2516528" cy="1193688"/>
      </dsp:txXfrm>
    </dsp:sp>
    <dsp:sp modelId="{C75175B7-9EFD-43A9-B1C7-CA1FB226A0E9}">
      <dsp:nvSpPr>
        <dsp:cNvPr id="0" name=""/>
        <dsp:cNvSpPr/>
      </dsp:nvSpPr>
      <dsp:spPr>
        <a:xfrm>
          <a:off x="5097009" y="5525038"/>
          <a:ext cx="2645680" cy="1322840"/>
        </a:xfrm>
        <a:prstGeom prst="roundRect">
          <a:avLst/>
        </a:prstGeom>
        <a:gradFill rotWithShape="0">
          <a:gsLst>
            <a:gs pos="0">
              <a:schemeClr val="accent2">
                <a:hueOff val="7058771"/>
                <a:satOff val="-4270"/>
                <a:lumOff val="-3529"/>
                <a:alphaOff val="0"/>
                <a:tint val="50000"/>
                <a:satMod val="300000"/>
              </a:schemeClr>
            </a:gs>
            <a:gs pos="35000">
              <a:schemeClr val="accent2">
                <a:hueOff val="7058771"/>
                <a:satOff val="-4270"/>
                <a:lumOff val="-3529"/>
                <a:alphaOff val="0"/>
                <a:tint val="37000"/>
                <a:satMod val="300000"/>
              </a:schemeClr>
            </a:gs>
            <a:gs pos="100000">
              <a:schemeClr val="accent2">
                <a:hueOff val="7058771"/>
                <a:satOff val="-4270"/>
                <a:lumOff val="-35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0" kern="1200" smtClean="0">
              <a:latin typeface="+mj-lt"/>
            </a:rPr>
            <a:t>Malignancy</a:t>
          </a:r>
          <a:endParaRPr lang="en-US" sz="2400" b="0" kern="1200" dirty="0">
            <a:latin typeface="+mj-lt"/>
          </a:endParaRPr>
        </a:p>
      </dsp:txBody>
      <dsp:txXfrm>
        <a:off x="5161585" y="5589614"/>
        <a:ext cx="2516528" cy="1193688"/>
      </dsp:txXfrm>
    </dsp:sp>
    <dsp:sp modelId="{BD073702-CA33-478F-9374-7A93BF29730F}">
      <dsp:nvSpPr>
        <dsp:cNvPr id="0" name=""/>
        <dsp:cNvSpPr/>
      </dsp:nvSpPr>
      <dsp:spPr>
        <a:xfrm>
          <a:off x="2705086" y="4144060"/>
          <a:ext cx="2645680" cy="1322840"/>
        </a:xfrm>
        <a:prstGeom prst="roundRect">
          <a:avLst/>
        </a:prstGeom>
        <a:gradFill rotWithShape="0">
          <a:gsLst>
            <a:gs pos="0">
              <a:schemeClr val="accent2">
                <a:hueOff val="9411694"/>
                <a:satOff val="-5693"/>
                <a:lumOff val="-4705"/>
                <a:alphaOff val="0"/>
                <a:tint val="50000"/>
                <a:satMod val="300000"/>
              </a:schemeClr>
            </a:gs>
            <a:gs pos="35000">
              <a:schemeClr val="accent2">
                <a:hueOff val="9411694"/>
                <a:satOff val="-5693"/>
                <a:lumOff val="-4705"/>
                <a:alphaOff val="0"/>
                <a:tint val="37000"/>
                <a:satMod val="300000"/>
              </a:schemeClr>
            </a:gs>
            <a:gs pos="100000">
              <a:schemeClr val="accent2">
                <a:hueOff val="9411694"/>
                <a:satOff val="-5693"/>
                <a:lumOff val="-47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0" kern="1200" dirty="0" smtClean="0">
              <a:latin typeface="+mj-lt"/>
            </a:rPr>
            <a:t>Infection in the past three months</a:t>
          </a:r>
          <a:endParaRPr lang="en-US" sz="2400" b="0" kern="1200" dirty="0">
            <a:latin typeface="+mj-lt"/>
          </a:endParaRPr>
        </a:p>
      </dsp:txBody>
      <dsp:txXfrm>
        <a:off x="2769662" y="4208636"/>
        <a:ext cx="2516528" cy="1193688"/>
      </dsp:txXfrm>
    </dsp:sp>
    <dsp:sp modelId="{73520941-2F3D-4E1A-8008-D2F82E634014}">
      <dsp:nvSpPr>
        <dsp:cNvPr id="0" name=""/>
        <dsp:cNvSpPr/>
      </dsp:nvSpPr>
      <dsp:spPr>
        <a:xfrm>
          <a:off x="2705086" y="1382105"/>
          <a:ext cx="2645680" cy="1322840"/>
        </a:xfrm>
        <a:prstGeom prst="roundRect">
          <a:avLst/>
        </a:prstGeom>
        <a:gradFill rotWithShape="0">
          <a:gsLst>
            <a:gs pos="0">
              <a:schemeClr val="accent2">
                <a:hueOff val="11764618"/>
                <a:satOff val="-7116"/>
                <a:lumOff val="-5881"/>
                <a:alphaOff val="0"/>
                <a:tint val="50000"/>
                <a:satMod val="300000"/>
              </a:schemeClr>
            </a:gs>
            <a:gs pos="35000">
              <a:schemeClr val="accent2">
                <a:hueOff val="11764618"/>
                <a:satOff val="-7116"/>
                <a:lumOff val="-5881"/>
                <a:alphaOff val="0"/>
                <a:tint val="37000"/>
                <a:satMod val="300000"/>
              </a:schemeClr>
            </a:gs>
            <a:gs pos="100000">
              <a:schemeClr val="accent2">
                <a:hueOff val="11764618"/>
                <a:satOff val="-7116"/>
                <a:lumOff val="-58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0" kern="1200" dirty="0" smtClean="0">
              <a:latin typeface="+mj-lt"/>
            </a:rPr>
            <a:t>Current hospitalization </a:t>
          </a:r>
          <a:endParaRPr lang="en-US" sz="2400" b="0" kern="1200" dirty="0">
            <a:latin typeface="+mj-lt"/>
          </a:endParaRPr>
        </a:p>
      </dsp:txBody>
      <dsp:txXfrm>
        <a:off x="2769662" y="1446681"/>
        <a:ext cx="2516528" cy="1193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BD63-D365-47ED-B54B-C30AE2092356}">
      <dsp:nvSpPr>
        <dsp:cNvPr id="0" name=""/>
        <dsp:cNvSpPr/>
      </dsp:nvSpPr>
      <dsp:spPr>
        <a:xfrm>
          <a:off x="4498341" y="2695294"/>
          <a:ext cx="2725417" cy="20574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altLang="en-US" sz="2400" b="0" kern="1200" dirty="0" smtClean="0">
              <a:latin typeface="Verdana" panose="020B0604030504040204" pitchFamily="34" charset="0"/>
              <a:ea typeface="Verdana" panose="020B0604030504040204" pitchFamily="34" charset="0"/>
              <a:cs typeface="Verdana" panose="020B0604030504040204" pitchFamily="34" charset="0"/>
            </a:rPr>
            <a:t>VIRCHOW'S TRIAD </a:t>
          </a:r>
          <a:endParaRPr lang="en-US" sz="2400" b="0" kern="1200" dirty="0"/>
        </a:p>
      </dsp:txBody>
      <dsp:txXfrm>
        <a:off x="4598775" y="2795728"/>
        <a:ext cx="2524549" cy="1856532"/>
      </dsp:txXfrm>
    </dsp:sp>
    <dsp:sp modelId="{3DF0E1FF-48D7-4D28-B009-D48177578A5C}">
      <dsp:nvSpPr>
        <dsp:cNvPr id="0" name=""/>
        <dsp:cNvSpPr/>
      </dsp:nvSpPr>
      <dsp:spPr>
        <a:xfrm rot="16200000">
          <a:off x="5387101" y="2221345"/>
          <a:ext cx="947897" cy="0"/>
        </a:xfrm>
        <a:custGeom>
          <a:avLst/>
          <a:gdLst/>
          <a:ahLst/>
          <a:cxnLst/>
          <a:rect l="0" t="0" r="0" b="0"/>
          <a:pathLst>
            <a:path>
              <a:moveTo>
                <a:pt x="0" y="0"/>
              </a:moveTo>
              <a:lnTo>
                <a:pt x="94789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DE0E7-45A2-42C4-AFAD-C550D9169CFF}">
      <dsp:nvSpPr>
        <dsp:cNvPr id="0" name=""/>
        <dsp:cNvSpPr/>
      </dsp:nvSpPr>
      <dsp:spPr>
        <a:xfrm>
          <a:off x="4180323" y="368938"/>
          <a:ext cx="3361452" cy="1378458"/>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altLang="en-US" sz="2400" b="0" kern="1200" dirty="0" smtClean="0">
              <a:latin typeface="Verdana" panose="020B0604030504040204" pitchFamily="34" charset="0"/>
              <a:ea typeface="Verdana" panose="020B0604030504040204" pitchFamily="34" charset="0"/>
              <a:cs typeface="Verdana" panose="020B0604030504040204" pitchFamily="34" charset="0"/>
            </a:rPr>
            <a:t>Alterations in the constituents of the blood </a:t>
          </a:r>
          <a:endParaRPr lang="en-US" sz="2400" kern="1200" dirty="0"/>
        </a:p>
      </dsp:txBody>
      <dsp:txXfrm>
        <a:off x="4247614" y="436229"/>
        <a:ext cx="3226870" cy="1243876"/>
      </dsp:txXfrm>
    </dsp:sp>
    <dsp:sp modelId="{F5B0BECD-BAEA-4758-86DC-20AA6C1958C7}">
      <dsp:nvSpPr>
        <dsp:cNvPr id="0" name=""/>
        <dsp:cNvSpPr/>
      </dsp:nvSpPr>
      <dsp:spPr>
        <a:xfrm rot="2230314">
          <a:off x="7157517" y="4931648"/>
          <a:ext cx="592358" cy="0"/>
        </a:xfrm>
        <a:custGeom>
          <a:avLst/>
          <a:gdLst/>
          <a:ahLst/>
          <a:cxnLst/>
          <a:rect l="0" t="0" r="0" b="0"/>
          <a:pathLst>
            <a:path>
              <a:moveTo>
                <a:pt x="0" y="0"/>
              </a:moveTo>
              <a:lnTo>
                <a:pt x="59235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0C76E-5CDE-42D7-A3E1-4DF4D7DBF648}">
      <dsp:nvSpPr>
        <dsp:cNvPr id="0" name=""/>
        <dsp:cNvSpPr/>
      </dsp:nvSpPr>
      <dsp:spPr>
        <a:xfrm>
          <a:off x="6917924" y="5110603"/>
          <a:ext cx="3361452" cy="1378458"/>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altLang="en-US" sz="2400" b="0" kern="1200" dirty="0" smtClean="0">
              <a:latin typeface="Verdana" panose="020B0604030504040204" pitchFamily="34" charset="0"/>
              <a:ea typeface="Verdana" panose="020B0604030504040204" pitchFamily="34" charset="0"/>
              <a:cs typeface="Verdana" panose="020B0604030504040204" pitchFamily="34" charset="0"/>
            </a:rPr>
            <a:t>Vascular endothelial injury </a:t>
          </a:r>
          <a:endParaRPr lang="en-US" sz="2400" kern="1200" dirty="0"/>
        </a:p>
      </dsp:txBody>
      <dsp:txXfrm>
        <a:off x="6985215" y="5177894"/>
        <a:ext cx="3226870" cy="1243876"/>
      </dsp:txXfrm>
    </dsp:sp>
    <dsp:sp modelId="{1FA33673-DD89-4D6B-B3DE-BBEF81C033AA}">
      <dsp:nvSpPr>
        <dsp:cNvPr id="0" name=""/>
        <dsp:cNvSpPr/>
      </dsp:nvSpPr>
      <dsp:spPr>
        <a:xfrm rot="8569686">
          <a:off x="3972223" y="4931648"/>
          <a:ext cx="592358" cy="0"/>
        </a:xfrm>
        <a:custGeom>
          <a:avLst/>
          <a:gdLst/>
          <a:ahLst/>
          <a:cxnLst/>
          <a:rect l="0" t="0" r="0" b="0"/>
          <a:pathLst>
            <a:path>
              <a:moveTo>
                <a:pt x="0" y="0"/>
              </a:moveTo>
              <a:lnTo>
                <a:pt x="59235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54074-FF72-4A2C-9CE4-78360192E897}">
      <dsp:nvSpPr>
        <dsp:cNvPr id="0" name=""/>
        <dsp:cNvSpPr/>
      </dsp:nvSpPr>
      <dsp:spPr>
        <a:xfrm>
          <a:off x="1442722" y="5110603"/>
          <a:ext cx="3361452" cy="1378458"/>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altLang="en-US" sz="2400" b="0" kern="1200" dirty="0" smtClean="0">
              <a:latin typeface="Verdana" panose="020B0604030504040204" pitchFamily="34" charset="0"/>
              <a:ea typeface="Verdana" panose="020B0604030504040204" pitchFamily="34" charset="0"/>
              <a:cs typeface="Verdana" panose="020B0604030504040204" pitchFamily="34" charset="0"/>
            </a:rPr>
            <a:t>Alterations in blood flow       (i.e., stasis) </a:t>
          </a:r>
          <a:endParaRPr lang="en-US" sz="2400" kern="1200" dirty="0"/>
        </a:p>
      </dsp:txBody>
      <dsp:txXfrm>
        <a:off x="1510013" y="5177894"/>
        <a:ext cx="3226870" cy="12438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2CD05-3533-4FF5-B148-C82DD921617A}">
      <dsp:nvSpPr>
        <dsp:cNvPr id="0" name=""/>
        <dsp:cNvSpPr/>
      </dsp:nvSpPr>
      <dsp:spPr>
        <a:xfrm>
          <a:off x="1905474" y="365760"/>
          <a:ext cx="4551680" cy="4551680"/>
        </a:xfrm>
        <a:prstGeom prst="pie">
          <a:avLst>
            <a:gd name="adj1" fmla="val 16200000"/>
            <a:gd name="adj2" fmla="val 180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en-US" sz="2000" b="0" kern="1200" dirty="0" smtClean="0">
              <a:latin typeface="Verdana" panose="020B0604030504040204" pitchFamily="34" charset="0"/>
            </a:rPr>
            <a:t>Differential Diagnosis? </a:t>
          </a:r>
          <a:endParaRPr lang="en-US" sz="2000" kern="1200" dirty="0"/>
        </a:p>
      </dsp:txBody>
      <dsp:txXfrm>
        <a:off x="4380179" y="1205653"/>
        <a:ext cx="1544320" cy="1517226"/>
      </dsp:txXfrm>
    </dsp:sp>
    <dsp:sp modelId="{2ADB9A68-CB82-4441-AFDE-2275F383C1BB}">
      <dsp:nvSpPr>
        <dsp:cNvPr id="0" name=""/>
        <dsp:cNvSpPr/>
      </dsp:nvSpPr>
      <dsp:spPr>
        <a:xfrm>
          <a:off x="1670845" y="501226"/>
          <a:ext cx="4551680" cy="4551680"/>
        </a:xfrm>
        <a:prstGeom prst="pie">
          <a:avLst>
            <a:gd name="adj1" fmla="val 1800000"/>
            <a:gd name="adj2" fmla="val 90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en-US" sz="2000" b="0" kern="1200" dirty="0" smtClean="0">
              <a:latin typeface="Verdana" panose="020B0604030504040204" pitchFamily="34" charset="0"/>
            </a:rPr>
            <a:t>Possible Risk Factors ?</a:t>
          </a:r>
          <a:endParaRPr lang="en-US" sz="2000" kern="1200" dirty="0"/>
        </a:p>
      </dsp:txBody>
      <dsp:txXfrm>
        <a:off x="2917139" y="3373120"/>
        <a:ext cx="2059093" cy="1408853"/>
      </dsp:txXfrm>
    </dsp:sp>
    <dsp:sp modelId="{9F14D1E6-2EF0-48E9-BF6B-51700D4F6444}">
      <dsp:nvSpPr>
        <dsp:cNvPr id="0" name=""/>
        <dsp:cNvSpPr/>
      </dsp:nvSpPr>
      <dsp:spPr>
        <a:xfrm>
          <a:off x="1670845" y="501226"/>
          <a:ext cx="4551680" cy="4551680"/>
        </a:xfrm>
        <a:prstGeom prst="pie">
          <a:avLst>
            <a:gd name="adj1" fmla="val 9000000"/>
            <a:gd name="adj2" fmla="val 1620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en-US" sz="2000" b="0" kern="1200" dirty="0" smtClean="0">
              <a:latin typeface="Verdana" panose="020B0604030504040204" pitchFamily="34" charset="0"/>
            </a:rPr>
            <a:t>The Best Way To Diagnose? </a:t>
          </a:r>
          <a:endParaRPr lang="en-US" sz="2000" kern="1200" dirty="0"/>
        </a:p>
      </dsp:txBody>
      <dsp:txXfrm>
        <a:off x="2158525" y="1395306"/>
        <a:ext cx="1544320" cy="1517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733A1-1A99-4EE9-B515-C918ABA2ABC8}">
      <dsp:nvSpPr>
        <dsp:cNvPr id="0" name=""/>
        <dsp:cNvSpPr/>
      </dsp:nvSpPr>
      <dsp:spPr>
        <a:xfrm>
          <a:off x="1527429" y="0"/>
          <a:ext cx="2420874" cy="134493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Risk Of Treating</a:t>
          </a:r>
          <a:endParaRPr lang="en-US" sz="2400" kern="1200" dirty="0"/>
        </a:p>
      </dsp:txBody>
      <dsp:txXfrm>
        <a:off x="1566821" y="39392"/>
        <a:ext cx="2342090" cy="1266146"/>
      </dsp:txXfrm>
    </dsp:sp>
    <dsp:sp modelId="{9EC590BB-9965-4A69-BD16-AEFAF991722B}">
      <dsp:nvSpPr>
        <dsp:cNvPr id="0" name=""/>
        <dsp:cNvSpPr/>
      </dsp:nvSpPr>
      <dsp:spPr>
        <a:xfrm>
          <a:off x="5024247" y="0"/>
          <a:ext cx="2420874" cy="1344930"/>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Risk Of Not Treating</a:t>
          </a:r>
          <a:endParaRPr lang="en-US" sz="2400" kern="1200" dirty="0"/>
        </a:p>
      </dsp:txBody>
      <dsp:txXfrm>
        <a:off x="5063639" y="39392"/>
        <a:ext cx="2342090" cy="1266146"/>
      </dsp:txXfrm>
    </dsp:sp>
    <dsp:sp modelId="{AD80B2E8-2E07-4441-BEDA-11577AFECEF0}">
      <dsp:nvSpPr>
        <dsp:cNvPr id="0" name=""/>
        <dsp:cNvSpPr/>
      </dsp:nvSpPr>
      <dsp:spPr>
        <a:xfrm>
          <a:off x="3981926" y="5715952"/>
          <a:ext cx="1008697" cy="1008697"/>
        </a:xfrm>
        <a:prstGeom prst="triangl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90AB85-D8D9-4937-8792-3496A1245B5D}">
      <dsp:nvSpPr>
        <dsp:cNvPr id="0" name=""/>
        <dsp:cNvSpPr/>
      </dsp:nvSpPr>
      <dsp:spPr>
        <a:xfrm rot="240000">
          <a:off x="1459258" y="5283714"/>
          <a:ext cx="6054033" cy="42333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F753C7-45A3-4D18-A075-BF338EBC5D44}">
      <dsp:nvSpPr>
        <dsp:cNvPr id="0" name=""/>
        <dsp:cNvSpPr/>
      </dsp:nvSpPr>
      <dsp:spPr>
        <a:xfrm rot="240000">
          <a:off x="5094179" y="4225262"/>
          <a:ext cx="2415502" cy="112537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Dvt</a:t>
          </a:r>
          <a:endParaRPr lang="en-US" sz="2400" kern="1200" dirty="0"/>
        </a:p>
      </dsp:txBody>
      <dsp:txXfrm>
        <a:off x="5149115" y="4280198"/>
        <a:ext cx="2305630" cy="1015505"/>
      </dsp:txXfrm>
    </dsp:sp>
    <dsp:sp modelId="{C3531814-5DD1-454F-809D-BB8030FB27E1}">
      <dsp:nvSpPr>
        <dsp:cNvPr id="0" name=""/>
        <dsp:cNvSpPr/>
      </dsp:nvSpPr>
      <dsp:spPr>
        <a:xfrm rot="240000">
          <a:off x="5181599" y="3014825"/>
          <a:ext cx="2415502" cy="112537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a:t>
          </a:r>
          <a:endParaRPr lang="en-US" sz="2400" kern="1200" dirty="0"/>
        </a:p>
      </dsp:txBody>
      <dsp:txXfrm>
        <a:off x="5236535" y="3069761"/>
        <a:ext cx="2305630" cy="1015505"/>
      </dsp:txXfrm>
    </dsp:sp>
    <dsp:sp modelId="{26B55DF5-58CA-4A51-8596-8DCE7C296575}">
      <dsp:nvSpPr>
        <dsp:cNvPr id="0" name=""/>
        <dsp:cNvSpPr/>
      </dsp:nvSpPr>
      <dsp:spPr>
        <a:xfrm rot="240000">
          <a:off x="5269020" y="1831286"/>
          <a:ext cx="2415502" cy="1125377"/>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Stroke</a:t>
          </a:r>
          <a:endParaRPr lang="en-US" sz="2400" kern="1200" dirty="0"/>
        </a:p>
      </dsp:txBody>
      <dsp:txXfrm>
        <a:off x="5323956" y="1886222"/>
        <a:ext cx="2305630" cy="1015505"/>
      </dsp:txXfrm>
    </dsp:sp>
    <dsp:sp modelId="{70FD0F53-4D01-4FE5-9D74-739FBCA2B190}">
      <dsp:nvSpPr>
        <dsp:cNvPr id="0" name=""/>
        <dsp:cNvSpPr/>
      </dsp:nvSpPr>
      <dsp:spPr>
        <a:xfrm rot="240000">
          <a:off x="1630984" y="3983174"/>
          <a:ext cx="2415502" cy="1125377"/>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Bleeding</a:t>
          </a:r>
          <a:endParaRPr lang="en-US" sz="2400" kern="1200" dirty="0"/>
        </a:p>
      </dsp:txBody>
      <dsp:txXfrm>
        <a:off x="1685920" y="4038110"/>
        <a:ext cx="2305630" cy="1015505"/>
      </dsp:txXfrm>
    </dsp:sp>
    <dsp:sp modelId="{2D31D380-CAD0-457B-9FEA-D350F8F84207}">
      <dsp:nvSpPr>
        <dsp:cNvPr id="0" name=""/>
        <dsp:cNvSpPr/>
      </dsp:nvSpPr>
      <dsp:spPr>
        <a:xfrm rot="240000">
          <a:off x="1718405" y="2772737"/>
          <a:ext cx="2415502" cy="1125377"/>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Allergy</a:t>
          </a:r>
          <a:endParaRPr lang="en-US" sz="2400" kern="1200" dirty="0"/>
        </a:p>
      </dsp:txBody>
      <dsp:txXfrm>
        <a:off x="1773341" y="2827673"/>
        <a:ext cx="2305630" cy="1015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BC0FC-72AA-4A8A-A5D6-B52DECB24DE1}">
      <dsp:nvSpPr>
        <dsp:cNvPr id="0" name=""/>
        <dsp:cNvSpPr/>
      </dsp:nvSpPr>
      <dsp:spPr>
        <a:xfrm>
          <a:off x="2226643" y="-44543"/>
          <a:ext cx="6786212" cy="6786212"/>
        </a:xfrm>
        <a:prstGeom prst="circularArrow">
          <a:avLst>
            <a:gd name="adj1" fmla="val 5544"/>
            <a:gd name="adj2" fmla="val 330680"/>
            <a:gd name="adj3" fmla="val 13731848"/>
            <a:gd name="adj4" fmla="val 17412848"/>
            <a:gd name="adj5" fmla="val 5757"/>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3DA01F8-3B07-4AFF-800C-E2A971B3C6B0}">
      <dsp:nvSpPr>
        <dsp:cNvPr id="0" name=""/>
        <dsp:cNvSpPr/>
      </dsp:nvSpPr>
      <dsp:spPr>
        <a:xfrm>
          <a:off x="4000779" y="1951"/>
          <a:ext cx="3237941" cy="161897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b="0" kern="1200" dirty="0" smtClean="0">
              <a:latin typeface="Verdana" panose="020B0604030504040204" pitchFamily="34" charset="0"/>
            </a:rPr>
            <a:t>Recurrent VTE</a:t>
          </a:r>
          <a:endParaRPr lang="en-US" sz="2000" kern="1200" dirty="0"/>
        </a:p>
      </dsp:txBody>
      <dsp:txXfrm>
        <a:off x="4079811" y="80983"/>
        <a:ext cx="3079877" cy="1460906"/>
      </dsp:txXfrm>
    </dsp:sp>
    <dsp:sp modelId="{D43C81D0-BC32-4BF4-AD7D-D85C8754E648}">
      <dsp:nvSpPr>
        <dsp:cNvPr id="0" name=""/>
        <dsp:cNvSpPr/>
      </dsp:nvSpPr>
      <dsp:spPr>
        <a:xfrm>
          <a:off x="6753048" y="2001591"/>
          <a:ext cx="3237941" cy="161897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b="0" kern="1200" dirty="0" smtClean="0">
              <a:latin typeface="Verdana" panose="020B0604030504040204" pitchFamily="34" charset="0"/>
            </a:rPr>
            <a:t>unusual vascular beds. portal, hepatic, mesenteric, or cerebral veins </a:t>
          </a:r>
          <a:endParaRPr lang="en-US" sz="2000" kern="1200" dirty="0"/>
        </a:p>
      </dsp:txBody>
      <dsp:txXfrm>
        <a:off x="6832080" y="2080623"/>
        <a:ext cx="3079877" cy="1460906"/>
      </dsp:txXfrm>
    </dsp:sp>
    <dsp:sp modelId="{65B11171-A368-4A98-950D-67290DDB5FB4}">
      <dsp:nvSpPr>
        <dsp:cNvPr id="0" name=""/>
        <dsp:cNvSpPr/>
      </dsp:nvSpPr>
      <dsp:spPr>
        <a:xfrm>
          <a:off x="5701774" y="5237078"/>
          <a:ext cx="3237941" cy="161897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b="0" kern="1200" dirty="0" smtClean="0">
              <a:latin typeface="Verdana" panose="020B0604030504040204" pitchFamily="34" charset="0"/>
            </a:rPr>
            <a:t>A history of warfarin-induced skin necrosis(protein C deficiency)</a:t>
          </a:r>
          <a:endParaRPr lang="en-US" sz="2000" kern="1200" dirty="0"/>
        </a:p>
      </dsp:txBody>
      <dsp:txXfrm>
        <a:off x="5780806" y="5316110"/>
        <a:ext cx="3079877" cy="1460906"/>
      </dsp:txXfrm>
    </dsp:sp>
    <dsp:sp modelId="{5917F3B4-284D-413D-81BA-A40BA501F6FF}">
      <dsp:nvSpPr>
        <dsp:cNvPr id="0" name=""/>
        <dsp:cNvSpPr/>
      </dsp:nvSpPr>
      <dsp:spPr>
        <a:xfrm>
          <a:off x="2299783" y="5237078"/>
          <a:ext cx="3237941" cy="161897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b="0" kern="1200" dirty="0" smtClean="0">
              <a:latin typeface="Verdana" panose="020B0604030504040204" pitchFamily="34" charset="0"/>
            </a:rPr>
            <a:t>VTE prior to age 50 with no immediately identified risk factor </a:t>
          </a:r>
          <a:endParaRPr lang="en-US" sz="2000" kern="1200" dirty="0"/>
        </a:p>
      </dsp:txBody>
      <dsp:txXfrm>
        <a:off x="2378815" y="5316110"/>
        <a:ext cx="3079877" cy="1460906"/>
      </dsp:txXfrm>
    </dsp:sp>
    <dsp:sp modelId="{88428935-9D55-46F4-813B-ED196F31BA75}">
      <dsp:nvSpPr>
        <dsp:cNvPr id="0" name=""/>
        <dsp:cNvSpPr/>
      </dsp:nvSpPr>
      <dsp:spPr>
        <a:xfrm>
          <a:off x="1248509" y="2001591"/>
          <a:ext cx="3237941" cy="161897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b="0" kern="1200" dirty="0" smtClean="0">
              <a:latin typeface="Verdana" panose="020B0604030504040204" pitchFamily="34" charset="0"/>
            </a:rPr>
            <a:t>A family history of VTE</a:t>
          </a:r>
          <a:endParaRPr lang="en-US" sz="2000" kern="1200" dirty="0"/>
        </a:p>
      </dsp:txBody>
      <dsp:txXfrm>
        <a:off x="1327541" y="2080623"/>
        <a:ext cx="3079877" cy="1460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57D60-0D3D-4C4A-93DC-B75CCA440CE0}">
      <dsp:nvSpPr>
        <dsp:cNvPr id="0" name=""/>
        <dsp:cNvSpPr/>
      </dsp:nvSpPr>
      <dsp:spPr>
        <a:xfrm>
          <a:off x="8141315" y="1492068"/>
          <a:ext cx="3551385" cy="3552042"/>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A8CECF6-239C-480F-AE9B-5ED91606355B}">
      <dsp:nvSpPr>
        <dsp:cNvPr id="0" name=""/>
        <dsp:cNvSpPr/>
      </dsp:nvSpPr>
      <dsp:spPr>
        <a:xfrm>
          <a:off x="8259232" y="1610490"/>
          <a:ext cx="3315551" cy="3315198"/>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Prevention of recurrence of DVT/PE</a:t>
          </a:r>
          <a:endParaRPr lang="en-US" sz="2800" kern="1200" dirty="0"/>
        </a:p>
      </dsp:txBody>
      <dsp:txXfrm>
        <a:off x="8733213" y="2084179"/>
        <a:ext cx="2367590" cy="2367820"/>
      </dsp:txXfrm>
    </dsp:sp>
    <dsp:sp modelId="{9083377F-22B3-40B9-BF6F-D1DE7AF95524}">
      <dsp:nvSpPr>
        <dsp:cNvPr id="0" name=""/>
        <dsp:cNvSpPr/>
      </dsp:nvSpPr>
      <dsp:spPr>
        <a:xfrm rot="2700000">
          <a:off x="4475134" y="1496362"/>
          <a:ext cx="3542831" cy="3542831"/>
        </a:xfrm>
        <a:prstGeom prst="teardrop">
          <a:avLst>
            <a:gd name="adj" fmla="val 1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D8449C6-55C7-4112-BDE8-3167174BFA53}">
      <dsp:nvSpPr>
        <dsp:cNvPr id="0" name=""/>
        <dsp:cNvSpPr/>
      </dsp:nvSpPr>
      <dsp:spPr>
        <a:xfrm>
          <a:off x="4588774" y="1610490"/>
          <a:ext cx="3315551" cy="3315198"/>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Symptomatic relief</a:t>
          </a:r>
          <a:endParaRPr lang="en-US" sz="2800" kern="1200" dirty="0"/>
        </a:p>
      </dsp:txBody>
      <dsp:txXfrm>
        <a:off x="5062754" y="2084179"/>
        <a:ext cx="2367590" cy="2367820"/>
      </dsp:txXfrm>
    </dsp:sp>
    <dsp:sp modelId="{1CA216BE-F096-42D5-A537-61314AEAF632}">
      <dsp:nvSpPr>
        <dsp:cNvPr id="0" name=""/>
        <dsp:cNvSpPr/>
      </dsp:nvSpPr>
      <dsp:spPr>
        <a:xfrm rot="2700000">
          <a:off x="804675" y="1496362"/>
          <a:ext cx="3542831" cy="3542831"/>
        </a:xfrm>
        <a:prstGeom prst="teardrop">
          <a:avLst>
            <a:gd name="adj" fmla="val 10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8651F9B-5504-431D-AA76-F0EBE9EE0A8C}">
      <dsp:nvSpPr>
        <dsp:cNvPr id="0" name=""/>
        <dsp:cNvSpPr/>
      </dsp:nvSpPr>
      <dsp:spPr>
        <a:xfrm>
          <a:off x="918315" y="1610490"/>
          <a:ext cx="3315551" cy="3315198"/>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Prevention of thrombus growth</a:t>
          </a:r>
          <a:endParaRPr lang="en-US" sz="2800" kern="1200" dirty="0"/>
        </a:p>
      </dsp:txBody>
      <dsp:txXfrm>
        <a:off x="1392296" y="2084179"/>
        <a:ext cx="2367590" cy="23678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7C24F-B3AB-42A7-B9DA-11A4D4D9EF07}">
      <dsp:nvSpPr>
        <dsp:cNvPr id="0" name=""/>
        <dsp:cNvSpPr/>
      </dsp:nvSpPr>
      <dsp:spPr>
        <a:xfrm>
          <a:off x="2697094" y="433942"/>
          <a:ext cx="5760720" cy="5760720"/>
        </a:xfrm>
        <a:prstGeom prst="pie">
          <a:avLst>
            <a:gd name="adj1" fmla="val 16200000"/>
            <a:gd name="adj2" fmla="val 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Medical Therapy</a:t>
          </a:r>
          <a:endParaRPr lang="en-US" sz="2800" kern="1200" dirty="0"/>
        </a:p>
      </dsp:txBody>
      <dsp:txXfrm>
        <a:off x="5755077" y="1627920"/>
        <a:ext cx="2125980" cy="1577340"/>
      </dsp:txXfrm>
    </dsp:sp>
    <dsp:sp modelId="{09FD6235-2524-43E3-A623-6BF36E830A40}">
      <dsp:nvSpPr>
        <dsp:cNvPr id="0" name=""/>
        <dsp:cNvSpPr/>
      </dsp:nvSpPr>
      <dsp:spPr>
        <a:xfrm>
          <a:off x="2697094" y="627337"/>
          <a:ext cx="5760720" cy="5760720"/>
        </a:xfrm>
        <a:prstGeom prst="pie">
          <a:avLst>
            <a:gd name="adj1" fmla="val 0"/>
            <a:gd name="adj2" fmla="val 54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IVC Filter</a:t>
          </a:r>
          <a:endParaRPr lang="en-US" sz="2800" kern="1200" dirty="0"/>
        </a:p>
      </dsp:txBody>
      <dsp:txXfrm>
        <a:off x="5755077" y="3616740"/>
        <a:ext cx="2125980" cy="1577340"/>
      </dsp:txXfrm>
    </dsp:sp>
    <dsp:sp modelId="{6CB110B2-E644-42B6-AAC4-10CA31755736}">
      <dsp:nvSpPr>
        <dsp:cNvPr id="0" name=""/>
        <dsp:cNvSpPr/>
      </dsp:nvSpPr>
      <dsp:spPr>
        <a:xfrm>
          <a:off x="2503699" y="627337"/>
          <a:ext cx="5760720" cy="5760720"/>
        </a:xfrm>
        <a:prstGeom prst="pie">
          <a:avLst>
            <a:gd name="adj1" fmla="val 5400000"/>
            <a:gd name="adj2" fmla="val 1080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Thrombolysis</a:t>
          </a:r>
          <a:endParaRPr lang="en-US" sz="2800" kern="1200" dirty="0"/>
        </a:p>
      </dsp:txBody>
      <dsp:txXfrm>
        <a:off x="3080456" y="3616740"/>
        <a:ext cx="2125980" cy="1577340"/>
      </dsp:txXfrm>
    </dsp:sp>
    <dsp:sp modelId="{A27694A1-6BB5-4B27-AFAC-B1CC041439A3}">
      <dsp:nvSpPr>
        <dsp:cNvPr id="0" name=""/>
        <dsp:cNvSpPr/>
      </dsp:nvSpPr>
      <dsp:spPr>
        <a:xfrm>
          <a:off x="2658028" y="539536"/>
          <a:ext cx="5452060" cy="5549532"/>
        </a:xfrm>
        <a:prstGeom prst="pie">
          <a:avLst>
            <a:gd name="adj1" fmla="val 10800000"/>
            <a:gd name="adj2" fmla="val 1620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Thrombectomy</a:t>
          </a:r>
          <a:endParaRPr lang="en-US" sz="2400" kern="1200" dirty="0"/>
        </a:p>
      </dsp:txBody>
      <dsp:txXfrm>
        <a:off x="3203884" y="1689742"/>
        <a:ext cx="2012069" cy="1519514"/>
      </dsp:txXfrm>
    </dsp:sp>
    <dsp:sp modelId="{AB2BB27C-1584-46EE-AF31-385F5F8D06D8}">
      <dsp:nvSpPr>
        <dsp:cNvPr id="0" name=""/>
        <dsp:cNvSpPr/>
      </dsp:nvSpPr>
      <dsp:spPr>
        <a:xfrm>
          <a:off x="2340478" y="77326"/>
          <a:ext cx="6473952" cy="6473952"/>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C877BBA-29CE-4ED3-8E83-23F8644E422A}">
      <dsp:nvSpPr>
        <dsp:cNvPr id="0" name=""/>
        <dsp:cNvSpPr/>
      </dsp:nvSpPr>
      <dsp:spPr>
        <a:xfrm>
          <a:off x="2340478" y="270721"/>
          <a:ext cx="6473952" cy="6473952"/>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E32FF63-1411-4962-97D1-7479536FF644}">
      <dsp:nvSpPr>
        <dsp:cNvPr id="0" name=""/>
        <dsp:cNvSpPr/>
      </dsp:nvSpPr>
      <dsp:spPr>
        <a:xfrm>
          <a:off x="2147083" y="270721"/>
          <a:ext cx="6473952" cy="6473952"/>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102C6C9-616D-451C-BCD3-D7E0174C3BB3}">
      <dsp:nvSpPr>
        <dsp:cNvPr id="0" name=""/>
        <dsp:cNvSpPr/>
      </dsp:nvSpPr>
      <dsp:spPr>
        <a:xfrm>
          <a:off x="2148047" y="77986"/>
          <a:ext cx="6473952" cy="6473952"/>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7C3B3-C4BB-AB44-AFC6-4F489AFD6DBD}" type="datetimeFigureOut">
              <a:rPr lang="en-US" smtClean="0"/>
              <a:pPr/>
              <a:t>9/20/2017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C64A7-229F-534B-A8C2-5E043775CA74}" type="slidenum">
              <a:rPr lang="en-US" smtClean="0"/>
              <a:pPr/>
              <a:t>‹#›</a:t>
            </a:fld>
            <a:endParaRPr lang="en-US"/>
          </a:p>
        </p:txBody>
      </p:sp>
    </p:spTree>
    <p:extLst>
      <p:ext uri="{BB962C8B-B14F-4D97-AF65-F5344CB8AC3E}">
        <p14:creationId xmlns:p14="http://schemas.microsoft.com/office/powerpoint/2010/main" val="167446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Notes Placeholder 2"/>
          <p:cNvSpPr>
            <a:spLocks noGrp="1"/>
          </p:cNvSpPr>
          <p:nvPr>
            <p:ph type="body" idx="1"/>
          </p:nvPr>
        </p:nvSpPr>
        <p:spPr bwMode="auto">
          <a:xfrm>
            <a:off x="549275" y="4343400"/>
            <a:ext cx="5694363"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363"/>
              </a:spcBef>
            </a:pPr>
            <a:r>
              <a:rPr lang="en-GB" altLang="en-US" sz="1000" b="1">
                <a:latin typeface="Arial" charset="0"/>
                <a:ea typeface="Arial" charset="0"/>
                <a:cs typeface="Arial" charset="0"/>
              </a:rPr>
              <a:t>NOTES FOR PRESENTERS:</a:t>
            </a:r>
          </a:p>
          <a:p>
            <a:pPr eaLnBrk="1" hangingPunct="1">
              <a:spcBef>
                <a:spcPts val="363"/>
              </a:spcBef>
            </a:pPr>
            <a:r>
              <a:rPr lang="en-US" altLang="en-US" sz="1000">
                <a:latin typeface="Arial" charset="0"/>
                <a:ea typeface="Arial" charset="0"/>
                <a:cs typeface="Arial" charset="0"/>
              </a:rPr>
              <a:t>The following terms are used in this guideline.</a:t>
            </a:r>
          </a:p>
          <a:p>
            <a:pPr eaLnBrk="1" hangingPunct="1">
              <a:spcBef>
                <a:spcPts val="363"/>
              </a:spcBef>
            </a:pPr>
            <a:r>
              <a:rPr lang="en-GB" altLang="en-US" sz="1000" b="1">
                <a:latin typeface="Arial" charset="0"/>
                <a:ea typeface="Arial" charset="0"/>
                <a:cs typeface="Arial" charset="0"/>
              </a:rPr>
              <a:t>Provoked deep vein thrombosis (DVT) or pulmonary embolism (PE)</a:t>
            </a:r>
            <a:br>
              <a:rPr lang="en-GB" altLang="en-US" sz="1000" b="1">
                <a:latin typeface="Arial" charset="0"/>
                <a:ea typeface="Arial" charset="0"/>
                <a:cs typeface="Arial" charset="0"/>
              </a:rPr>
            </a:br>
            <a:r>
              <a:rPr lang="en-GB" altLang="en-US" sz="1000">
                <a:latin typeface="Arial" charset="0"/>
                <a:ea typeface="Arial" charset="0"/>
                <a:cs typeface="Arial" charset="0"/>
              </a:rPr>
              <a:t>DVT or PE in a patient with an antecedent (within 3 months) and transient major clinical risk factor for VTE – for example surgery, trauma, significant immobility (bedbound, unable to walk unaided or likely to spend a substantial proportion of the day in bed or in a chair), pregnancy or puerperium – or in a patient who is having hormonal therapy (oral contraceptive or hormone replacement therapy). </a:t>
            </a:r>
          </a:p>
          <a:p>
            <a:pPr eaLnBrk="1" hangingPunct="1">
              <a:spcBef>
                <a:spcPts val="363"/>
              </a:spcBef>
            </a:pPr>
            <a:r>
              <a:rPr lang="en-GB" altLang="en-US" sz="1000" b="1">
                <a:latin typeface="Arial" charset="0"/>
                <a:ea typeface="Arial" charset="0"/>
                <a:cs typeface="Arial" charset="0"/>
              </a:rPr>
              <a:t>Proximal DVT</a:t>
            </a:r>
            <a:r>
              <a:rPr lang="en-GB" altLang="en-US" sz="1000">
                <a:latin typeface="Arial" charset="0"/>
                <a:ea typeface="Arial" charset="0"/>
                <a:cs typeface="Arial" charset="0"/>
              </a:rPr>
              <a:t> </a:t>
            </a:r>
            <a:br>
              <a:rPr lang="en-GB" altLang="en-US" sz="1000">
                <a:latin typeface="Arial" charset="0"/>
                <a:ea typeface="Arial" charset="0"/>
                <a:cs typeface="Arial" charset="0"/>
              </a:rPr>
            </a:br>
            <a:r>
              <a:rPr lang="en-GB" altLang="en-US" sz="1000">
                <a:latin typeface="Arial" charset="0"/>
                <a:ea typeface="Arial" charset="0"/>
                <a:cs typeface="Arial" charset="0"/>
              </a:rPr>
              <a:t>DVT in the popliteal vein or above. Proximal DVT is sometimes referred to as ‘above-knee DVT’.</a:t>
            </a:r>
          </a:p>
          <a:p>
            <a:pPr eaLnBrk="1" hangingPunct="1">
              <a:spcBef>
                <a:spcPts val="363"/>
              </a:spcBef>
            </a:pPr>
            <a:r>
              <a:rPr lang="en-GB" altLang="en-US" sz="1000" b="1">
                <a:latin typeface="Arial" charset="0"/>
                <a:ea typeface="Arial" charset="0"/>
                <a:cs typeface="Arial" charset="0"/>
              </a:rPr>
              <a:t>Renal impairment </a:t>
            </a:r>
            <a:br>
              <a:rPr lang="en-GB" altLang="en-US" sz="1000" b="1">
                <a:latin typeface="Arial" charset="0"/>
                <a:ea typeface="Arial" charset="0"/>
                <a:cs typeface="Arial" charset="0"/>
              </a:rPr>
            </a:br>
            <a:r>
              <a:rPr lang="en-GB" altLang="en-US" sz="1000">
                <a:latin typeface="Arial" charset="0"/>
                <a:ea typeface="Arial" charset="0"/>
                <a:cs typeface="Arial" charset="0"/>
              </a:rPr>
              <a:t>Reduced renal function that may be acute or chronic. An estimated glomerular filtration rate of less than 90 ml/minute/1.73 m</a:t>
            </a:r>
            <a:r>
              <a:rPr lang="en-GB" altLang="en-US" sz="1000" baseline="30000">
                <a:latin typeface="Arial" charset="0"/>
                <a:ea typeface="Arial" charset="0"/>
                <a:cs typeface="Arial" charset="0"/>
              </a:rPr>
              <a:t>2</a:t>
            </a:r>
            <a:r>
              <a:rPr lang="en-GB" altLang="en-US" sz="1000">
                <a:latin typeface="Arial" charset="0"/>
                <a:ea typeface="Arial" charset="0"/>
                <a:cs typeface="Arial" charset="0"/>
              </a:rPr>
              <a:t> indicates a degree of renal impairment in chronic kidney disease. (For NICE guidance on the classification of chronic kidney disease, see ‘Chronic kidney disease’ [NICE clinical guideline 73]).</a:t>
            </a:r>
          </a:p>
          <a:p>
            <a:pPr eaLnBrk="1" hangingPunct="1">
              <a:spcBef>
                <a:spcPts val="363"/>
              </a:spcBef>
            </a:pPr>
            <a:r>
              <a:rPr lang="en-GB" altLang="en-US" sz="1000" b="1">
                <a:latin typeface="Arial" charset="0"/>
                <a:ea typeface="Arial" charset="0"/>
                <a:cs typeface="Arial" charset="0"/>
              </a:rPr>
              <a:t>Unprovoked DVT or PE</a:t>
            </a:r>
            <a:r>
              <a:rPr lang="en-GB" altLang="en-US" sz="1000">
                <a:latin typeface="Arial" charset="0"/>
                <a:ea typeface="Arial" charset="0"/>
                <a:cs typeface="Arial" charset="0"/>
              </a:rPr>
              <a:t> </a:t>
            </a:r>
            <a:br>
              <a:rPr lang="en-GB" altLang="en-US" sz="1000">
                <a:latin typeface="Arial" charset="0"/>
                <a:ea typeface="Arial" charset="0"/>
                <a:cs typeface="Arial" charset="0"/>
              </a:rPr>
            </a:br>
            <a:r>
              <a:rPr lang="en-GB" altLang="en-US" sz="1000">
                <a:latin typeface="Arial" charset="0"/>
                <a:ea typeface="Arial" charset="0"/>
                <a:cs typeface="Arial" charset="0"/>
              </a:rPr>
              <a:t>DVT or PE in a patient with:</a:t>
            </a:r>
          </a:p>
          <a:p>
            <a:pPr eaLnBrk="1" hangingPunct="1">
              <a:spcBef>
                <a:spcPts val="363"/>
              </a:spcBef>
              <a:buFontTx/>
              <a:buChar char="•"/>
            </a:pPr>
            <a:r>
              <a:rPr lang="en-GB" altLang="en-US" sz="1000">
                <a:latin typeface="Arial" charset="0"/>
                <a:ea typeface="Arial" charset="0"/>
                <a:cs typeface="Arial" charset="0"/>
              </a:rPr>
              <a:t> no antecedent major clinical risk factor for VTE (see ‘Provoked deep vein thrombosis or pulmonary embolism’ above) who is not having hormonal therapy (oral contraceptive or hormone replacement therapy) </a:t>
            </a:r>
            <a:r>
              <a:rPr lang="en-GB" altLang="en-US" sz="1000" b="1">
                <a:latin typeface="Arial" charset="0"/>
                <a:ea typeface="Arial" charset="0"/>
                <a:cs typeface="Arial" charset="0"/>
              </a:rPr>
              <a:t>or</a:t>
            </a:r>
          </a:p>
          <a:p>
            <a:pPr eaLnBrk="1" hangingPunct="1">
              <a:spcBef>
                <a:spcPts val="363"/>
              </a:spcBef>
              <a:buFontTx/>
              <a:buChar char="•"/>
            </a:pPr>
            <a:r>
              <a:rPr lang="en-GB" altLang="en-US" sz="1000" b="1">
                <a:latin typeface="Arial" charset="0"/>
                <a:ea typeface="Arial" charset="0"/>
                <a:cs typeface="Arial" charset="0"/>
              </a:rPr>
              <a:t> </a:t>
            </a:r>
            <a:r>
              <a:rPr lang="en-GB" altLang="en-US" sz="1000">
                <a:latin typeface="Arial" charset="0"/>
                <a:ea typeface="Arial" charset="0"/>
                <a:cs typeface="Arial" charset="0"/>
              </a:rPr>
              <a:t>active cancer, thrombophilia or a family history of VTE, because these are underlying risks that remain constant in the patient.</a:t>
            </a:r>
          </a:p>
          <a:p>
            <a:pPr eaLnBrk="1" hangingPunct="1">
              <a:spcBef>
                <a:spcPts val="363"/>
              </a:spcBef>
            </a:pPr>
            <a:r>
              <a:rPr lang="en-GB" altLang="en-US" sz="1000" b="1">
                <a:latin typeface="Arial" charset="0"/>
                <a:ea typeface="Arial" charset="0"/>
                <a:cs typeface="Arial" charset="0"/>
              </a:rPr>
              <a:t>Wells scores </a:t>
            </a:r>
            <a:br>
              <a:rPr lang="en-GB" altLang="en-US" sz="1000" b="1">
                <a:latin typeface="Arial" charset="0"/>
                <a:ea typeface="Arial" charset="0"/>
                <a:cs typeface="Arial" charset="0"/>
              </a:rPr>
            </a:br>
            <a:r>
              <a:rPr lang="en-GB" altLang="en-US" sz="1000">
                <a:latin typeface="Arial" charset="0"/>
                <a:ea typeface="Arial" charset="0"/>
                <a:cs typeface="Arial" charset="0"/>
              </a:rPr>
              <a:t>Clinical prediction rules for estimating the probability of DVT and PE. There are a number of versions of Wells scores available. This guideline recommends the two-level DVT Wells score and the two-level PE Wells score.</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B1A3817F-7864-B64E-8302-8545D601D341}" type="slidenum">
              <a:rPr lang="en-GB" altLang="en-US">
                <a:latin typeface="Arial" charset="0"/>
              </a:rPr>
              <a:pPr eaLnBrk="1" hangingPunct="1">
                <a:spcBef>
                  <a:spcPct val="0"/>
                </a:spcBef>
              </a:pPr>
              <a:t>6</a:t>
            </a:fld>
            <a:endParaRPr lang="en-GB" altLang="en-US">
              <a:latin typeface="Arial" charset="0"/>
            </a:endParaRPr>
          </a:p>
        </p:txBody>
      </p:sp>
    </p:spTree>
    <p:extLst>
      <p:ext uri="{BB962C8B-B14F-4D97-AF65-F5344CB8AC3E}">
        <p14:creationId xmlns:p14="http://schemas.microsoft.com/office/powerpoint/2010/main" val="161281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24B5E-E4DD-48AC-A65E-2A43AC1152F8}" type="slidenum">
              <a:rPr lang="en-US" altLang="en-US"/>
              <a:pPr/>
              <a:t>19</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9309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625DF-DB40-4CE8-AA1C-75146446718A}" type="slidenum">
              <a:rPr lang="en-US" altLang="en-US"/>
              <a:pPr/>
              <a:t>20</a:t>
            </a:fld>
            <a:endParaRPr lang="en-US" alt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3159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54944-7844-4BFE-9895-1D33E99F1D6E}" type="slidenum">
              <a:rPr lang="en-US" altLang="en-US"/>
              <a:pPr/>
              <a:t>21</a:t>
            </a:fld>
            <a:endParaRPr lang="en-US" alt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2128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EB709-C7DE-4B53-AB12-4FDCFDAEBFD6}" type="slidenum">
              <a:rPr lang="en-US" altLang="en-US"/>
              <a:pPr/>
              <a:t>22</a:t>
            </a:fld>
            <a:endParaRPr lang="en-US" alt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6084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49BDA-8312-4B48-A6EE-1DDB956A2650}" type="slidenum">
              <a:rPr lang="en-US" altLang="en-US"/>
              <a:pPr/>
              <a:t>23</a:t>
            </a:fld>
            <a:endParaRPr lang="en-US" alt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8838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C38DD-4369-43E3-92FA-98E40F85FDBD}" type="slidenum">
              <a:rPr lang="en-US" altLang="en-US"/>
              <a:pPr/>
              <a:t>24</a:t>
            </a:fld>
            <a:endParaRPr lang="en-US" alt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041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0CBCA-1820-4AB3-A963-EBFD408CE60F}" type="slidenum">
              <a:rPr lang="en-US" altLang="en-US"/>
              <a:pPr/>
              <a:t>25</a:t>
            </a:fld>
            <a:endParaRPr lang="en-US" alt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2217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BD124-5FE6-4E1D-B227-2B08D6202DC8}" type="slidenum">
              <a:rPr lang="en-US" altLang="en-US"/>
              <a:pPr/>
              <a:t>26</a:t>
            </a:fld>
            <a:endParaRPr lang="en-US" alt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2918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D72ED0-61AB-44A3-9E72-A378E8636B23}" type="slidenum">
              <a:rPr lang="en-US" altLang="en-US"/>
              <a:pPr/>
              <a:t>27</a:t>
            </a:fld>
            <a:endParaRPr lang="en-US" alt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7044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4274D-0949-4EE2-98A2-73C0C0818084}" type="slidenum">
              <a:rPr lang="en-US" altLang="en-US"/>
              <a:pPr/>
              <a:t>28</a:t>
            </a:fld>
            <a:endParaRPr lang="en-US" alt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8839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C64A7-229F-534B-A8C2-5E043775CA74}" type="slidenum">
              <a:rPr lang="en-US" smtClean="0"/>
              <a:pPr/>
              <a:t>7</a:t>
            </a:fld>
            <a:endParaRPr lang="en-US"/>
          </a:p>
        </p:txBody>
      </p:sp>
    </p:spTree>
    <p:extLst>
      <p:ext uri="{BB962C8B-B14F-4D97-AF65-F5344CB8AC3E}">
        <p14:creationId xmlns:p14="http://schemas.microsoft.com/office/powerpoint/2010/main" val="57286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91F42-D1D9-4299-B69F-F6D08B75F36E}" type="slidenum">
              <a:rPr lang="en-US" altLang="en-US"/>
              <a:pPr/>
              <a:t>29</a:t>
            </a:fld>
            <a:endParaRPr lang="en-US" alt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48426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8C112-90D9-45DC-9CE7-12B471CA4083}" type="slidenum">
              <a:rPr lang="en-US" altLang="en-US"/>
              <a:pPr/>
              <a:t>30</a:t>
            </a:fld>
            <a:endParaRPr lang="en-US" alt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23691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F23ED-8D54-40CD-8125-5BCBB5CC1DA9}" type="slidenum">
              <a:rPr lang="en-US" altLang="en-US"/>
              <a:pPr/>
              <a:t>31</a:t>
            </a:fld>
            <a:endParaRPr lang="en-US"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3081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8CDE3-BA4C-4ABC-B80A-775A4893E6E0}" type="slidenum">
              <a:rPr lang="en-US" altLang="en-US"/>
              <a:pPr/>
              <a:t>32</a:t>
            </a:fld>
            <a:endParaRPr lang="en-US" alt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675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32C42-4F60-44B2-B94B-40CF2A3C086A}" type="slidenum">
              <a:rPr lang="en-US" altLang="en-US"/>
              <a:pPr/>
              <a:t>33</a:t>
            </a:fld>
            <a:endParaRPr lang="en-US" alt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5667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70526-E7CB-48CA-8787-140C187D2642}" type="slidenum">
              <a:rPr lang="en-US" altLang="en-US"/>
              <a:pPr/>
              <a:t>34</a:t>
            </a:fld>
            <a:endParaRPr lang="en-US" alt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1969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81480-F4DA-4EA3-8C5A-89D5678A87C5}" type="slidenum">
              <a:rPr lang="en-US" altLang="en-US"/>
              <a:pPr/>
              <a:t>35</a:t>
            </a:fld>
            <a:endParaRPr lang="en-US" alt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8530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FC981-4616-4B32-8628-462706ABAFD6}" type="slidenum">
              <a:rPr lang="en-US" altLang="en-US"/>
              <a:pPr/>
              <a:t>36</a:t>
            </a:fld>
            <a:endParaRPr lang="en-US" alt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5287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65115-5A6A-4232-A8FB-F307075B1DBF}" type="slidenum">
              <a:rPr lang="en-US" altLang="en-US"/>
              <a:pPr/>
              <a:t>37</a:t>
            </a:fld>
            <a:endParaRPr lang="en-US" alt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43123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83464-F3FE-4296-B110-A4A43AD6081C}" type="slidenum">
              <a:rPr lang="en-US" altLang="en-US"/>
              <a:pPr/>
              <a:t>38</a:t>
            </a:fld>
            <a:endParaRPr lang="en-US" alt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9741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ED2EC-B745-4AE0-92E6-EECBCD4BC6F9}" type="slidenum">
              <a:rPr lang="en-US" altLang="en-US"/>
              <a:pPr/>
              <a:t>12</a:t>
            </a:fld>
            <a:endParaRPr lang="en-US" alt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00105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134EF-2FDD-4368-9F18-38A88096AD25}" type="slidenum">
              <a:rPr lang="en-US" altLang="en-US"/>
              <a:pPr/>
              <a:t>39</a:t>
            </a:fld>
            <a:endParaRPr lang="en-US" alt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9805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35A72-A5F2-43AF-BD2B-C8D3C87F6A3F}" type="slidenum">
              <a:rPr lang="en-US" altLang="en-US"/>
              <a:pPr/>
              <a:t>40</a:t>
            </a:fld>
            <a:endParaRPr lang="en-US" alt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9052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05DBE-A632-42C9-AA60-2882324393BE}" type="slidenum">
              <a:rPr lang="en-US" altLang="en-US"/>
              <a:pPr/>
              <a:t>41</a:t>
            </a:fld>
            <a:endParaRPr lang="en-US" alt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61737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7D75E-8892-472D-98E5-C8DAB6262A24}" type="slidenum">
              <a:rPr lang="en-US" altLang="en-US"/>
              <a:pPr/>
              <a:t>42</a:t>
            </a:fld>
            <a:endParaRPr lang="en-US" alt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17800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47D11-EA75-4DBD-B23B-DC04D46804D1}" type="slidenum">
              <a:rPr lang="en-US" altLang="en-US"/>
              <a:pPr/>
              <a:t>44</a:t>
            </a:fld>
            <a:endParaRPr lang="en-US" alt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76324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B4103-20E0-4419-8330-50716269F345}" type="slidenum">
              <a:rPr lang="en-US" altLang="en-US"/>
              <a:pPr/>
              <a:t>45</a:t>
            </a:fld>
            <a:endParaRPr lang="en-US" alt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17293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53228-864A-495E-9166-271E307052B7}" type="slidenum">
              <a:rPr lang="en-US" altLang="en-US"/>
              <a:pPr/>
              <a:t>46</a:t>
            </a:fld>
            <a:endParaRPr lang="en-US" alt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4960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62AAE-7BBD-4FBF-BCD7-75B54558DB8B}" type="slidenum">
              <a:rPr lang="en-US" altLang="en-US"/>
              <a:pPr/>
              <a:t>47</a:t>
            </a:fld>
            <a:endParaRPr lang="en-US" alt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47499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BC1C3-31BC-47C6-B595-41D50216D1B8}" type="slidenum">
              <a:rPr lang="en-US" altLang="en-US"/>
              <a:pPr/>
              <a:t>48</a:t>
            </a:fld>
            <a:endParaRPr lang="en-US" alt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7488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CD289-6D3C-4A88-A0F9-59895F0E658C}" type="slidenum">
              <a:rPr lang="en-US" altLang="en-US"/>
              <a:pPr/>
              <a:t>49</a:t>
            </a:fld>
            <a:endParaRPr lang="en-US" alt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4326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496DE-5CA3-4F97-81EA-DF54706655E7}" type="slidenum">
              <a:rPr lang="en-US" altLang="en-US"/>
              <a:pPr/>
              <a:t>13</a:t>
            </a:fld>
            <a:endParaRPr lang="en-US" alt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06229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6EB65-50D4-4093-AC94-EB3CBEFA79C8}" type="slidenum">
              <a:rPr lang="en-US" altLang="en-US"/>
              <a:pPr/>
              <a:t>50</a:t>
            </a:fld>
            <a:endParaRPr lang="en-US" alt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79139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718E9-BF9A-4B74-805A-CABA0F0A38CF}" type="slidenum">
              <a:rPr lang="en-US" altLang="en-US"/>
              <a:pPr/>
              <a:t>51</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8824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6FCF8-0CE2-4C09-9F1B-34A79F48F0A8}" type="slidenum">
              <a:rPr lang="en-US" altLang="en-US"/>
              <a:pPr/>
              <a:t>52</a:t>
            </a:fld>
            <a:endParaRPr lang="en-US" alt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4771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B666E-BDAF-402B-9B3F-546F21106D80}" type="slidenum">
              <a:rPr lang="en-US" altLang="en-US"/>
              <a:pPr/>
              <a:t>53</a:t>
            </a:fld>
            <a:endParaRPr lang="en-US" alt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04055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6C0DD-829E-4A02-AD7F-9A9127DB1EFC}" type="slidenum">
              <a:rPr lang="en-US" altLang="en-US"/>
              <a:pPr/>
              <a:t>54</a:t>
            </a:fld>
            <a:endParaRPr lang="en-US" alt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154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EB554-F432-4156-975D-A1C786FE9735}" type="slidenum">
              <a:rPr lang="en-US" altLang="en-US"/>
              <a:pPr/>
              <a:t>55</a:t>
            </a:fld>
            <a:endParaRPr lang="en-US" alt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8893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444EC-D193-4BA1-8B67-3B3A1E617CD7}" type="slidenum">
              <a:rPr lang="en-US" altLang="en-US"/>
              <a:pPr/>
              <a:t>56</a:t>
            </a:fld>
            <a:endParaRPr lang="en-US" alt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18722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EBA1C-6BDC-4A36-981F-F7FCB9B89712}" type="slidenum">
              <a:rPr lang="en-US" altLang="en-US"/>
              <a:pPr/>
              <a:t>57</a:t>
            </a:fld>
            <a:endParaRPr lang="en-US" alt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27315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1781A-E725-4C1C-BF29-BDBF8D064573}" type="slidenum">
              <a:rPr lang="en-US" altLang="en-US"/>
              <a:pPr/>
              <a:t>58</a:t>
            </a:fld>
            <a:endParaRPr lang="en-US" alt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57504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E8B7D-B4D1-48A7-9DA3-DC0534C65BF6}" type="slidenum">
              <a:rPr lang="en-US" altLang="en-US"/>
              <a:pPr/>
              <a:t>59</a:t>
            </a:fld>
            <a:endParaRPr lang="en-US" alt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9141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94542-864F-4542-80C1-0FDAA32DE311}" type="slidenum">
              <a:rPr lang="en-US" altLang="en-US"/>
              <a:pPr/>
              <a:t>14</a:t>
            </a:fld>
            <a:endParaRPr lang="en-US" alt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5613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53B05-2FAE-46CD-B3FE-26210ADE4BBD}" type="slidenum">
              <a:rPr lang="en-US" altLang="en-US"/>
              <a:pPr/>
              <a:t>60</a:t>
            </a:fld>
            <a:endParaRPr lang="en-US" alt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74463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06ED10-21BC-4537-832A-83267C06C329}" type="slidenum">
              <a:rPr lang="en-US" altLang="en-US"/>
              <a:pPr/>
              <a:t>62</a:t>
            </a:fld>
            <a:endParaRPr lang="en-US" alt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41263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80E74-0697-4D7A-B3AD-9E4B0CBC0014}" type="slidenum">
              <a:rPr lang="en-US" altLang="en-US"/>
              <a:pPr/>
              <a:t>63</a:t>
            </a:fld>
            <a:endParaRPr lang="en-US" alt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07244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61F24-FBB3-4092-9820-6C061C356821}" type="slidenum">
              <a:rPr lang="en-US" altLang="en-US"/>
              <a:pPr/>
              <a:t>65</a:t>
            </a:fld>
            <a:endParaRPr lang="en-US" alt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3981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37C3E-3FB2-4405-86D2-FDBC8C37374F}" type="slidenum">
              <a:rPr lang="en-US" altLang="en-US"/>
              <a:pPr/>
              <a:t>66</a:t>
            </a:fld>
            <a:endParaRPr lang="en-US" alt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68083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85E66-E37E-4E4C-B63A-AAEDC4494758}" type="slidenum">
              <a:rPr lang="en-US" altLang="en-US"/>
              <a:pPr/>
              <a:t>67</a:t>
            </a:fld>
            <a:endParaRPr lang="en-US" alt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8411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D93C8-396C-452D-9141-D19A89B41A4D}" type="slidenum">
              <a:rPr lang="en-US" altLang="en-US"/>
              <a:pPr/>
              <a:t>68</a:t>
            </a:fld>
            <a:endParaRPr lang="en-US" alt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258510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960C12-F4B8-435B-B1C3-ECCE91435AEC}" type="slidenum">
              <a:rPr lang="en-US" altLang="en-US"/>
              <a:pPr/>
              <a:t>69</a:t>
            </a:fld>
            <a:endParaRPr lang="en-US" alt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25311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09FEF-11A0-4F4E-81B0-2159E505661C}" type="slidenum">
              <a:rPr lang="en-US" altLang="en-US"/>
              <a:pPr/>
              <a:t>70</a:t>
            </a:fld>
            <a:endParaRPr lang="en-US" alt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0531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9C9BB-C342-41D0-9DB6-019F6DC86C68}" type="slidenum">
              <a:rPr lang="en-US" altLang="en-US"/>
              <a:pPr/>
              <a:t>71</a:t>
            </a:fld>
            <a:endParaRPr lang="en-US" alt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264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9A36E-AC0A-4FAE-AE62-6A8CB7237D12}" type="slidenum">
              <a:rPr lang="en-US" altLang="en-US"/>
              <a:pPr/>
              <a:t>15</a:t>
            </a:fld>
            <a:endParaRPr lang="en-US" alt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36786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4C81945-05BF-4A9E-A173-4A6A0E188D07}" type="slidenum">
              <a:rPr lang="en-US" altLang="ja-JP" smtClean="0"/>
              <a:pPr/>
              <a:t>89</a:t>
            </a:fld>
            <a:endParaRPr lang="en-US" altLang="ja-JP" dirty="0"/>
          </a:p>
        </p:txBody>
      </p:sp>
    </p:spTree>
    <p:extLst>
      <p:ext uri="{BB962C8B-B14F-4D97-AF65-F5344CB8AC3E}">
        <p14:creationId xmlns:p14="http://schemas.microsoft.com/office/powerpoint/2010/main" val="139807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B632A5-3F8E-4B7C-8AC4-78ADFA439719}" type="slidenum">
              <a:rPr lang="en-US" altLang="en-US"/>
              <a:pPr/>
              <a:t>16</a:t>
            </a:fld>
            <a:endParaRPr lang="en-US" alt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22469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646B30-9A53-4A4E-9D96-D8EC0A7CCCF6}" type="slidenum">
              <a:rPr lang="en-US" altLang="en-US"/>
              <a:pPr/>
              <a:t>17</a:t>
            </a:fld>
            <a:endParaRPr lang="en-US" alt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78951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C1CB1-4360-4C76-8B07-9D13E50FD445}" type="slidenum">
              <a:rPr lang="en-US" altLang="en-US"/>
              <a:pPr/>
              <a:t>18</a:t>
            </a:fld>
            <a:endParaRPr lang="en-US" alt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9439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9693C7-EFC6-6542-8A07-BD69AF4FD3E2}"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12598-1AA4-414D-B69C-0249DA8075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693C7-EFC6-6542-8A07-BD69AF4FD3E2}"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12598-1AA4-414D-B69C-0249DA8075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693C7-EFC6-6542-8A07-BD69AF4FD3E2}"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12598-1AA4-414D-B69C-0249DA8075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9693C7-EFC6-6542-8A07-BD69AF4FD3E2}"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12598-1AA4-414D-B69C-0249DA8075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09693C7-EFC6-6542-8A07-BD69AF4FD3E2}"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12598-1AA4-414D-B69C-0249DA8075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9693C7-EFC6-6542-8A07-BD69AF4FD3E2}" type="datetimeFigureOut">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12598-1AA4-414D-B69C-0249DA8075A1}"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9693C7-EFC6-6542-8A07-BD69AF4FD3E2}" type="datetimeFigureOut">
              <a:rPr lang="en-US" smtClean="0"/>
              <a:pPr/>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12598-1AA4-414D-B69C-0249DA8075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9693C7-EFC6-6542-8A07-BD69AF4FD3E2}" type="datetimeFigureOut">
              <a:rPr lang="en-US" smtClean="0"/>
              <a:pPr/>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12598-1AA4-414D-B69C-0249DA8075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693C7-EFC6-6542-8A07-BD69AF4FD3E2}" type="datetimeFigureOut">
              <a:rPr lang="en-US" smtClean="0"/>
              <a:pPr/>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A12598-1AA4-414D-B69C-0249DA8075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09693C7-EFC6-6542-8A07-BD69AF4FD3E2}" type="datetimeFigureOut">
              <a:rPr lang="en-US" smtClean="0"/>
              <a:pPr/>
              <a:t>9/20/2017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2A12598-1AA4-414D-B69C-0249DA8075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693C7-EFC6-6542-8A07-BD69AF4FD3E2}" type="datetimeFigureOut">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12598-1AA4-414D-B69C-0249DA8075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D09693C7-EFC6-6542-8A07-BD69AF4FD3E2}" type="datetimeFigureOut">
              <a:rPr lang="en-US" smtClean="0"/>
              <a:pPr/>
              <a:t>9/20/2017</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2A12598-1AA4-414D-B69C-0249DA8075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edicine.ucsd.edu/Clinicalimg/extremities-DVT.html"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www.xarelto.com/html/downloads/Xarelto-Prescribing_Information-Nov-2012.pdf" TargetMode="Externa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harmena-arts.co.uk/communities/2/004/007/481/832/images/4530043498.jpg"/>
          <p:cNvPicPr>
            <a:picLocks noChangeAspect="1" noChangeArrowheads="1"/>
          </p:cNvPicPr>
          <p:nvPr/>
        </p:nvPicPr>
        <p:blipFill>
          <a:blip r:embed="rId2"/>
          <a:srcRect b="4778"/>
          <a:stretch>
            <a:fillRect/>
          </a:stretch>
        </p:blipFill>
        <p:spPr bwMode="auto">
          <a:xfrm>
            <a:off x="1219200" y="34101"/>
            <a:ext cx="9814560" cy="6687103"/>
          </a:xfrm>
          <a:prstGeom prst="rect">
            <a:avLst/>
          </a:prstGeom>
          <a:ln>
            <a:noFill/>
          </a:ln>
          <a:effectLst>
            <a:softEdge rad="112500"/>
          </a:effectLst>
        </p:spPr>
      </p:pic>
    </p:spTree>
    <p:extLst>
      <p:ext uri="{BB962C8B-B14F-4D97-AF65-F5344CB8AC3E}">
        <p14:creationId xmlns:p14="http://schemas.microsoft.com/office/powerpoint/2010/main" val="18134518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5831840"/>
            <a:ext cx="10027920" cy="548640"/>
          </a:xfrm>
        </p:spPr>
        <p:txBody>
          <a:bodyPr/>
          <a:lstStyle/>
          <a:p>
            <a:pPr algn="ctr"/>
            <a:r>
              <a:rPr lang="en-US" b="1" dirty="0" smtClean="0"/>
              <a:t>Diagnosis of DVT</a:t>
            </a:r>
            <a:endParaRPr lang="en-US" b="1" dirty="0"/>
          </a:p>
        </p:txBody>
      </p:sp>
      <p:sp>
        <p:nvSpPr>
          <p:cNvPr id="3" name="Content Placeholder 2"/>
          <p:cNvSpPr>
            <a:spLocks noGrp="1"/>
          </p:cNvSpPr>
          <p:nvPr>
            <p:ph idx="1"/>
          </p:nvPr>
        </p:nvSpPr>
        <p:spPr>
          <a:xfrm>
            <a:off x="1097280" y="533401"/>
            <a:ext cx="10027920" cy="4324350"/>
          </a:xfrm>
        </p:spPr>
        <p:txBody>
          <a:bodyPr>
            <a:normAutofit/>
          </a:bodyPr>
          <a:lstStyle/>
          <a:p>
            <a:pPr algn="ctr"/>
            <a:r>
              <a:rPr 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Objective testing for DVT is essential  as clinical assessment alone is unreliable</a:t>
            </a:r>
          </a:p>
          <a:p>
            <a:pPr algn="ctr"/>
            <a:endParaRPr 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US" sz="2400" b="0" dirty="0" smtClean="0">
                <a:latin typeface="Verdana" panose="020B0604030504040204" pitchFamily="34" charset="0"/>
                <a:ea typeface="Verdana" panose="020B0604030504040204" pitchFamily="34" charset="0"/>
                <a:cs typeface="Verdana" panose="020B0604030504040204" pitchFamily="34" charset="0"/>
              </a:rPr>
              <a:t>Pre test probability</a:t>
            </a:r>
          </a:p>
          <a:p>
            <a:r>
              <a:rPr lang="en-US" sz="2400" b="0" dirty="0" smtClean="0">
                <a:latin typeface="Verdana" panose="020B0604030504040204" pitchFamily="34" charset="0"/>
                <a:ea typeface="Verdana" panose="020B0604030504040204" pitchFamily="34" charset="0"/>
                <a:cs typeface="Verdana" panose="020B0604030504040204" pitchFamily="34" charset="0"/>
              </a:rPr>
              <a:t>D-dimer </a:t>
            </a:r>
          </a:p>
          <a:p>
            <a:r>
              <a:rPr lang="en-US" sz="2400" b="0" dirty="0" smtClean="0">
                <a:latin typeface="Verdana" panose="020B0604030504040204" pitchFamily="34" charset="0"/>
                <a:ea typeface="Verdana" panose="020B0604030504040204" pitchFamily="34" charset="0"/>
                <a:cs typeface="Verdana" panose="020B0604030504040204" pitchFamily="34" charset="0"/>
              </a:rPr>
              <a:t>Doppler ultra sound</a:t>
            </a:r>
          </a:p>
          <a:p>
            <a:r>
              <a:rPr lang="en-US" sz="2400" b="0" dirty="0" smtClean="0">
                <a:latin typeface="Verdana" panose="020B0604030504040204" pitchFamily="34" charset="0"/>
                <a:ea typeface="Verdana" panose="020B0604030504040204" pitchFamily="34" charset="0"/>
                <a:cs typeface="Verdana" panose="020B0604030504040204" pitchFamily="34" charset="0"/>
              </a:rPr>
              <a:t>Venography</a:t>
            </a:r>
          </a:p>
          <a:p>
            <a:r>
              <a:rPr lang="en-US" sz="2400" b="0" dirty="0" smtClean="0">
                <a:latin typeface="Verdana" panose="020B0604030504040204" pitchFamily="34" charset="0"/>
                <a:ea typeface="Verdana" panose="020B0604030504040204" pitchFamily="34" charset="0"/>
                <a:cs typeface="Verdana" panose="020B0604030504040204" pitchFamily="34" charset="0"/>
              </a:rPr>
              <a:t>CT /MRI</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90377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646" y="0"/>
            <a:ext cx="8344189" cy="666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5759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436" y="0"/>
            <a:ext cx="10019237" cy="6837452"/>
          </a:xfrm>
          <a:prstGeom prst="rect">
            <a:avLst/>
          </a:prstGeom>
        </p:spPr>
      </p:pic>
    </p:spTree>
    <p:extLst>
      <p:ext uri="{BB962C8B-B14F-4D97-AF65-F5344CB8AC3E}">
        <p14:creationId xmlns:p14="http://schemas.microsoft.com/office/powerpoint/2010/main" val="4844784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437" y="338928"/>
            <a:ext cx="9518072" cy="633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8072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uspharmacist.com/CMSImagesContent/2014/USP1401-Anticoag-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58" y="540327"/>
            <a:ext cx="11793420" cy="598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9348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665" y="160361"/>
            <a:ext cx="8420669" cy="6537278"/>
          </a:xfrm>
          <a:prstGeom prst="rect">
            <a:avLst/>
          </a:prstGeom>
        </p:spPr>
      </p:pic>
    </p:spTree>
    <p:extLst>
      <p:ext uri="{BB962C8B-B14F-4D97-AF65-F5344CB8AC3E}">
        <p14:creationId xmlns:p14="http://schemas.microsoft.com/office/powerpoint/2010/main" val="21000764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2">
            <a:extLst>
              <a:ext uri="{28A0092B-C50C-407E-A947-70E740481C1C}">
                <a14:useLocalDpi xmlns:a14="http://schemas.microsoft.com/office/drawing/2010/main" val="0"/>
              </a:ext>
            </a:extLst>
          </a:blip>
          <a:srcRect l="7050" t="54198" r="5455" b="21111"/>
          <a:stretch>
            <a:fillRect/>
          </a:stretch>
        </p:blipFill>
        <p:spPr bwMode="auto">
          <a:xfrm>
            <a:off x="293749" y="469557"/>
            <a:ext cx="11241688" cy="4207282"/>
          </a:xfrm>
          <a:prstGeom prst="rect">
            <a:avLst/>
          </a:prstGeom>
          <a:noFill/>
          <a:ln>
            <a:noFill/>
          </a:ln>
          <a:effectLst/>
          <a:extLst>
            <a:ext uri="{909E8E84-426E-40DD-AFC4-6F175D3DCCD1}">
              <a14:hiddenFill xmlns:a14="http://schemas.microsoft.com/office/drawing/2010/main">
                <a:blipFill dpi="0" rotWithShape="0">
                  <a:blip/>
                  <a:srcRect l="7050" t="54198" r="5455" b="21111"/>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16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43001"/>
            <a:ext cx="8153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title"/>
          </p:nvPr>
        </p:nvSpPr>
        <p:spPr>
          <a:xfrm>
            <a:off x="1981200" y="0"/>
            <a:ext cx="8229600" cy="1143000"/>
          </a:xfrm>
        </p:spPr>
        <p:txBody>
          <a:bodyPr/>
          <a:lstStyle/>
          <a:p>
            <a:pPr algn="ctr" eaLnBrk="1" hangingPunct="1"/>
            <a:r>
              <a:rPr lang="en-US" altLang="en-US" sz="3600" dirty="0">
                <a:solidFill>
                  <a:srgbClr val="FFC000"/>
                </a:solidFill>
              </a:rPr>
              <a:t>Black Box Warning</a:t>
            </a:r>
            <a:br>
              <a:rPr lang="en-US" altLang="en-US" sz="3600" dirty="0">
                <a:solidFill>
                  <a:srgbClr val="FFC000"/>
                </a:solidFill>
              </a:rPr>
            </a:br>
            <a:r>
              <a:rPr lang="en-US" altLang="en-US" sz="2800" dirty="0" err="1">
                <a:solidFill>
                  <a:srgbClr val="FFC000"/>
                </a:solidFill>
              </a:rPr>
              <a:t>Rivaroxaban</a:t>
            </a:r>
            <a:r>
              <a:rPr lang="en-US" altLang="en-US" sz="2800" dirty="0">
                <a:solidFill>
                  <a:srgbClr val="FFC000"/>
                </a:solidFill>
              </a:rPr>
              <a:t> &amp; </a:t>
            </a:r>
            <a:r>
              <a:rPr lang="en-US" altLang="en-US" sz="2800" dirty="0" err="1">
                <a:solidFill>
                  <a:srgbClr val="FFC000"/>
                </a:solidFill>
              </a:rPr>
              <a:t>Apixaban</a:t>
            </a:r>
            <a:endParaRPr lang="en-US" altLang="en-US" sz="2800" dirty="0">
              <a:solidFill>
                <a:srgbClr val="FFC000"/>
              </a:solidFill>
            </a:endParaRPr>
          </a:p>
        </p:txBody>
      </p:sp>
      <p:sp>
        <p:nvSpPr>
          <p:cNvPr id="69636" name="Line 4"/>
          <p:cNvSpPr>
            <a:spLocks noChangeShapeType="1"/>
          </p:cNvSpPr>
          <p:nvPr/>
        </p:nvSpPr>
        <p:spPr bwMode="auto">
          <a:xfrm>
            <a:off x="6400800" y="2438400"/>
            <a:ext cx="3505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7" name="Line 5"/>
          <p:cNvSpPr>
            <a:spLocks noChangeShapeType="1"/>
          </p:cNvSpPr>
          <p:nvPr/>
        </p:nvSpPr>
        <p:spPr bwMode="auto">
          <a:xfrm>
            <a:off x="2133600" y="2743200"/>
            <a:ext cx="7772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96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38600"/>
            <a:ext cx="81534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Line 7"/>
          <p:cNvSpPr>
            <a:spLocks noChangeShapeType="1"/>
          </p:cNvSpPr>
          <p:nvPr/>
        </p:nvSpPr>
        <p:spPr bwMode="auto">
          <a:xfrm>
            <a:off x="2514600" y="5334000"/>
            <a:ext cx="7543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33973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khawar\My Documents\My Pictures\thank-you.jpg"/>
          <p:cNvPicPr>
            <a:picLocks noChangeAspect="1" noChangeArrowheads="1"/>
          </p:cNvPicPr>
          <p:nvPr/>
        </p:nvPicPr>
        <p:blipFill>
          <a:blip r:embed="rId2"/>
          <a:srcRect/>
          <a:stretch>
            <a:fillRect/>
          </a:stretch>
        </p:blipFill>
        <p:spPr bwMode="auto">
          <a:xfrm>
            <a:off x="1247774" y="133351"/>
            <a:ext cx="9808645" cy="6519864"/>
          </a:xfrm>
          <a:prstGeom prst="rect">
            <a:avLst/>
          </a:prstGeom>
          <a:noFill/>
          <a:ln w="9525">
            <a:noFill/>
            <a:miter lim="800000"/>
            <a:headEnd/>
            <a:tailEnd/>
          </a:ln>
        </p:spPr>
      </p:pic>
    </p:spTree>
    <p:extLst>
      <p:ext uri="{BB962C8B-B14F-4D97-AF65-F5344CB8AC3E}">
        <p14:creationId xmlns:p14="http://schemas.microsoft.com/office/powerpoint/2010/main" val="246178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eep vein thrombosis (DVT) image">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8856" y="114068"/>
            <a:ext cx="3711203" cy="463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wpe4.jpg (12410 bytes)  DV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47285" y="114068"/>
            <a:ext cx="7531453" cy="463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097280" y="6000441"/>
            <a:ext cx="10027920" cy="548640"/>
          </a:xfrm>
        </p:spPr>
        <p:txBody>
          <a:bodyPr/>
          <a:lstStyle/>
          <a:p>
            <a:pPr algn="ctr"/>
            <a:r>
              <a:rPr lang="en-US" b="1" dirty="0" smtClean="0"/>
              <a:t>Deep vein thrombosis</a:t>
            </a:r>
            <a:endParaRPr lang="en-US" b="1" dirty="0"/>
          </a:p>
        </p:txBody>
      </p:sp>
    </p:spTree>
    <p:extLst>
      <p:ext uri="{BB962C8B-B14F-4D97-AF65-F5344CB8AC3E}">
        <p14:creationId xmlns:p14="http://schemas.microsoft.com/office/powerpoint/2010/main" val="1134302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78166089"/>
              </p:ext>
            </p:extLst>
          </p:nvPr>
        </p:nvGraphicFramePr>
        <p:xfrm>
          <a:off x="1664042" y="299536"/>
          <a:ext cx="9036909" cy="6323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236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82040" y="5827447"/>
            <a:ext cx="10027920" cy="548640"/>
          </a:xfrm>
        </p:spPr>
        <p:txBody>
          <a:bodyPr/>
          <a:lstStyle/>
          <a:p>
            <a:pPr algn="ctr"/>
            <a:r>
              <a:rPr lang="en-US" altLang="en-US" b="1" dirty="0"/>
              <a:t>Inherited VE</a:t>
            </a:r>
          </a:p>
        </p:txBody>
      </p:sp>
      <p:sp>
        <p:nvSpPr>
          <p:cNvPr id="5123" name="Rectangle 3"/>
          <p:cNvSpPr>
            <a:spLocks noGrp="1" noChangeArrowheads="1"/>
          </p:cNvSpPr>
          <p:nvPr>
            <p:ph type="body" idx="1"/>
          </p:nvPr>
        </p:nvSpPr>
        <p:spPr>
          <a:xfrm>
            <a:off x="0" y="37948"/>
            <a:ext cx="12192000" cy="4954182"/>
          </a:xfrm>
        </p:spPr>
        <p:txBody>
          <a:bodyPr>
            <a:normAutofit fontScale="85000" lnSpcReduction="20000"/>
          </a:bodyPr>
          <a:lstStyle/>
          <a:p>
            <a:pPr>
              <a:buFontTx/>
              <a:buNone/>
            </a:pPr>
            <a:endParaRPr lang="en-US" altLang="en-US" sz="2800" b="0" dirty="0" smtClean="0">
              <a:latin typeface="Verdana" panose="020B0604030504040204" pitchFamily="34" charset="0"/>
            </a:endParaRPr>
          </a:p>
          <a:p>
            <a:pPr>
              <a:buFontTx/>
              <a:buNone/>
            </a:pPr>
            <a:r>
              <a:rPr lang="en-US" altLang="en-US" sz="2800" b="0" dirty="0" smtClean="0">
                <a:latin typeface="Verdana" panose="020B0604030504040204" pitchFamily="34" charset="0"/>
              </a:rPr>
              <a:t>Inherited </a:t>
            </a:r>
            <a:r>
              <a:rPr lang="en-US" altLang="en-US" sz="2800" b="0" dirty="0">
                <a:latin typeface="Verdana" panose="020B0604030504040204" pitchFamily="34" charset="0"/>
              </a:rPr>
              <a:t>thrombophilia </a:t>
            </a:r>
            <a:endParaRPr lang="en-US" altLang="en-US" sz="2800" b="0" dirty="0" smtClean="0">
              <a:latin typeface="Verdana" panose="020B0604030504040204" pitchFamily="34" charset="0"/>
            </a:endParaRPr>
          </a:p>
          <a:p>
            <a:pPr>
              <a:buFontTx/>
              <a:buNone/>
            </a:pPr>
            <a:endParaRPr lang="en-US" altLang="en-US" sz="2800" b="0" dirty="0">
              <a:latin typeface="Verdana" panose="020B0604030504040204" pitchFamily="34" charset="0"/>
            </a:endParaRPr>
          </a:p>
          <a:p>
            <a:r>
              <a:rPr lang="en-US" altLang="en-US" sz="2800" b="0" dirty="0">
                <a:latin typeface="Verdana" panose="020B0604030504040204" pitchFamily="34" charset="0"/>
              </a:rPr>
              <a:t>Factor V Leiden mutation</a:t>
            </a:r>
          </a:p>
          <a:p>
            <a:r>
              <a:rPr lang="en-US" altLang="en-US" sz="2800" b="0" dirty="0">
                <a:latin typeface="Verdana" panose="020B0604030504040204" pitchFamily="34" charset="0"/>
              </a:rPr>
              <a:t>Prothrombin gene mutation</a:t>
            </a:r>
          </a:p>
          <a:p>
            <a:r>
              <a:rPr lang="en-US" altLang="en-US" sz="2800" b="0" dirty="0">
                <a:latin typeface="Verdana" panose="020B0604030504040204" pitchFamily="34" charset="0"/>
              </a:rPr>
              <a:t>Protein S deficiency</a:t>
            </a:r>
          </a:p>
          <a:p>
            <a:r>
              <a:rPr lang="en-US" altLang="en-US" sz="2800" b="0" dirty="0">
                <a:latin typeface="Verdana" panose="020B0604030504040204" pitchFamily="34" charset="0"/>
              </a:rPr>
              <a:t>Protein C deficiency</a:t>
            </a:r>
          </a:p>
          <a:p>
            <a:r>
              <a:rPr lang="en-US" altLang="en-US" sz="2800" b="0" dirty="0" err="1">
                <a:latin typeface="Verdana" panose="020B0604030504040204" pitchFamily="34" charset="0"/>
              </a:rPr>
              <a:t>Antithrombin</a:t>
            </a:r>
            <a:r>
              <a:rPr lang="en-US" altLang="en-US" sz="2800" b="0" dirty="0">
                <a:latin typeface="Verdana" panose="020B0604030504040204" pitchFamily="34" charset="0"/>
              </a:rPr>
              <a:t> (AT) </a:t>
            </a:r>
            <a:r>
              <a:rPr lang="en-US" altLang="en-US" sz="2800" b="0" dirty="0" smtClean="0">
                <a:latin typeface="Verdana" panose="020B0604030504040204" pitchFamily="34" charset="0"/>
              </a:rPr>
              <a:t>deficiency</a:t>
            </a:r>
          </a:p>
          <a:p>
            <a:endParaRPr lang="en-US" altLang="en-US" sz="2800" b="0" dirty="0">
              <a:latin typeface="Verdana" panose="020B0604030504040204" pitchFamily="34" charset="0"/>
            </a:endParaRPr>
          </a:p>
          <a:p>
            <a:r>
              <a:rPr lang="en-US" altLang="en-US" sz="2800" b="0" dirty="0">
                <a:latin typeface="Verdana" panose="020B0604030504040204" pitchFamily="34" charset="0"/>
              </a:rPr>
              <a:t>Rare disorders </a:t>
            </a:r>
            <a:endParaRPr lang="en-US" altLang="en-US" sz="2800" b="0" dirty="0" smtClean="0">
              <a:latin typeface="Verdana" panose="020B0604030504040204" pitchFamily="34" charset="0"/>
            </a:endParaRPr>
          </a:p>
          <a:p>
            <a:endParaRPr lang="en-US" altLang="en-US" sz="2800" b="0" dirty="0">
              <a:latin typeface="Verdana" panose="020B0604030504040204" pitchFamily="34" charset="0"/>
            </a:endParaRPr>
          </a:p>
          <a:p>
            <a:r>
              <a:rPr lang="en-US" altLang="en-US" sz="2800" b="0" dirty="0" err="1">
                <a:latin typeface="Verdana" panose="020B0604030504040204" pitchFamily="34" charset="0"/>
              </a:rPr>
              <a:t>Dysfibrinogenemia</a:t>
            </a:r>
            <a:r>
              <a:rPr lang="en-US" altLang="en-US" sz="2800" b="0" dirty="0">
                <a:latin typeface="Verdana" panose="020B0604030504040204" pitchFamily="34" charset="0"/>
              </a:rPr>
              <a:t> </a:t>
            </a:r>
          </a:p>
        </p:txBody>
      </p:sp>
    </p:spTree>
    <p:extLst>
      <p:ext uri="{BB962C8B-B14F-4D97-AF65-F5344CB8AC3E}">
        <p14:creationId xmlns:p14="http://schemas.microsoft.com/office/powerpoint/2010/main" val="3569818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1097280" y="5876873"/>
            <a:ext cx="10027920" cy="548640"/>
          </a:xfrm>
        </p:spPr>
        <p:txBody>
          <a:bodyPr/>
          <a:lstStyle/>
          <a:p>
            <a:pPr algn="ctr"/>
            <a:r>
              <a:rPr lang="en-US" altLang="en-US" sz="3200" b="1" dirty="0" smtClean="0"/>
              <a:t>Other  Plasma  </a:t>
            </a:r>
            <a:r>
              <a:rPr lang="en-US" altLang="en-US" sz="3200" b="1" dirty="0"/>
              <a:t>Factors</a:t>
            </a:r>
          </a:p>
        </p:txBody>
      </p:sp>
      <p:sp>
        <p:nvSpPr>
          <p:cNvPr id="36867" name="Rectangle 1027"/>
          <p:cNvSpPr>
            <a:spLocks noGrp="1" noChangeArrowheads="1"/>
          </p:cNvSpPr>
          <p:nvPr>
            <p:ph type="body" idx="1"/>
          </p:nvPr>
        </p:nvSpPr>
        <p:spPr>
          <a:xfrm>
            <a:off x="222422" y="395417"/>
            <a:ext cx="11689492" cy="4285062"/>
          </a:xfrm>
        </p:spPr>
        <p:txBody>
          <a:bodyPr>
            <a:normAutofit/>
          </a:bodyPr>
          <a:lstStyle/>
          <a:p>
            <a:pPr>
              <a:lnSpc>
                <a:spcPct val="90000"/>
              </a:lnSpc>
            </a:pPr>
            <a:r>
              <a:rPr lang="en-US" altLang="en-US" sz="2400" b="0" dirty="0">
                <a:latin typeface="Verdana" panose="020B0604030504040204" pitchFamily="34" charset="0"/>
              </a:rPr>
              <a:t>Plasma factor IX antigen </a:t>
            </a:r>
          </a:p>
          <a:p>
            <a:pPr>
              <a:lnSpc>
                <a:spcPct val="90000"/>
              </a:lnSpc>
            </a:pPr>
            <a:r>
              <a:rPr lang="en-US" altLang="en-US" sz="2400" b="0" dirty="0">
                <a:latin typeface="Verdana" panose="020B0604030504040204" pitchFamily="34" charset="0"/>
              </a:rPr>
              <a:t>Plasma factor XI antigen </a:t>
            </a:r>
          </a:p>
          <a:p>
            <a:pPr>
              <a:lnSpc>
                <a:spcPct val="90000"/>
              </a:lnSpc>
            </a:pPr>
            <a:r>
              <a:rPr lang="en-US" altLang="en-US" sz="2400" b="0" dirty="0">
                <a:latin typeface="Verdana" panose="020B0604030504040204" pitchFamily="34" charset="0"/>
              </a:rPr>
              <a:t>Thrombin </a:t>
            </a:r>
            <a:r>
              <a:rPr lang="en-US" altLang="en-US" sz="2400" b="0" dirty="0" err="1">
                <a:latin typeface="Verdana" panose="020B0604030504040204" pitchFamily="34" charset="0"/>
              </a:rPr>
              <a:t>activatable</a:t>
            </a:r>
            <a:r>
              <a:rPr lang="en-US" altLang="en-US" sz="2400" b="0" dirty="0">
                <a:latin typeface="Verdana" panose="020B0604030504040204" pitchFamily="34" charset="0"/>
              </a:rPr>
              <a:t> fibrinolysis inhibitor (TAFI)  </a:t>
            </a:r>
          </a:p>
          <a:p>
            <a:pPr>
              <a:lnSpc>
                <a:spcPct val="90000"/>
              </a:lnSpc>
            </a:pPr>
            <a:r>
              <a:rPr lang="en-US" altLang="en-US" sz="2400" b="0" dirty="0">
                <a:latin typeface="Verdana" panose="020B0604030504040204" pitchFamily="34" charset="0"/>
              </a:rPr>
              <a:t>Interleukin 8</a:t>
            </a:r>
          </a:p>
          <a:p>
            <a:pPr>
              <a:lnSpc>
                <a:spcPct val="90000"/>
              </a:lnSpc>
            </a:pPr>
            <a:r>
              <a:rPr lang="en-US" altLang="en-US" sz="2400" b="0" dirty="0">
                <a:latin typeface="Verdana" panose="020B0604030504040204" pitchFamily="34" charset="0"/>
              </a:rPr>
              <a:t>Fibrinogen</a:t>
            </a:r>
          </a:p>
          <a:p>
            <a:pPr>
              <a:lnSpc>
                <a:spcPct val="90000"/>
              </a:lnSpc>
            </a:pPr>
            <a:r>
              <a:rPr lang="en-US" altLang="en-US" sz="2400" b="0" dirty="0">
                <a:latin typeface="Verdana" panose="020B0604030504040204" pitchFamily="34" charset="0"/>
              </a:rPr>
              <a:t>Low levels of tissue factor pathway inhibitor </a:t>
            </a:r>
          </a:p>
          <a:p>
            <a:pPr>
              <a:lnSpc>
                <a:spcPct val="90000"/>
              </a:lnSpc>
            </a:pPr>
            <a:r>
              <a:rPr lang="en-US" altLang="en-US" sz="2400" b="0" dirty="0">
                <a:latin typeface="Verdana" panose="020B0604030504040204" pitchFamily="34" charset="0"/>
              </a:rPr>
              <a:t>Low plasma </a:t>
            </a:r>
            <a:r>
              <a:rPr lang="en-US" altLang="en-US" sz="2400" b="0" dirty="0" err="1">
                <a:latin typeface="Verdana" panose="020B0604030504040204" pitchFamily="34" charset="0"/>
              </a:rPr>
              <a:t>fibrinolytic</a:t>
            </a:r>
            <a:r>
              <a:rPr lang="en-US" altLang="en-US" sz="2400" b="0" dirty="0">
                <a:latin typeface="Verdana" panose="020B0604030504040204" pitchFamily="34" charset="0"/>
              </a:rPr>
              <a:t> activity  </a:t>
            </a:r>
          </a:p>
          <a:p>
            <a:pPr>
              <a:lnSpc>
                <a:spcPct val="90000"/>
              </a:lnSpc>
            </a:pPr>
            <a:r>
              <a:rPr lang="en-US" altLang="en-US" sz="2400" b="0" dirty="0">
                <a:latin typeface="Verdana" panose="020B0604030504040204" pitchFamily="34" charset="0"/>
              </a:rPr>
              <a:t>Elevated plasma fibronectin levels </a:t>
            </a:r>
          </a:p>
          <a:p>
            <a:pPr>
              <a:lnSpc>
                <a:spcPct val="90000"/>
              </a:lnSpc>
            </a:pPr>
            <a:endParaRPr lang="en-US" altLang="en-US" sz="2400" b="0" dirty="0"/>
          </a:p>
        </p:txBody>
      </p:sp>
    </p:spTree>
    <p:extLst>
      <p:ext uri="{BB962C8B-B14F-4D97-AF65-F5344CB8AC3E}">
        <p14:creationId xmlns:p14="http://schemas.microsoft.com/office/powerpoint/2010/main" val="631445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4988" y="5926300"/>
            <a:ext cx="10027920" cy="548640"/>
          </a:xfrm>
        </p:spPr>
        <p:txBody>
          <a:bodyPr/>
          <a:lstStyle/>
          <a:p>
            <a:pPr algn="ctr"/>
            <a:r>
              <a:rPr lang="en-US" altLang="en-US" sz="3200" b="1" dirty="0" smtClean="0"/>
              <a:t>Acquired  </a:t>
            </a:r>
            <a:r>
              <a:rPr lang="en-US" altLang="en-US" sz="3200" b="1" dirty="0"/>
              <a:t>VE</a:t>
            </a:r>
          </a:p>
        </p:txBody>
      </p:sp>
      <p:sp>
        <p:nvSpPr>
          <p:cNvPr id="6147" name="Rectangle 3"/>
          <p:cNvSpPr>
            <a:spLocks noGrp="1" noChangeArrowheads="1"/>
          </p:cNvSpPr>
          <p:nvPr>
            <p:ph type="body" idx="1"/>
          </p:nvPr>
        </p:nvSpPr>
        <p:spPr/>
        <p:txBody>
          <a:bodyPr>
            <a:normAutofit lnSpcReduction="10000"/>
          </a:bodyPr>
          <a:lstStyle/>
          <a:p>
            <a:r>
              <a:rPr lang="en-US" altLang="en-US" sz="2800" b="0" dirty="0">
                <a:latin typeface="Verdana" panose="020B0604030504040204" pitchFamily="34" charset="0"/>
              </a:rPr>
              <a:t>Malignancy</a:t>
            </a:r>
          </a:p>
          <a:p>
            <a:r>
              <a:rPr lang="en-US" altLang="en-US" sz="2800" b="0" dirty="0">
                <a:latin typeface="Verdana" panose="020B0604030504040204" pitchFamily="34" charset="0"/>
              </a:rPr>
              <a:t>Presence of a central venous catheter</a:t>
            </a:r>
          </a:p>
          <a:p>
            <a:r>
              <a:rPr lang="en-US" altLang="en-US" sz="2800" b="0" dirty="0">
                <a:latin typeface="Verdana" panose="020B0604030504040204" pitchFamily="34" charset="0"/>
              </a:rPr>
              <a:t>Surgery, especially orthopedic</a:t>
            </a:r>
          </a:p>
          <a:p>
            <a:r>
              <a:rPr lang="en-US" altLang="en-US" sz="2800" b="0" dirty="0">
                <a:latin typeface="Verdana" panose="020B0604030504040204" pitchFamily="34" charset="0"/>
              </a:rPr>
              <a:t>Trauma</a:t>
            </a:r>
          </a:p>
          <a:p>
            <a:r>
              <a:rPr lang="en-US" altLang="en-US" sz="2800" b="0" dirty="0">
                <a:latin typeface="Verdana" panose="020B0604030504040204" pitchFamily="34" charset="0"/>
              </a:rPr>
              <a:t>Pregnancy</a:t>
            </a:r>
          </a:p>
          <a:p>
            <a:r>
              <a:rPr lang="en-US" altLang="en-US" sz="2800" b="0" dirty="0">
                <a:latin typeface="Verdana" panose="020B0604030504040204" pitchFamily="34" charset="0"/>
              </a:rPr>
              <a:t>Oral contraceptives</a:t>
            </a:r>
          </a:p>
          <a:p>
            <a:r>
              <a:rPr lang="en-US" altLang="en-US" sz="2800" b="0" dirty="0">
                <a:latin typeface="Verdana" panose="020B0604030504040204" pitchFamily="34" charset="0"/>
              </a:rPr>
              <a:t>Hormone replacement therapy</a:t>
            </a:r>
          </a:p>
        </p:txBody>
      </p:sp>
    </p:spTree>
    <p:extLst>
      <p:ext uri="{BB962C8B-B14F-4D97-AF65-F5344CB8AC3E}">
        <p14:creationId xmlns:p14="http://schemas.microsoft.com/office/powerpoint/2010/main" val="3551194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097280" y="5951014"/>
            <a:ext cx="10027920" cy="548640"/>
          </a:xfrm>
        </p:spPr>
        <p:txBody>
          <a:bodyPr/>
          <a:lstStyle/>
          <a:p>
            <a:pPr algn="ctr"/>
            <a:r>
              <a:rPr lang="en-US" altLang="en-US" b="1" dirty="0" smtClean="0"/>
              <a:t>Acquired  </a:t>
            </a:r>
            <a:r>
              <a:rPr lang="en-US" altLang="en-US" b="1" dirty="0"/>
              <a:t>VE</a:t>
            </a:r>
          </a:p>
        </p:txBody>
      </p:sp>
      <p:sp>
        <p:nvSpPr>
          <p:cNvPr id="43011" name="Rectangle 1027"/>
          <p:cNvSpPr>
            <a:spLocks noGrp="1" noChangeArrowheads="1"/>
          </p:cNvSpPr>
          <p:nvPr>
            <p:ph type="body" idx="1"/>
          </p:nvPr>
        </p:nvSpPr>
        <p:spPr>
          <a:xfrm>
            <a:off x="0" y="345989"/>
            <a:ext cx="12192000" cy="4596714"/>
          </a:xfrm>
        </p:spPr>
        <p:txBody>
          <a:bodyPr>
            <a:normAutofit/>
          </a:bodyPr>
          <a:lstStyle/>
          <a:p>
            <a:pPr>
              <a:lnSpc>
                <a:spcPct val="90000"/>
              </a:lnSpc>
            </a:pPr>
            <a:r>
              <a:rPr lang="en-US" altLang="en-US" sz="2400" b="0" dirty="0">
                <a:solidFill>
                  <a:srgbClr val="FF0000"/>
                </a:solidFill>
                <a:latin typeface="Verdana" panose="020B0604030504040204" pitchFamily="34" charset="0"/>
              </a:rPr>
              <a:t>Oral contraceptive pills </a:t>
            </a:r>
            <a:r>
              <a:rPr lang="en-US" altLang="en-US" sz="2400" b="0" dirty="0">
                <a:latin typeface="Verdana" panose="020B0604030504040204" pitchFamily="34" charset="0"/>
              </a:rPr>
              <a:t>that contain third-generation</a:t>
            </a:r>
            <a:r>
              <a:rPr lang="en-US" altLang="en-US" sz="2400" b="0" baseline="30000" dirty="0">
                <a:latin typeface="Verdana" panose="020B0604030504040204" pitchFamily="34" charset="0"/>
              </a:rPr>
              <a:t> </a:t>
            </a:r>
            <a:r>
              <a:rPr lang="en-US" altLang="en-US" sz="2400" b="0" dirty="0" err="1">
                <a:latin typeface="Verdana" panose="020B0604030504040204" pitchFamily="34" charset="0"/>
              </a:rPr>
              <a:t>progestins</a:t>
            </a:r>
            <a:r>
              <a:rPr lang="en-US" altLang="en-US" sz="2400" b="0" dirty="0">
                <a:latin typeface="Verdana" panose="020B0604030504040204" pitchFamily="34" charset="0"/>
              </a:rPr>
              <a:t> are the most important cause of thrombosis in young women. </a:t>
            </a:r>
            <a:endParaRPr lang="en-US" altLang="en-US" sz="2400" b="0" dirty="0" smtClean="0">
              <a:latin typeface="Verdana" panose="020B0604030504040204" pitchFamily="34" charset="0"/>
            </a:endParaRPr>
          </a:p>
          <a:p>
            <a:pPr>
              <a:lnSpc>
                <a:spcPct val="90000"/>
              </a:lnSpc>
            </a:pPr>
            <a:endParaRPr lang="en-US" altLang="en-US" sz="2400" b="0" dirty="0">
              <a:latin typeface="Verdana" panose="020B0604030504040204" pitchFamily="34" charset="0"/>
            </a:endParaRPr>
          </a:p>
          <a:p>
            <a:pPr>
              <a:lnSpc>
                <a:spcPct val="90000"/>
              </a:lnSpc>
            </a:pPr>
            <a:r>
              <a:rPr lang="en-US" altLang="en-US" sz="2400" b="0" dirty="0">
                <a:latin typeface="Verdana" panose="020B0604030504040204" pitchFamily="34" charset="0"/>
              </a:rPr>
              <a:t>The </a:t>
            </a:r>
            <a:r>
              <a:rPr lang="en-US" altLang="en-US" sz="2400" b="0" dirty="0">
                <a:solidFill>
                  <a:srgbClr val="FF0000"/>
                </a:solidFill>
                <a:latin typeface="Verdana" panose="020B0604030504040204" pitchFamily="34" charset="0"/>
              </a:rPr>
              <a:t>risk of thrombosis </a:t>
            </a:r>
            <a:r>
              <a:rPr lang="en-US" altLang="en-US" sz="2400" b="0" dirty="0">
                <a:latin typeface="Verdana" panose="020B0604030504040204" pitchFamily="34" charset="0"/>
              </a:rPr>
              <a:t>increases within four months of the</a:t>
            </a:r>
            <a:r>
              <a:rPr lang="en-US" altLang="en-US" sz="2400" b="0" dirty="0">
                <a:solidFill>
                  <a:srgbClr val="FF0000"/>
                </a:solidFill>
                <a:latin typeface="Verdana" panose="020B0604030504040204" pitchFamily="34" charset="0"/>
              </a:rPr>
              <a:t> initiation </a:t>
            </a:r>
            <a:r>
              <a:rPr lang="en-US" altLang="en-US" sz="2400" b="0" dirty="0">
                <a:latin typeface="Verdana" panose="020B0604030504040204" pitchFamily="34" charset="0"/>
              </a:rPr>
              <a:t>of therapy and is unaffected by duration of use. </a:t>
            </a:r>
            <a:endParaRPr lang="en-US" altLang="en-US" sz="2400" b="0" dirty="0" smtClean="0">
              <a:latin typeface="Verdana" panose="020B0604030504040204" pitchFamily="34" charset="0"/>
            </a:endParaRPr>
          </a:p>
          <a:p>
            <a:pPr>
              <a:lnSpc>
                <a:spcPct val="90000"/>
              </a:lnSpc>
            </a:pPr>
            <a:endParaRPr lang="en-US" altLang="en-US" sz="2400" b="0" dirty="0">
              <a:latin typeface="Verdana" panose="020B0604030504040204" pitchFamily="34" charset="0"/>
            </a:endParaRPr>
          </a:p>
          <a:p>
            <a:pPr>
              <a:lnSpc>
                <a:spcPct val="90000"/>
              </a:lnSpc>
            </a:pPr>
            <a:r>
              <a:rPr lang="en-US" altLang="en-US" sz="2400" b="0" dirty="0">
                <a:latin typeface="Verdana" panose="020B0604030504040204" pitchFamily="34" charset="0"/>
              </a:rPr>
              <a:t>The </a:t>
            </a:r>
            <a:r>
              <a:rPr lang="en-US" altLang="en-US" sz="2400" b="0" dirty="0">
                <a:solidFill>
                  <a:srgbClr val="FF0000"/>
                </a:solidFill>
                <a:latin typeface="Verdana" panose="020B0604030504040204" pitchFamily="34" charset="0"/>
              </a:rPr>
              <a:t>risk decreases </a:t>
            </a:r>
            <a:r>
              <a:rPr lang="en-US" altLang="en-US" sz="2400" b="0" dirty="0">
                <a:latin typeface="Verdana" panose="020B0604030504040204" pitchFamily="34" charset="0"/>
              </a:rPr>
              <a:t>to previous levels within three months of cessation. </a:t>
            </a:r>
            <a:endParaRPr lang="en-US" altLang="en-US" sz="2400" b="0" dirty="0" smtClean="0">
              <a:latin typeface="Verdana" panose="020B0604030504040204" pitchFamily="34" charset="0"/>
            </a:endParaRPr>
          </a:p>
          <a:p>
            <a:pPr>
              <a:lnSpc>
                <a:spcPct val="90000"/>
              </a:lnSpc>
            </a:pPr>
            <a:endParaRPr lang="en-US" altLang="en-US" sz="2400" b="0" dirty="0">
              <a:latin typeface="Verdana" panose="020B0604030504040204" pitchFamily="34" charset="0"/>
            </a:endParaRPr>
          </a:p>
          <a:p>
            <a:pPr>
              <a:lnSpc>
                <a:spcPct val="90000"/>
              </a:lnSpc>
            </a:pPr>
            <a:r>
              <a:rPr lang="en-US" altLang="en-US" sz="2400" b="0" dirty="0">
                <a:latin typeface="Verdana" panose="020B0604030504040204" pitchFamily="34" charset="0"/>
              </a:rPr>
              <a:t>An increased risk for VTE has also been found in women using contraceptive transdermal patches and ring.</a:t>
            </a:r>
          </a:p>
        </p:txBody>
      </p:sp>
    </p:spTree>
    <p:extLst>
      <p:ext uri="{BB962C8B-B14F-4D97-AF65-F5344CB8AC3E}">
        <p14:creationId xmlns:p14="http://schemas.microsoft.com/office/powerpoint/2010/main" val="928280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70275" y="5827447"/>
            <a:ext cx="10027920" cy="548640"/>
          </a:xfrm>
        </p:spPr>
        <p:txBody>
          <a:bodyPr/>
          <a:lstStyle/>
          <a:p>
            <a:pPr algn="ctr"/>
            <a:r>
              <a:rPr lang="en-US" altLang="en-US" b="1" dirty="0" smtClean="0"/>
              <a:t>Acquired  </a:t>
            </a:r>
            <a:r>
              <a:rPr lang="en-US" altLang="en-US" b="1" dirty="0"/>
              <a:t>VE</a:t>
            </a:r>
          </a:p>
        </p:txBody>
      </p:sp>
      <p:sp>
        <p:nvSpPr>
          <p:cNvPr id="7171" name="Rectangle 3"/>
          <p:cNvSpPr>
            <a:spLocks noGrp="1" noChangeArrowheads="1"/>
          </p:cNvSpPr>
          <p:nvPr>
            <p:ph type="body" idx="1"/>
          </p:nvPr>
        </p:nvSpPr>
        <p:spPr>
          <a:xfrm>
            <a:off x="345989" y="197708"/>
            <a:ext cx="11541211" cy="4769707"/>
          </a:xfrm>
        </p:spPr>
        <p:txBody>
          <a:bodyPr>
            <a:normAutofit/>
          </a:bodyPr>
          <a:lstStyle/>
          <a:p>
            <a:pPr>
              <a:lnSpc>
                <a:spcPct val="90000"/>
              </a:lnSpc>
            </a:pPr>
            <a:r>
              <a:rPr lang="en-US" altLang="en-US" sz="2400" b="0" dirty="0" err="1">
                <a:latin typeface="Verdana" panose="020B0604030504040204" pitchFamily="34" charset="0"/>
                <a:ea typeface="Verdana" panose="020B0604030504040204" pitchFamily="34" charset="0"/>
                <a:cs typeface="Verdana" panose="020B0604030504040204" pitchFamily="34" charset="0"/>
              </a:rPr>
              <a:t>Tamoxifen</a:t>
            </a:r>
            <a:r>
              <a:rPr lang="en-US" altLang="en-US" sz="2400" b="0" dirty="0">
                <a:latin typeface="Verdana" panose="020B0604030504040204" pitchFamily="34" charset="0"/>
                <a:ea typeface="Verdana" panose="020B0604030504040204" pitchFamily="34" charset="0"/>
                <a:cs typeface="Verdana" panose="020B0604030504040204" pitchFamily="34" charset="0"/>
              </a:rPr>
              <a:t>, </a:t>
            </a:r>
            <a:r>
              <a:rPr lang="en-US" altLang="en-US" sz="2400" b="0" dirty="0" err="1">
                <a:latin typeface="Verdana" panose="020B0604030504040204" pitchFamily="34" charset="0"/>
                <a:ea typeface="Verdana" panose="020B0604030504040204" pitchFamily="34" charset="0"/>
                <a:cs typeface="Verdana" panose="020B0604030504040204" pitchFamily="34" charset="0"/>
              </a:rPr>
              <a:t>Bevacizumab</a:t>
            </a:r>
            <a:r>
              <a:rPr lang="en-US" altLang="en-US" sz="2400" b="0" dirty="0">
                <a:latin typeface="Verdana" panose="020B0604030504040204" pitchFamily="34" charset="0"/>
                <a:ea typeface="Verdana" panose="020B0604030504040204" pitchFamily="34" charset="0"/>
                <a:cs typeface="Verdana" panose="020B0604030504040204" pitchFamily="34" charset="0"/>
              </a:rPr>
              <a:t>, Thalidomide, </a:t>
            </a:r>
            <a:r>
              <a:rPr lang="en-US" altLang="en-US" sz="2400" b="0" dirty="0" err="1" smtClean="0">
                <a:latin typeface="Verdana" panose="020B0604030504040204" pitchFamily="34" charset="0"/>
                <a:ea typeface="Verdana" panose="020B0604030504040204" pitchFamily="34" charset="0"/>
                <a:cs typeface="Verdana" panose="020B0604030504040204" pitchFamily="34" charset="0"/>
              </a:rPr>
              <a:t>Lenalidomide</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smtClean="0">
                <a:latin typeface="Verdana" panose="020B0604030504040204" pitchFamily="34" charset="0"/>
                <a:ea typeface="Verdana" panose="020B0604030504040204" pitchFamily="34" charset="0"/>
                <a:cs typeface="Verdana" panose="020B0604030504040204" pitchFamily="34" charset="0"/>
              </a:rPr>
              <a:t>Immobilization</a:t>
            </a: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Congestive </a:t>
            </a:r>
            <a:r>
              <a:rPr lang="en-US" altLang="en-US" sz="2400" b="0" dirty="0" smtClean="0">
                <a:latin typeface="Verdana" panose="020B0604030504040204" pitchFamily="34" charset="0"/>
                <a:ea typeface="Verdana" panose="020B0604030504040204" pitchFamily="34" charset="0"/>
                <a:cs typeface="Verdana" panose="020B0604030504040204" pitchFamily="34" charset="0"/>
              </a:rPr>
              <a:t>failure</a:t>
            </a: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err="1">
                <a:latin typeface="Verdana" panose="020B0604030504040204" pitchFamily="34" charset="0"/>
                <a:ea typeface="Verdana" panose="020B0604030504040204" pitchFamily="34" charset="0"/>
                <a:cs typeface="Verdana" panose="020B0604030504040204" pitchFamily="34" charset="0"/>
              </a:rPr>
              <a:t>Antiphospholipid</a:t>
            </a:r>
            <a:r>
              <a:rPr lang="en-US" altLang="en-US" sz="2400" b="0" dirty="0">
                <a:latin typeface="Verdana" panose="020B0604030504040204" pitchFamily="34" charset="0"/>
                <a:ea typeface="Verdana" panose="020B0604030504040204" pitchFamily="34" charset="0"/>
                <a:cs typeface="Verdana" panose="020B0604030504040204" pitchFamily="34" charset="0"/>
              </a:rPr>
              <a:t> antibody syndrome</a:t>
            </a:r>
          </a:p>
          <a:p>
            <a:pPr>
              <a:lnSpc>
                <a:spcPct val="90000"/>
              </a:lnSpc>
            </a:pPr>
            <a:r>
              <a:rPr lang="en-US" altLang="en-US" sz="2400" b="0" dirty="0" err="1">
                <a:latin typeface="Verdana" panose="020B0604030504040204" pitchFamily="34" charset="0"/>
                <a:ea typeface="Verdana" panose="020B0604030504040204" pitchFamily="34" charset="0"/>
                <a:cs typeface="Verdana" panose="020B0604030504040204" pitchFamily="34" charset="0"/>
              </a:rPr>
              <a:t>Myeloproliferative</a:t>
            </a:r>
            <a:r>
              <a:rPr lang="en-US" altLang="en-US" sz="2400" b="0" dirty="0">
                <a:latin typeface="Verdana" panose="020B0604030504040204" pitchFamily="34" charset="0"/>
                <a:ea typeface="Verdana" panose="020B0604030504040204" pitchFamily="34" charset="0"/>
                <a:cs typeface="Verdana" panose="020B0604030504040204" pitchFamily="34" charset="0"/>
              </a:rPr>
              <a:t> disorders </a:t>
            </a:r>
          </a:p>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Polycythemia </a:t>
            </a:r>
            <a:r>
              <a:rPr lang="en-US" altLang="en-US" sz="2400" b="0" dirty="0" err="1">
                <a:latin typeface="Verdana" panose="020B0604030504040204" pitchFamily="34" charset="0"/>
                <a:ea typeface="Verdana" panose="020B0604030504040204" pitchFamily="34" charset="0"/>
                <a:cs typeface="Verdana" panose="020B0604030504040204" pitchFamily="34" charset="0"/>
              </a:rPr>
              <a:t>vera</a:t>
            </a:r>
            <a:r>
              <a:rPr lang="en-US" altLang="en-US" sz="2400" b="0" dirty="0">
                <a:latin typeface="Verdana" panose="020B0604030504040204" pitchFamily="34" charset="0"/>
                <a:ea typeface="Verdana" panose="020B0604030504040204" pitchFamily="34" charset="0"/>
                <a:cs typeface="Verdana" panose="020B0604030504040204" pitchFamily="34" charset="0"/>
              </a:rPr>
              <a:t> </a:t>
            </a:r>
          </a:p>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Essential </a:t>
            </a:r>
            <a:r>
              <a:rPr lang="en-US" altLang="en-US" sz="2400" b="0" dirty="0" err="1">
                <a:latin typeface="Verdana" panose="020B0604030504040204" pitchFamily="34" charset="0"/>
                <a:ea typeface="Verdana" panose="020B0604030504040204" pitchFamily="34" charset="0"/>
                <a:cs typeface="Verdana" panose="020B0604030504040204" pitchFamily="34" charset="0"/>
              </a:rPr>
              <a:t>thrombocythemia</a:t>
            </a:r>
            <a:r>
              <a:rPr lang="en-US" altLang="en-US" sz="2400" b="0" dirty="0">
                <a:latin typeface="Verdana" panose="020B0604030504040204" pitchFamily="34" charset="0"/>
                <a:ea typeface="Verdana" panose="020B0604030504040204" pitchFamily="34" charset="0"/>
                <a:cs typeface="Verdana" panose="020B0604030504040204" pitchFamily="34" charset="0"/>
              </a:rPr>
              <a:t> </a:t>
            </a:r>
          </a:p>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Paroxysmal nocturnal </a:t>
            </a:r>
            <a:r>
              <a:rPr lang="en-US" altLang="en-US" sz="2400" b="0" dirty="0" err="1">
                <a:latin typeface="Verdana" panose="020B0604030504040204" pitchFamily="34" charset="0"/>
                <a:ea typeface="Verdana" panose="020B0604030504040204" pitchFamily="34" charset="0"/>
                <a:cs typeface="Verdana" panose="020B0604030504040204" pitchFamily="34" charset="0"/>
              </a:rPr>
              <a:t>hemoglobinuria</a:t>
            </a: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230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97280" y="5679166"/>
            <a:ext cx="10027920" cy="548640"/>
          </a:xfrm>
        </p:spPr>
        <p:txBody>
          <a:bodyPr/>
          <a:lstStyle/>
          <a:p>
            <a:pPr algn="ctr"/>
            <a:r>
              <a:rPr lang="en-US" altLang="en-US" dirty="0"/>
              <a:t>Acquired VE</a:t>
            </a:r>
          </a:p>
        </p:txBody>
      </p:sp>
      <p:sp>
        <p:nvSpPr>
          <p:cNvPr id="8195" name="Rectangle 3"/>
          <p:cNvSpPr>
            <a:spLocks noGrp="1" noChangeArrowheads="1"/>
          </p:cNvSpPr>
          <p:nvPr>
            <p:ph type="body" idx="1"/>
          </p:nvPr>
        </p:nvSpPr>
        <p:spPr/>
        <p:txBody>
          <a:bodyPr>
            <a:normAutofit fontScale="85000" lnSpcReduction="20000"/>
          </a:bodyPr>
          <a:lstStyle/>
          <a:p>
            <a:pPr>
              <a:lnSpc>
                <a:spcPct val="90000"/>
              </a:lnSpc>
            </a:pPr>
            <a:r>
              <a:rPr lang="en-US" altLang="en-US" sz="2800" b="0" dirty="0">
                <a:latin typeface="Verdana" panose="020B0604030504040204" pitchFamily="34" charset="0"/>
              </a:rPr>
              <a:t>Inflammatory bowel disease</a:t>
            </a:r>
          </a:p>
          <a:p>
            <a:pPr>
              <a:lnSpc>
                <a:spcPct val="90000"/>
              </a:lnSpc>
            </a:pPr>
            <a:r>
              <a:rPr lang="en-US" altLang="en-US" sz="2800" b="0" dirty="0" err="1">
                <a:latin typeface="Verdana" panose="020B0604030504040204" pitchFamily="34" charset="0"/>
              </a:rPr>
              <a:t>Nephrotic</a:t>
            </a:r>
            <a:r>
              <a:rPr lang="en-US" altLang="en-US" sz="2800" b="0" dirty="0">
                <a:latin typeface="Verdana" panose="020B0604030504040204" pitchFamily="34" charset="0"/>
              </a:rPr>
              <a:t> syndrome</a:t>
            </a:r>
          </a:p>
          <a:p>
            <a:pPr>
              <a:lnSpc>
                <a:spcPct val="90000"/>
              </a:lnSpc>
            </a:pPr>
            <a:r>
              <a:rPr lang="en-US" altLang="en-US" sz="2800" b="0" dirty="0" err="1">
                <a:latin typeface="Verdana" panose="020B0604030504040204" pitchFamily="34" charset="0"/>
              </a:rPr>
              <a:t>Hyperviscosity</a:t>
            </a:r>
            <a:r>
              <a:rPr lang="en-US" altLang="en-US" sz="2800" b="0" dirty="0">
                <a:latin typeface="Verdana" panose="020B0604030504040204" pitchFamily="34" charset="0"/>
              </a:rPr>
              <a:t> </a:t>
            </a:r>
          </a:p>
          <a:p>
            <a:pPr>
              <a:lnSpc>
                <a:spcPct val="90000"/>
              </a:lnSpc>
            </a:pPr>
            <a:r>
              <a:rPr lang="en-US" altLang="en-US" sz="2800" b="0" dirty="0" err="1">
                <a:latin typeface="Verdana" panose="020B0604030504040204" pitchFamily="34" charset="0"/>
              </a:rPr>
              <a:t>Waldenstrom's</a:t>
            </a:r>
            <a:r>
              <a:rPr lang="en-US" altLang="en-US" sz="2800" b="0" dirty="0">
                <a:latin typeface="Verdana" panose="020B0604030504040204" pitchFamily="34" charset="0"/>
              </a:rPr>
              <a:t> </a:t>
            </a:r>
            <a:r>
              <a:rPr lang="en-US" altLang="en-US" sz="2800" b="0" dirty="0" err="1">
                <a:latin typeface="Verdana" panose="020B0604030504040204" pitchFamily="34" charset="0"/>
              </a:rPr>
              <a:t>macroglobulinemia</a:t>
            </a:r>
            <a:r>
              <a:rPr lang="en-US" altLang="en-US" sz="2800" b="0" dirty="0">
                <a:latin typeface="Verdana" panose="020B0604030504040204" pitchFamily="34" charset="0"/>
              </a:rPr>
              <a:t> </a:t>
            </a:r>
          </a:p>
          <a:p>
            <a:pPr>
              <a:lnSpc>
                <a:spcPct val="90000"/>
              </a:lnSpc>
            </a:pPr>
            <a:r>
              <a:rPr lang="en-US" altLang="en-US" sz="2800" b="0" dirty="0">
                <a:latin typeface="Verdana" panose="020B0604030504040204" pitchFamily="34" charset="0"/>
              </a:rPr>
              <a:t>Multiple myeloma </a:t>
            </a:r>
          </a:p>
          <a:p>
            <a:pPr>
              <a:lnSpc>
                <a:spcPct val="90000"/>
              </a:lnSpc>
            </a:pPr>
            <a:r>
              <a:rPr lang="en-US" altLang="en-US" sz="2800" b="0" dirty="0">
                <a:latin typeface="Verdana" panose="020B0604030504040204" pitchFamily="34" charset="0"/>
              </a:rPr>
              <a:t>Marked leukocytosis in acute leukemia</a:t>
            </a:r>
          </a:p>
          <a:p>
            <a:pPr>
              <a:lnSpc>
                <a:spcPct val="90000"/>
              </a:lnSpc>
            </a:pPr>
            <a:r>
              <a:rPr lang="en-US" altLang="en-US" sz="2800" b="0" dirty="0">
                <a:latin typeface="Verdana" panose="020B0604030504040204" pitchFamily="34" charset="0"/>
              </a:rPr>
              <a:t>Sickle cell anemia</a:t>
            </a:r>
          </a:p>
          <a:p>
            <a:pPr>
              <a:lnSpc>
                <a:spcPct val="90000"/>
              </a:lnSpc>
            </a:pPr>
            <a:r>
              <a:rPr lang="en-US" altLang="en-US" sz="2800" b="0" dirty="0">
                <a:latin typeface="Verdana" panose="020B0604030504040204" pitchFamily="34" charset="0"/>
              </a:rPr>
              <a:t>HIV/AIDS</a:t>
            </a:r>
          </a:p>
          <a:p>
            <a:pPr algn="ctr">
              <a:lnSpc>
                <a:spcPct val="90000"/>
              </a:lnSpc>
              <a:buFontTx/>
              <a:buNone/>
            </a:pPr>
            <a:r>
              <a:rPr lang="en-US" altLang="en-US" sz="2800" b="0" dirty="0">
                <a:latin typeface="Verdana" panose="020B0604030504040204" pitchFamily="34" charset="0"/>
              </a:rPr>
              <a:t/>
            </a:r>
            <a:br>
              <a:rPr lang="en-US" altLang="en-US" sz="2800" b="0" dirty="0">
                <a:latin typeface="Verdana" panose="020B0604030504040204" pitchFamily="34" charset="0"/>
              </a:rPr>
            </a:br>
            <a:endParaRPr lang="en-US" altLang="en-US" sz="2800" b="0" dirty="0">
              <a:latin typeface="Verdana" panose="020B0604030504040204" pitchFamily="34" charset="0"/>
            </a:endParaRPr>
          </a:p>
        </p:txBody>
      </p:sp>
    </p:spTree>
    <p:extLst>
      <p:ext uri="{BB962C8B-B14F-4D97-AF65-F5344CB8AC3E}">
        <p14:creationId xmlns:p14="http://schemas.microsoft.com/office/powerpoint/2010/main" val="554187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93842" y="5975727"/>
            <a:ext cx="10027920" cy="548640"/>
          </a:xfrm>
        </p:spPr>
        <p:txBody>
          <a:bodyPr/>
          <a:lstStyle/>
          <a:p>
            <a:pPr algn="ctr"/>
            <a:r>
              <a:rPr lang="en-US" altLang="en-US" b="1" dirty="0" smtClean="0"/>
              <a:t>Causes  </a:t>
            </a:r>
            <a:r>
              <a:rPr lang="en-US" altLang="en-US" b="1" dirty="0"/>
              <a:t>of </a:t>
            </a:r>
            <a:r>
              <a:rPr lang="en-US" altLang="en-US" b="1" dirty="0" smtClean="0"/>
              <a:t> Thromboembolism</a:t>
            </a:r>
            <a:endParaRPr lang="en-US" altLang="en-US" b="1" dirty="0"/>
          </a:p>
        </p:txBody>
      </p:sp>
      <p:sp>
        <p:nvSpPr>
          <p:cNvPr id="16387" name="Rectangle 3"/>
          <p:cNvSpPr>
            <a:spLocks noGrp="1" noChangeArrowheads="1"/>
          </p:cNvSpPr>
          <p:nvPr>
            <p:ph type="body" idx="1"/>
          </p:nvPr>
        </p:nvSpPr>
        <p:spPr>
          <a:xfrm>
            <a:off x="197708" y="2129329"/>
            <a:ext cx="11813060" cy="3579849"/>
          </a:xfrm>
        </p:spPr>
        <p:txBody>
          <a:bodyPr>
            <a:normAutofit/>
          </a:bodyPr>
          <a:lstStyle/>
          <a:p>
            <a:r>
              <a:rPr lang="en-US" altLang="en-US" sz="2400" b="0" dirty="0">
                <a:latin typeface="Verdana" panose="020B0604030504040204" pitchFamily="34" charset="0"/>
              </a:rPr>
              <a:t>In a population-based study of the incidence of venous thromboembolism (VTE), 56 percent of the patients had </a:t>
            </a:r>
            <a:r>
              <a:rPr lang="en-US" altLang="en-US" sz="2400" b="0" dirty="0">
                <a:solidFill>
                  <a:srgbClr val="FF0000"/>
                </a:solidFill>
                <a:latin typeface="Verdana" panose="020B0604030504040204" pitchFamily="34" charset="0"/>
              </a:rPr>
              <a:t>three or more of the following six risk factors present at the time of VTE: </a:t>
            </a:r>
          </a:p>
        </p:txBody>
      </p:sp>
    </p:spTree>
    <p:extLst>
      <p:ext uri="{BB962C8B-B14F-4D97-AF65-F5344CB8AC3E}">
        <p14:creationId xmlns:p14="http://schemas.microsoft.com/office/powerpoint/2010/main" val="172422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72160" y="3277704"/>
            <a:ext cx="10582868" cy="3085548"/>
          </a:xfrm>
          <a:solidFill>
            <a:srgbClr val="00B0F0"/>
          </a:solidFill>
          <a:ln>
            <a:noFill/>
          </a:ln>
          <a:effectLst>
            <a:outerShdw blurRad="50800" dist="38100" dir="13500000" algn="br" rotWithShape="0">
              <a:prstClr val="black">
                <a:alpha val="40000"/>
              </a:prstClr>
            </a:outerShdw>
          </a:effectLst>
          <a:scene3d>
            <a:camera prst="orthographicFront" fov="0">
              <a:rot lat="0" lon="0" rev="0"/>
            </a:camera>
            <a:lightRig rig="soft" dir="b">
              <a:rot lat="0" lon="0" rev="0"/>
            </a:lightRig>
          </a:scene3d>
          <a:sp3d prstMaterial="dkEdge">
            <a:contourClr>
              <a:schemeClr val="accent1"/>
            </a:contourClr>
          </a:sp3d>
        </p:spPr>
        <p:style>
          <a:lnRef idx="0">
            <a:schemeClr val="accent1"/>
          </a:lnRef>
          <a:fillRef idx="3">
            <a:schemeClr val="accent1"/>
          </a:fillRef>
          <a:effectRef idx="3">
            <a:schemeClr val="accent1"/>
          </a:effectRef>
          <a:fontRef idx="minor">
            <a:schemeClr val="lt1"/>
          </a:fontRef>
        </p:style>
        <p:txBody>
          <a:bodyPr>
            <a:noAutofit/>
          </a:bodyPr>
          <a:lstStyle/>
          <a:p>
            <a:pPr algn="ct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2"/>
          <p:cNvSpPr txBox="1">
            <a:spLocks noChangeArrowheads="1"/>
          </p:cNvSpPr>
          <p:nvPr/>
        </p:nvSpPr>
        <p:spPr>
          <a:xfrm>
            <a:off x="157657" y="470354"/>
            <a:ext cx="11902965" cy="1470025"/>
          </a:xfrm>
          <a:prstGeom prst="rect">
            <a:avLst/>
          </a:prstGeom>
          <a:noFill/>
        </p:spPr>
        <p:style>
          <a:lnRef idx="0">
            <a:schemeClr val="accent2"/>
          </a:lnRef>
          <a:fillRef idx="3">
            <a:schemeClr val="accent2"/>
          </a:fillRef>
          <a:effectRef idx="3">
            <a:schemeClr val="accent2"/>
          </a:effectRef>
          <a:fontRef idx="minor">
            <a:schemeClr val="lt1"/>
          </a:fontRef>
        </p:style>
        <p:txBody>
          <a:bodyPr vert="horz" lIns="91440" tIns="45721" rIns="91440" bIns="45721"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cap="all">
                <a:solidFill>
                  <a:srgbClr val="000000"/>
                </a:solidFill>
                <a:latin typeface="Arial"/>
                <a:ea typeface="+mj-ea"/>
                <a:cs typeface="+mj-cs"/>
              </a:rPr>
              <a:t>DEEP VEIN THROMBOSIS</a:t>
            </a:r>
            <a:endParaRPr lang="en-US" sz="3200" dirty="0">
              <a:solidFill>
                <a:schemeClr val="accent5">
                  <a:lumMod val="75000"/>
                </a:schemeClr>
              </a:solidFill>
              <a:latin typeface="Copperplate Gothic Bold" pitchFamily="34" charset="0"/>
            </a:endParaRPr>
          </a:p>
        </p:txBody>
      </p:sp>
      <p:pic>
        <p:nvPicPr>
          <p:cNvPr id="9" name="Picture 8"/>
          <p:cNvPicPr/>
          <p:nvPr/>
        </p:nvPicPr>
        <p:blipFill>
          <a:blip r:embed="rId2"/>
          <a:srcRect/>
          <a:stretch>
            <a:fillRect/>
          </a:stretch>
        </p:blipFill>
        <p:spPr bwMode="auto">
          <a:xfrm>
            <a:off x="10648557" y="371561"/>
            <a:ext cx="1412942" cy="1667609"/>
          </a:xfrm>
          <a:prstGeom prst="rect">
            <a:avLst/>
          </a:prstGeom>
          <a:noFill/>
          <a:ln w="9525">
            <a:noFill/>
            <a:miter lim="800000"/>
            <a:headEnd/>
            <a:tailEnd/>
          </a:ln>
        </p:spPr>
      </p:pic>
      <p:pic>
        <p:nvPicPr>
          <p:cNvPr id="1026" name="Picture 2" descr="_Eft9Au_UHS_LOGO(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37" y="371561"/>
            <a:ext cx="1828800" cy="1667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67463327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422900" y="0"/>
            <a:ext cx="10026650" cy="549275"/>
          </a:xfrm>
        </p:spPr>
        <p:txBody>
          <a:bodyPr/>
          <a:lstStyle/>
          <a:p>
            <a:pPr algn="ctr"/>
            <a:r>
              <a:rPr lang="en-US" altLang="en-US" sz="1400" b="1" dirty="0" smtClean="0"/>
              <a:t>Causes  of  </a:t>
            </a:r>
            <a:r>
              <a:rPr lang="en-US" altLang="en-US" sz="1400" b="1" dirty="0"/>
              <a:t>Thromboembolism</a:t>
            </a:r>
          </a:p>
        </p:txBody>
      </p:sp>
      <p:graphicFrame>
        <p:nvGraphicFramePr>
          <p:cNvPr id="2" name="Diagram 1"/>
          <p:cNvGraphicFramePr/>
          <p:nvPr>
            <p:extLst>
              <p:ext uri="{D42A27DB-BD31-4B8C-83A1-F6EECF244321}">
                <p14:modId xmlns:p14="http://schemas.microsoft.com/office/powerpoint/2010/main" val="2348391172"/>
              </p:ext>
            </p:extLst>
          </p:nvPr>
        </p:nvGraphicFramePr>
        <p:xfrm>
          <a:off x="-692150" y="0"/>
          <a:ext cx="12839700" cy="684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156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49735" y="2459201"/>
            <a:ext cx="10027920" cy="548640"/>
          </a:xfrm>
        </p:spPr>
        <p:txBody>
          <a:bodyPr/>
          <a:lstStyle/>
          <a:p>
            <a:pPr algn="ctr"/>
            <a:r>
              <a:rPr lang="en-US" altLang="en-US" b="1" dirty="0"/>
              <a:t>Pathophysiology</a:t>
            </a:r>
          </a:p>
        </p:txBody>
      </p:sp>
      <p:graphicFrame>
        <p:nvGraphicFramePr>
          <p:cNvPr id="2" name="Diagram 1"/>
          <p:cNvGraphicFramePr/>
          <p:nvPr>
            <p:extLst>
              <p:ext uri="{D42A27DB-BD31-4B8C-83A1-F6EECF244321}">
                <p14:modId xmlns:p14="http://schemas.microsoft.com/office/powerpoint/2010/main" val="4037243001"/>
              </p:ext>
            </p:extLst>
          </p:nvPr>
        </p:nvGraphicFramePr>
        <p:xfrm>
          <a:off x="154425" y="36041"/>
          <a:ext cx="117221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349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18555" y="5901587"/>
            <a:ext cx="10027920" cy="548640"/>
          </a:xfrm>
        </p:spPr>
        <p:txBody>
          <a:bodyPr/>
          <a:lstStyle/>
          <a:p>
            <a:pPr algn="ctr"/>
            <a:r>
              <a:rPr lang="en-US" altLang="en-US" sz="3200" b="1" dirty="0"/>
              <a:t>DVT</a:t>
            </a:r>
          </a:p>
        </p:txBody>
      </p:sp>
      <p:sp>
        <p:nvSpPr>
          <p:cNvPr id="34819" name="Rectangle 3"/>
          <p:cNvSpPr>
            <a:spLocks noGrp="1" noChangeArrowheads="1"/>
          </p:cNvSpPr>
          <p:nvPr>
            <p:ph type="body" idx="1"/>
          </p:nvPr>
        </p:nvSpPr>
        <p:spPr/>
        <p:txBody>
          <a:bodyPr>
            <a:normAutofit/>
          </a:bodyPr>
          <a:lstStyle/>
          <a:p>
            <a:r>
              <a:rPr lang="en-US" altLang="en-US" sz="2800" b="0" dirty="0">
                <a:latin typeface="Verdana" panose="020B0604030504040204" pitchFamily="34" charset="0"/>
              </a:rPr>
              <a:t>There are a number of questions that arise when a patient is suspected of having deep vein thrombosis (DVT) of the lower extremity. </a:t>
            </a:r>
          </a:p>
          <a:p>
            <a:endParaRPr lang="en-US" altLang="en-US" sz="2800" b="0" dirty="0"/>
          </a:p>
        </p:txBody>
      </p:sp>
    </p:spTree>
    <p:extLst>
      <p:ext uri="{BB962C8B-B14F-4D97-AF65-F5344CB8AC3E}">
        <p14:creationId xmlns:p14="http://schemas.microsoft.com/office/powerpoint/2010/main" val="3955907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24623374"/>
              </p:ext>
            </p:extLst>
          </p:nvPr>
        </p:nvGraphicFramePr>
        <p:xfrm>
          <a:off x="1930399" y="-17670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5402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97280" y="5679165"/>
            <a:ext cx="10027920" cy="548640"/>
          </a:xfrm>
        </p:spPr>
        <p:txBody>
          <a:bodyPr/>
          <a:lstStyle/>
          <a:p>
            <a:pPr algn="ctr"/>
            <a:r>
              <a:rPr lang="en-US" altLang="en-US" sz="3200" b="1" dirty="0"/>
              <a:t>DVT</a:t>
            </a:r>
          </a:p>
        </p:txBody>
      </p:sp>
      <p:sp>
        <p:nvSpPr>
          <p:cNvPr id="50179" name="Rectangle 3"/>
          <p:cNvSpPr>
            <a:spLocks noGrp="1" noChangeArrowheads="1"/>
          </p:cNvSpPr>
          <p:nvPr>
            <p:ph type="body" idx="1"/>
          </p:nvPr>
        </p:nvSpPr>
        <p:spPr/>
        <p:txBody>
          <a:bodyPr>
            <a:normAutofit/>
          </a:bodyPr>
          <a:lstStyle/>
          <a:p>
            <a:r>
              <a:rPr lang="en-US" altLang="en-US" sz="2400" b="0" dirty="0">
                <a:latin typeface="Verdana" panose="020B0604030504040204" pitchFamily="34" charset="0"/>
              </a:rPr>
              <a:t>What is the appropriate initial therapy for DVT; when is hospitalization not required? </a:t>
            </a:r>
            <a:endParaRPr lang="en-US" altLang="en-US" sz="2400" b="0" dirty="0" smtClean="0">
              <a:latin typeface="Verdana" panose="020B0604030504040204" pitchFamily="34" charset="0"/>
            </a:endParaRPr>
          </a:p>
          <a:p>
            <a:endParaRPr lang="en-US" altLang="en-US" sz="2400" b="0" dirty="0">
              <a:latin typeface="Verdana" panose="020B0604030504040204" pitchFamily="34" charset="0"/>
            </a:endParaRPr>
          </a:p>
          <a:p>
            <a:r>
              <a:rPr lang="en-US" altLang="en-US" sz="2400" b="0" dirty="0">
                <a:latin typeface="Verdana" panose="020B0604030504040204" pitchFamily="34" charset="0"/>
              </a:rPr>
              <a:t>What is the recommended long-term treatment for DVT (e.g., agents to use, monitoring the degree of anticoagulation, length of time treatment is needed)? </a:t>
            </a:r>
          </a:p>
        </p:txBody>
      </p:sp>
    </p:spTree>
    <p:extLst>
      <p:ext uri="{BB962C8B-B14F-4D97-AF65-F5344CB8AC3E}">
        <p14:creationId xmlns:p14="http://schemas.microsoft.com/office/powerpoint/2010/main" val="1418220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97280" y="5802733"/>
            <a:ext cx="10027920" cy="548640"/>
          </a:xfrm>
        </p:spPr>
        <p:txBody>
          <a:bodyPr/>
          <a:lstStyle/>
          <a:p>
            <a:pPr algn="ctr"/>
            <a:r>
              <a:rPr lang="en-US" altLang="en-US" b="1" dirty="0"/>
              <a:t>DVT</a:t>
            </a:r>
          </a:p>
        </p:txBody>
      </p:sp>
      <p:sp>
        <p:nvSpPr>
          <p:cNvPr id="51203" name="Rectangle 3"/>
          <p:cNvSpPr>
            <a:spLocks noGrp="1" noChangeArrowheads="1"/>
          </p:cNvSpPr>
          <p:nvPr>
            <p:ph type="body" idx="1"/>
          </p:nvPr>
        </p:nvSpPr>
        <p:spPr/>
        <p:txBody>
          <a:bodyPr>
            <a:normAutofit/>
          </a:bodyPr>
          <a:lstStyle/>
          <a:p>
            <a:r>
              <a:rPr lang="en-US" altLang="en-US" sz="2400" b="0" dirty="0">
                <a:latin typeface="Verdana" panose="020B0604030504040204" pitchFamily="34" charset="0"/>
              </a:rPr>
              <a:t>When should one screen for the presence of a </a:t>
            </a:r>
            <a:r>
              <a:rPr lang="en-US" altLang="en-US" sz="2400" b="0" dirty="0" err="1">
                <a:latin typeface="Verdana" panose="020B0604030504040204" pitchFamily="34" charset="0"/>
              </a:rPr>
              <a:t>hypercoagulable</a:t>
            </a:r>
            <a:r>
              <a:rPr lang="en-US" altLang="en-US" sz="2400" b="0" dirty="0">
                <a:latin typeface="Verdana" panose="020B0604030504040204" pitchFamily="34" charset="0"/>
              </a:rPr>
              <a:t> state, not only in the patient, but also in family members? </a:t>
            </a:r>
          </a:p>
          <a:p>
            <a:endParaRPr lang="en-US" altLang="en-US" sz="2400" b="0" dirty="0"/>
          </a:p>
          <a:p>
            <a:endParaRPr lang="en-US" altLang="en-US" sz="2400" b="0" dirty="0"/>
          </a:p>
        </p:txBody>
      </p:sp>
    </p:spTree>
    <p:extLst>
      <p:ext uri="{BB962C8B-B14F-4D97-AF65-F5344CB8AC3E}">
        <p14:creationId xmlns:p14="http://schemas.microsoft.com/office/powerpoint/2010/main" val="1700674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74745" y="5651981"/>
            <a:ext cx="10027920" cy="548640"/>
          </a:xfrm>
        </p:spPr>
        <p:txBody>
          <a:bodyPr/>
          <a:lstStyle/>
          <a:p>
            <a:pPr algn="ctr"/>
            <a:r>
              <a:rPr lang="en-US" altLang="en-US" sz="3200" b="1" dirty="0"/>
              <a:t>DVT</a:t>
            </a:r>
          </a:p>
        </p:txBody>
      </p:sp>
      <p:sp>
        <p:nvSpPr>
          <p:cNvPr id="52227" name="Rectangle 3"/>
          <p:cNvSpPr>
            <a:spLocks noGrp="1" noChangeArrowheads="1"/>
          </p:cNvSpPr>
          <p:nvPr>
            <p:ph type="body" idx="1"/>
          </p:nvPr>
        </p:nvSpPr>
        <p:spPr/>
        <p:txBody>
          <a:bodyPr>
            <a:normAutofit/>
          </a:bodyPr>
          <a:lstStyle/>
          <a:p>
            <a:pPr algn="ctr">
              <a:buFontTx/>
              <a:buNone/>
            </a:pPr>
            <a:r>
              <a:rPr lang="en-US" altLang="en-US" sz="2400" dirty="0">
                <a:latin typeface="Verdana" panose="020B0604030504040204" pitchFamily="34" charset="0"/>
              </a:rPr>
              <a:t>	</a:t>
            </a:r>
            <a:r>
              <a:rPr lang="en-US" altLang="en-US" sz="2400" dirty="0" smtClean="0">
                <a:latin typeface="Verdana" panose="020B0604030504040204" pitchFamily="34" charset="0"/>
              </a:rPr>
              <a:t>INITIAL  </a:t>
            </a:r>
            <a:r>
              <a:rPr lang="en-US" altLang="en-US" sz="2400" dirty="0">
                <a:latin typeface="Verdana" panose="020B0604030504040204" pitchFamily="34" charset="0"/>
              </a:rPr>
              <a:t>APPROACH</a:t>
            </a:r>
            <a:r>
              <a:rPr lang="en-US" altLang="en-US" sz="2400" dirty="0"/>
              <a:t> </a:t>
            </a:r>
            <a:endParaRPr lang="en-US" altLang="en-US" sz="2400" dirty="0" smtClean="0"/>
          </a:p>
          <a:p>
            <a:pPr algn="ctr">
              <a:buFontTx/>
              <a:buNone/>
            </a:pPr>
            <a:endParaRPr lang="en-US" altLang="en-US" sz="2400" b="0" dirty="0">
              <a:latin typeface="Verdana" panose="020B0604030504040204" pitchFamily="34" charset="0"/>
            </a:endParaRPr>
          </a:p>
          <a:p>
            <a:pPr algn="ctr">
              <a:buFontTx/>
              <a:buNone/>
            </a:pPr>
            <a:endParaRPr lang="en-US" altLang="en-US" sz="2400" b="0" dirty="0">
              <a:latin typeface="Verdana" panose="020B0604030504040204" pitchFamily="34" charset="0"/>
            </a:endParaRPr>
          </a:p>
          <a:p>
            <a:r>
              <a:rPr lang="en-US" altLang="en-US" sz="2400" b="0" dirty="0">
                <a:latin typeface="Verdana" panose="020B0604030504040204" pitchFamily="34" charset="0"/>
              </a:rPr>
              <a:t>When approaching the patient with suspected DVT of the lower extremity, it is important to appreciate that only </a:t>
            </a:r>
            <a:r>
              <a:rPr lang="en-US" altLang="en-US" sz="2400" b="0" dirty="0">
                <a:solidFill>
                  <a:srgbClr val="FF0000"/>
                </a:solidFill>
                <a:latin typeface="Verdana" panose="020B0604030504040204" pitchFamily="34" charset="0"/>
              </a:rPr>
              <a:t>a minority </a:t>
            </a:r>
            <a:r>
              <a:rPr lang="en-US" altLang="en-US" sz="2400" b="0" dirty="0">
                <a:latin typeface="Verdana" panose="020B0604030504040204" pitchFamily="34" charset="0"/>
              </a:rPr>
              <a:t>of patients actually have the disease and will require anticoagulation. </a:t>
            </a:r>
          </a:p>
        </p:txBody>
      </p:sp>
    </p:spTree>
    <p:extLst>
      <p:ext uri="{BB962C8B-B14F-4D97-AF65-F5344CB8AC3E}">
        <p14:creationId xmlns:p14="http://schemas.microsoft.com/office/powerpoint/2010/main" val="4229716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906765" y="6034349"/>
            <a:ext cx="10027920" cy="548640"/>
          </a:xfrm>
        </p:spPr>
        <p:txBody>
          <a:bodyPr/>
          <a:lstStyle/>
          <a:p>
            <a:pPr algn="ctr"/>
            <a:r>
              <a:rPr lang="en-US" altLang="en-US" sz="3200" b="1" dirty="0"/>
              <a:t>DVT</a:t>
            </a:r>
          </a:p>
        </p:txBody>
      </p:sp>
      <p:sp>
        <p:nvSpPr>
          <p:cNvPr id="57347" name="Rectangle 3"/>
          <p:cNvSpPr>
            <a:spLocks noGrp="1" noChangeArrowheads="1"/>
          </p:cNvSpPr>
          <p:nvPr>
            <p:ph type="body" idx="1"/>
          </p:nvPr>
        </p:nvSpPr>
        <p:spPr>
          <a:xfrm>
            <a:off x="7086600" y="1037525"/>
            <a:ext cx="5105400" cy="3579849"/>
          </a:xfrm>
        </p:spPr>
        <p:txBody>
          <a:bodyPr>
            <a:normAutofit/>
          </a:bodyPr>
          <a:lstStyle/>
          <a:p>
            <a:pPr>
              <a:lnSpc>
                <a:spcPct val="90000"/>
              </a:lnSpc>
            </a:pPr>
            <a:r>
              <a:rPr lang="en-US" altLang="en-US" sz="2400" b="0" dirty="0">
                <a:latin typeface="Verdana" panose="020B0604030504040204" pitchFamily="34" charset="0"/>
              </a:rPr>
              <a:t>This illustrates </a:t>
            </a:r>
            <a:r>
              <a:rPr lang="en-US" altLang="en-US" sz="2400" b="0" dirty="0">
                <a:solidFill>
                  <a:srgbClr val="FF0000"/>
                </a:solidFill>
                <a:latin typeface="Verdana" panose="020B0604030504040204" pitchFamily="34" charset="0"/>
              </a:rPr>
              <a:t>the importance of using validated algorithms </a:t>
            </a:r>
            <a:r>
              <a:rPr lang="en-US" altLang="en-US" sz="2400" b="0" dirty="0">
                <a:latin typeface="Verdana" panose="020B0604030504040204" pitchFamily="34" charset="0"/>
              </a:rPr>
              <a:t>to evaluate patients with suspected DVT, along with objective testing to establish the diagnosis</a:t>
            </a:r>
            <a:r>
              <a:rPr lang="en-US" altLang="en-US" sz="2400" b="0" dirty="0" smtClean="0">
                <a:latin typeface="Verdana" panose="020B0604030504040204" pitchFamily="34" charset="0"/>
              </a:rPr>
              <a:t>.</a:t>
            </a:r>
          </a:p>
          <a:p>
            <a:pPr>
              <a:lnSpc>
                <a:spcPct val="90000"/>
              </a:lnSpc>
            </a:pPr>
            <a:endParaRPr lang="en-US" altLang="en-US" sz="2400" b="0" dirty="0">
              <a:latin typeface="Verdana" panose="020B0604030504040204" pitchFamily="34" charset="0"/>
            </a:endParaRPr>
          </a:p>
          <a:p>
            <a:pPr>
              <a:lnSpc>
                <a:spcPct val="90000"/>
              </a:lnSpc>
            </a:pPr>
            <a:endParaRPr lang="en-US" altLang="en-US" sz="2400" b="0" dirty="0"/>
          </a:p>
        </p:txBody>
      </p:sp>
      <p:graphicFrame>
        <p:nvGraphicFramePr>
          <p:cNvPr id="2" name="Diagram 1"/>
          <p:cNvGraphicFramePr/>
          <p:nvPr>
            <p:extLst>
              <p:ext uri="{D42A27DB-BD31-4B8C-83A1-F6EECF244321}">
                <p14:modId xmlns:p14="http://schemas.microsoft.com/office/powerpoint/2010/main" val="2071554869"/>
              </p:ext>
            </p:extLst>
          </p:nvPr>
        </p:nvGraphicFramePr>
        <p:xfrm>
          <a:off x="-1371600" y="38100"/>
          <a:ext cx="8972550" cy="672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038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97280" y="5802733"/>
            <a:ext cx="10027920" cy="548640"/>
          </a:xfrm>
        </p:spPr>
        <p:txBody>
          <a:bodyPr/>
          <a:lstStyle/>
          <a:p>
            <a:pPr algn="ctr"/>
            <a:r>
              <a:rPr lang="en-US" altLang="en-US" b="1" dirty="0" smtClean="0"/>
              <a:t>DVT  </a:t>
            </a:r>
            <a:r>
              <a:rPr lang="en-US" altLang="en-US" b="1" dirty="0"/>
              <a:t>History</a:t>
            </a:r>
          </a:p>
        </p:txBody>
      </p:sp>
      <p:sp>
        <p:nvSpPr>
          <p:cNvPr id="58371" name="Rectangle 3"/>
          <p:cNvSpPr>
            <a:spLocks noGrp="1" noChangeArrowheads="1"/>
          </p:cNvSpPr>
          <p:nvPr>
            <p:ph type="body" idx="1"/>
          </p:nvPr>
        </p:nvSpPr>
        <p:spPr>
          <a:xfrm>
            <a:off x="222422" y="1100629"/>
            <a:ext cx="11689492" cy="3579849"/>
          </a:xfrm>
        </p:spPr>
        <p:txBody>
          <a:bodyPr>
            <a:normAutofit/>
          </a:bodyPr>
          <a:lstStyle/>
          <a:p>
            <a:r>
              <a:rPr lang="en-US" altLang="en-US" sz="2400" b="0" dirty="0">
                <a:latin typeface="Verdana" panose="020B0604030504040204" pitchFamily="34" charset="0"/>
              </a:rPr>
              <a:t>Classic symptoms of DVT include swelling, pain, and discoloration in the involved extremity. </a:t>
            </a:r>
            <a:endParaRPr lang="en-US" altLang="en-US" sz="2400" b="0" dirty="0" smtClean="0">
              <a:latin typeface="Verdana" panose="020B0604030504040204" pitchFamily="34" charset="0"/>
            </a:endParaRPr>
          </a:p>
          <a:p>
            <a:endParaRPr lang="en-US" altLang="en-US" sz="2400" b="0" dirty="0">
              <a:latin typeface="Verdana" panose="020B0604030504040204" pitchFamily="34" charset="0"/>
            </a:endParaRPr>
          </a:p>
          <a:p>
            <a:r>
              <a:rPr lang="en-US" altLang="en-US" sz="2400" b="0" dirty="0">
                <a:latin typeface="Verdana" panose="020B0604030504040204" pitchFamily="34" charset="0"/>
              </a:rPr>
              <a:t>There is </a:t>
            </a:r>
            <a:r>
              <a:rPr lang="en-US" altLang="en-US" sz="2400" b="0" dirty="0">
                <a:solidFill>
                  <a:srgbClr val="FF0000"/>
                </a:solidFill>
                <a:latin typeface="Verdana" panose="020B0604030504040204" pitchFamily="34" charset="0"/>
              </a:rPr>
              <a:t>not necessarily </a:t>
            </a:r>
            <a:r>
              <a:rPr lang="en-US" altLang="en-US" sz="2400" b="0" dirty="0">
                <a:latin typeface="Verdana" panose="020B0604030504040204" pitchFamily="34" charset="0"/>
              </a:rPr>
              <a:t>a correlation between the location of symptoms and the site of thrombosis. </a:t>
            </a:r>
          </a:p>
          <a:p>
            <a:endParaRPr lang="en-US" altLang="en-US" sz="2400" b="0" dirty="0"/>
          </a:p>
        </p:txBody>
      </p:sp>
    </p:spTree>
    <p:extLst>
      <p:ext uri="{BB962C8B-B14F-4D97-AF65-F5344CB8AC3E}">
        <p14:creationId xmlns:p14="http://schemas.microsoft.com/office/powerpoint/2010/main" val="404437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19701" y="5679166"/>
            <a:ext cx="10027920" cy="548640"/>
          </a:xfrm>
        </p:spPr>
        <p:txBody>
          <a:bodyPr/>
          <a:lstStyle/>
          <a:p>
            <a:pPr algn="ctr"/>
            <a:r>
              <a:rPr lang="en-US" altLang="en-US" b="1" dirty="0" smtClean="0"/>
              <a:t>DVT  </a:t>
            </a:r>
            <a:r>
              <a:rPr lang="en-US" altLang="en-US" b="1" dirty="0"/>
              <a:t>History</a:t>
            </a:r>
          </a:p>
        </p:txBody>
      </p:sp>
      <p:sp>
        <p:nvSpPr>
          <p:cNvPr id="61443" name="Rectangle 3"/>
          <p:cNvSpPr>
            <a:spLocks noGrp="1" noChangeArrowheads="1"/>
          </p:cNvSpPr>
          <p:nvPr>
            <p:ph type="body" idx="1"/>
          </p:nvPr>
        </p:nvSpPr>
        <p:spPr>
          <a:xfrm>
            <a:off x="222422" y="1100629"/>
            <a:ext cx="11763632" cy="3579849"/>
          </a:xfrm>
        </p:spPr>
        <p:txBody>
          <a:bodyPr>
            <a:normAutofit/>
          </a:bodyPr>
          <a:lstStyle/>
          <a:p>
            <a:r>
              <a:rPr lang="en-US" altLang="en-US" sz="2400" b="0" dirty="0">
                <a:latin typeface="Verdana" panose="020B0604030504040204" pitchFamily="34" charset="0"/>
              </a:rPr>
              <a:t>Recent potential precipitating </a:t>
            </a:r>
            <a:r>
              <a:rPr lang="en-US" altLang="en-US" sz="2400" b="0" dirty="0" smtClean="0">
                <a:latin typeface="Verdana" panose="020B0604030504040204" pitchFamily="34" charset="0"/>
              </a:rPr>
              <a:t>conditions</a:t>
            </a:r>
          </a:p>
          <a:p>
            <a:endParaRPr lang="en-US" altLang="en-US" sz="2400" b="0" dirty="0">
              <a:latin typeface="Verdana" panose="020B0604030504040204" pitchFamily="34" charset="0"/>
            </a:endParaRPr>
          </a:p>
          <a:p>
            <a:r>
              <a:rPr lang="en-US" altLang="en-US" sz="2400" b="0" dirty="0">
                <a:latin typeface="Verdana" panose="020B0604030504040204" pitchFamily="34" charset="0"/>
              </a:rPr>
              <a:t>Underlying conditions: i.e. cancer, collagen-vascular </a:t>
            </a:r>
            <a:r>
              <a:rPr lang="en-US" altLang="en-US" sz="2400" b="0" dirty="0" smtClean="0">
                <a:latin typeface="Verdana" panose="020B0604030504040204" pitchFamily="34" charset="0"/>
              </a:rPr>
              <a:t>disorders</a:t>
            </a:r>
          </a:p>
          <a:p>
            <a:endParaRPr lang="en-US" altLang="en-US" sz="2400" b="0" dirty="0">
              <a:latin typeface="Verdana" panose="020B0604030504040204" pitchFamily="34" charset="0"/>
            </a:endParaRPr>
          </a:p>
          <a:p>
            <a:r>
              <a:rPr lang="en-US" altLang="en-US" sz="2400" b="0" dirty="0">
                <a:latin typeface="Verdana" panose="020B0604030504040204" pitchFamily="34" charset="0"/>
              </a:rPr>
              <a:t>Medications </a:t>
            </a:r>
          </a:p>
          <a:p>
            <a:endParaRPr lang="en-US" altLang="en-US" sz="2400" b="0" dirty="0">
              <a:latin typeface="Verdana" panose="020B0604030504040204" pitchFamily="34" charset="0"/>
            </a:endParaRPr>
          </a:p>
        </p:txBody>
      </p:sp>
    </p:spTree>
    <p:extLst>
      <p:ext uri="{BB962C8B-B14F-4D97-AF65-F5344CB8AC3E}">
        <p14:creationId xmlns:p14="http://schemas.microsoft.com/office/powerpoint/2010/main" val="542451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9520" y="5811520"/>
            <a:ext cx="10027920" cy="548640"/>
          </a:xfrm>
        </p:spPr>
        <p:txBody>
          <a:bodyPr/>
          <a:lstStyle/>
          <a:p>
            <a:pPr algn="ctr"/>
            <a:r>
              <a:rPr lang="en-US" b="1" dirty="0" smtClean="0"/>
              <a:t>Learning  objectives</a:t>
            </a:r>
            <a:endParaRPr lang="en-US" b="1" dirty="0"/>
          </a:p>
        </p:txBody>
      </p:sp>
      <p:sp>
        <p:nvSpPr>
          <p:cNvPr id="5" name="Content Placeholder 4"/>
          <p:cNvSpPr>
            <a:spLocks noGrp="1"/>
          </p:cNvSpPr>
          <p:nvPr>
            <p:ph idx="1"/>
          </p:nvPr>
        </p:nvSpPr>
        <p:spPr>
          <a:xfrm>
            <a:off x="264160" y="190501"/>
            <a:ext cx="11684000" cy="4781550"/>
          </a:xfrm>
        </p:spPr>
        <p:txBody>
          <a:bodyPr>
            <a:noAutofit/>
          </a:bodyPr>
          <a:lstStyle/>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At the end of this activity , participants would be able to diagnose  DVT</a:t>
            </a:r>
          </a:p>
          <a:p>
            <a:pPr>
              <a:buFont typeface="Wingdings" panose="05000000000000000000" pitchFamily="2" charset="2"/>
              <a:buChar char="§"/>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Feel more competent to treat DVT using various therapeutic  options available </a:t>
            </a:r>
          </a:p>
          <a:p>
            <a:pPr>
              <a:buFont typeface="Wingdings" panose="05000000000000000000" pitchFamily="2" charset="2"/>
              <a:buChar char="§"/>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Have knowledge of various anticoagulants, both conventional and novel oral anticoagulants</a:t>
            </a:r>
          </a:p>
          <a:p>
            <a:pPr>
              <a:buFont typeface="Wingdings" panose="05000000000000000000" pitchFamily="2" charset="2"/>
              <a:buChar char="§"/>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Will know about various options for DVT prevention including dietary advices</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7842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97280" y="5654452"/>
            <a:ext cx="10027920" cy="548640"/>
          </a:xfrm>
        </p:spPr>
        <p:txBody>
          <a:bodyPr/>
          <a:lstStyle/>
          <a:p>
            <a:pPr algn="ctr"/>
            <a:r>
              <a:rPr lang="en-US" altLang="en-US" b="1" dirty="0"/>
              <a:t>DVT </a:t>
            </a:r>
            <a:r>
              <a:rPr lang="en-US" altLang="en-US" b="1" dirty="0" smtClean="0"/>
              <a:t> Physical  </a:t>
            </a:r>
            <a:r>
              <a:rPr lang="en-US" altLang="en-US" b="1" dirty="0"/>
              <a:t>Exam</a:t>
            </a:r>
          </a:p>
        </p:txBody>
      </p:sp>
      <p:sp>
        <p:nvSpPr>
          <p:cNvPr id="62467" name="Rectangle 3"/>
          <p:cNvSpPr>
            <a:spLocks noGrp="1" noChangeArrowheads="1"/>
          </p:cNvSpPr>
          <p:nvPr>
            <p:ph type="body" idx="1"/>
          </p:nvPr>
        </p:nvSpPr>
        <p:spPr/>
        <p:txBody>
          <a:bodyPr>
            <a:normAutofit/>
          </a:bodyPr>
          <a:lstStyle/>
          <a:p>
            <a:pPr algn="ctr">
              <a:lnSpc>
                <a:spcPct val="90000"/>
              </a:lnSpc>
              <a:buFontTx/>
              <a:buNone/>
            </a:pPr>
            <a:r>
              <a:rPr lang="en-US" altLang="en-US" sz="2400" b="0" dirty="0">
                <a:latin typeface="Verdana" panose="020B0604030504040204" pitchFamily="34" charset="0"/>
              </a:rPr>
              <a:t>	</a:t>
            </a:r>
            <a:r>
              <a:rPr lang="en-US" altLang="en-US" sz="2400" dirty="0">
                <a:solidFill>
                  <a:srgbClr val="FF0000"/>
                </a:solidFill>
                <a:latin typeface="Verdana" panose="020B0604030504040204" pitchFamily="34" charset="0"/>
              </a:rPr>
              <a:t>Special attention should be directed to:</a:t>
            </a:r>
          </a:p>
          <a:p>
            <a:pPr>
              <a:lnSpc>
                <a:spcPct val="90000"/>
              </a:lnSpc>
            </a:pPr>
            <a:r>
              <a:rPr lang="en-US" altLang="en-US" sz="2400" b="0" dirty="0">
                <a:latin typeface="Verdana" panose="020B0604030504040204" pitchFamily="34" charset="0"/>
              </a:rPr>
              <a:t>The vascular system</a:t>
            </a:r>
          </a:p>
          <a:p>
            <a:pPr>
              <a:lnSpc>
                <a:spcPct val="90000"/>
              </a:lnSpc>
            </a:pPr>
            <a:r>
              <a:rPr lang="en-US" altLang="en-US" sz="2400" b="0" dirty="0">
                <a:latin typeface="Verdana" panose="020B0604030504040204" pitchFamily="34" charset="0"/>
              </a:rPr>
              <a:t>Extremities (e.g., looking for signs of superficial or deep vein thrombosis)</a:t>
            </a:r>
          </a:p>
          <a:p>
            <a:pPr>
              <a:lnSpc>
                <a:spcPct val="90000"/>
              </a:lnSpc>
            </a:pPr>
            <a:r>
              <a:rPr lang="en-US" altLang="en-US" sz="2400" b="0" dirty="0">
                <a:latin typeface="Verdana" panose="020B0604030504040204" pitchFamily="34" charset="0"/>
              </a:rPr>
              <a:t>Chest</a:t>
            </a:r>
          </a:p>
          <a:p>
            <a:pPr>
              <a:lnSpc>
                <a:spcPct val="90000"/>
              </a:lnSpc>
            </a:pPr>
            <a:r>
              <a:rPr lang="en-US" altLang="en-US" sz="2400" b="0" dirty="0">
                <a:latin typeface="Verdana" panose="020B0604030504040204" pitchFamily="34" charset="0"/>
              </a:rPr>
              <a:t>Heart</a:t>
            </a:r>
          </a:p>
          <a:p>
            <a:pPr>
              <a:lnSpc>
                <a:spcPct val="90000"/>
              </a:lnSpc>
            </a:pPr>
            <a:r>
              <a:rPr lang="en-US" altLang="en-US" sz="2400" b="0" dirty="0">
                <a:latin typeface="Verdana" panose="020B0604030504040204" pitchFamily="34" charset="0"/>
              </a:rPr>
              <a:t>Abdominal organs</a:t>
            </a:r>
          </a:p>
          <a:p>
            <a:pPr>
              <a:lnSpc>
                <a:spcPct val="90000"/>
              </a:lnSpc>
            </a:pPr>
            <a:r>
              <a:rPr lang="en-US" altLang="en-US" sz="2400" b="0" dirty="0">
                <a:latin typeface="Verdana" panose="020B0604030504040204" pitchFamily="34" charset="0"/>
              </a:rPr>
              <a:t>Skin (e.g., skin necrosis, </a:t>
            </a:r>
            <a:r>
              <a:rPr lang="en-US" altLang="en-US" sz="2400" b="0" dirty="0" err="1">
                <a:latin typeface="Verdana" panose="020B0604030504040204" pitchFamily="34" charset="0"/>
              </a:rPr>
              <a:t>livedo</a:t>
            </a:r>
            <a:r>
              <a:rPr lang="en-US" altLang="en-US" sz="2400" b="0" dirty="0">
                <a:latin typeface="Verdana" panose="020B0604030504040204" pitchFamily="34" charset="0"/>
              </a:rPr>
              <a:t> </a:t>
            </a:r>
            <a:r>
              <a:rPr lang="en-US" altLang="en-US" sz="2400" b="0" dirty="0" err="1">
                <a:latin typeface="Verdana" panose="020B0604030504040204" pitchFamily="34" charset="0"/>
              </a:rPr>
              <a:t>reticularis</a:t>
            </a:r>
            <a:r>
              <a:rPr lang="en-US" altLang="en-US" sz="2400" b="0" dirty="0">
                <a:latin typeface="Verdana" panose="020B0604030504040204" pitchFamily="34" charset="0"/>
              </a:rPr>
              <a:t>). </a:t>
            </a:r>
            <a:endParaRPr lang="en-US" altLang="en-US" sz="2400" b="0" dirty="0"/>
          </a:p>
        </p:txBody>
      </p:sp>
    </p:spTree>
    <p:extLst>
      <p:ext uri="{BB962C8B-B14F-4D97-AF65-F5344CB8AC3E}">
        <p14:creationId xmlns:p14="http://schemas.microsoft.com/office/powerpoint/2010/main" val="4098035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livedo_reticul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6764338" cy="676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50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97280" y="5926301"/>
            <a:ext cx="10027920" cy="548640"/>
          </a:xfrm>
        </p:spPr>
        <p:txBody>
          <a:bodyPr/>
          <a:lstStyle/>
          <a:p>
            <a:pPr algn="ctr"/>
            <a:r>
              <a:rPr lang="en-US" altLang="en-US" b="1" dirty="0" smtClean="0"/>
              <a:t>DVT  </a:t>
            </a:r>
            <a:r>
              <a:rPr lang="en-US" altLang="en-US" b="1" dirty="0"/>
              <a:t>Physical </a:t>
            </a:r>
            <a:r>
              <a:rPr lang="en-US" altLang="en-US" b="1" dirty="0" smtClean="0"/>
              <a:t> Exam</a:t>
            </a:r>
            <a:endParaRPr lang="en-US" altLang="en-US" b="1" dirty="0"/>
          </a:p>
        </p:txBody>
      </p:sp>
      <p:sp>
        <p:nvSpPr>
          <p:cNvPr id="63491" name="Rectangle 3"/>
          <p:cNvSpPr>
            <a:spLocks noGrp="1" noChangeArrowheads="1"/>
          </p:cNvSpPr>
          <p:nvPr>
            <p:ph type="body" idx="1"/>
          </p:nvPr>
        </p:nvSpPr>
        <p:spPr>
          <a:xfrm>
            <a:off x="197708" y="1100629"/>
            <a:ext cx="11788346" cy="3579849"/>
          </a:xfrm>
        </p:spPr>
        <p:txBody>
          <a:bodyPr>
            <a:normAutofit/>
          </a:bodyPr>
          <a:lstStyle/>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There may be pain and tenderness in the thigh along the course of the major veins ("painful deep vein syndrome").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Tenderness on deep palpation of the calf muscles is suggestive, but</a:t>
            </a: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 not </a:t>
            </a:r>
            <a:r>
              <a:rPr lang="en-US" altLang="en-US" sz="2400" b="0" dirty="0">
                <a:latin typeface="Verdana" panose="020B0604030504040204" pitchFamily="34" charset="0"/>
                <a:ea typeface="Verdana" panose="020B0604030504040204" pitchFamily="34" charset="0"/>
                <a:cs typeface="Verdana" panose="020B0604030504040204" pitchFamily="34" charset="0"/>
              </a:rPr>
              <a:t>diagnostic.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Homan's sign is unreliable. </a:t>
            </a: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368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18556" y="6000441"/>
            <a:ext cx="10027920" cy="548640"/>
          </a:xfrm>
        </p:spPr>
        <p:txBody>
          <a:bodyPr/>
          <a:lstStyle/>
          <a:p>
            <a:pPr algn="ctr"/>
            <a:r>
              <a:rPr lang="en-US" altLang="en-US" b="1" dirty="0"/>
              <a:t>DVT Physical Exam</a:t>
            </a:r>
          </a:p>
        </p:txBody>
      </p:sp>
      <p:sp>
        <p:nvSpPr>
          <p:cNvPr id="64515" name="Rectangle 3"/>
          <p:cNvSpPr>
            <a:spLocks noGrp="1" noChangeArrowheads="1"/>
          </p:cNvSpPr>
          <p:nvPr>
            <p:ph type="body" idx="1"/>
          </p:nvPr>
        </p:nvSpPr>
        <p:spPr>
          <a:xfrm>
            <a:off x="172995" y="1100629"/>
            <a:ext cx="12019005" cy="3579849"/>
          </a:xfrm>
        </p:spPr>
        <p:txBody>
          <a:bodyPr>
            <a:normAutofit/>
          </a:bodyPr>
          <a:lstStyle/>
          <a:p>
            <a:r>
              <a:rPr lang="en-US" altLang="en-US" sz="2400" b="0" dirty="0">
                <a:latin typeface="Verdana" panose="020B0604030504040204" pitchFamily="34" charset="0"/>
              </a:rPr>
              <a:t>A 2005 meta-analysis of diagnostic cohort studies of patients with suspected DVT concluded the following concerning these physical findings</a:t>
            </a:r>
            <a:r>
              <a:rPr lang="en-US" altLang="en-US" sz="2400" b="0" dirty="0" smtClean="0">
                <a:latin typeface="Verdana" panose="020B0604030504040204" pitchFamily="34" charset="0"/>
              </a:rPr>
              <a:t>:</a:t>
            </a:r>
          </a:p>
          <a:p>
            <a:endParaRPr lang="en-US" altLang="en-US" sz="2400" b="0" dirty="0">
              <a:latin typeface="Verdana" panose="020B0604030504040204" pitchFamily="34" charset="0"/>
            </a:endParaRPr>
          </a:p>
          <a:p>
            <a:r>
              <a:rPr lang="en-US" altLang="en-US" sz="2400" b="0" dirty="0">
                <a:latin typeface="Verdana" panose="020B0604030504040204" pitchFamily="34" charset="0"/>
              </a:rPr>
              <a:t>Only a </a:t>
            </a:r>
            <a:r>
              <a:rPr lang="en-US" altLang="en-US" sz="2400" b="0" dirty="0">
                <a:solidFill>
                  <a:srgbClr val="FF0000"/>
                </a:solidFill>
                <a:latin typeface="Verdana" panose="020B0604030504040204" pitchFamily="34" charset="0"/>
              </a:rPr>
              <a:t>difference in calf diameters </a:t>
            </a:r>
            <a:r>
              <a:rPr lang="en-US" altLang="en-US" sz="2400" b="0" dirty="0">
                <a:latin typeface="Verdana" panose="020B0604030504040204" pitchFamily="34" charset="0"/>
              </a:rPr>
              <a:t>(likelihood ratio, LR 1.8; 95% CI 1.5-2.2) was of potential value for </a:t>
            </a:r>
            <a:r>
              <a:rPr lang="en-US" altLang="en-US" sz="2400" b="0" dirty="0">
                <a:solidFill>
                  <a:srgbClr val="FF0000"/>
                </a:solidFill>
                <a:latin typeface="Verdana" panose="020B0604030504040204" pitchFamily="34" charset="0"/>
              </a:rPr>
              <a:t>ruling in </a:t>
            </a:r>
            <a:r>
              <a:rPr lang="en-US" altLang="en-US" sz="2400" b="0" dirty="0">
                <a:latin typeface="Verdana" panose="020B0604030504040204" pitchFamily="34" charset="0"/>
              </a:rPr>
              <a:t>DVT.</a:t>
            </a:r>
            <a:endParaRPr lang="en-US" altLang="en-US" sz="2400" b="0" dirty="0"/>
          </a:p>
        </p:txBody>
      </p:sp>
    </p:spTree>
    <p:extLst>
      <p:ext uri="{BB962C8B-B14F-4D97-AF65-F5344CB8AC3E}">
        <p14:creationId xmlns:p14="http://schemas.microsoft.com/office/powerpoint/2010/main" val="1603310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97280" y="5901587"/>
            <a:ext cx="10027920" cy="548640"/>
          </a:xfrm>
        </p:spPr>
        <p:txBody>
          <a:bodyPr/>
          <a:lstStyle/>
          <a:p>
            <a:pPr algn="ctr"/>
            <a:r>
              <a:rPr lang="en-US" altLang="en-US" b="1" dirty="0"/>
              <a:t>DVT </a:t>
            </a:r>
            <a:r>
              <a:rPr lang="en-US" altLang="en-US" b="1" dirty="0" smtClean="0"/>
              <a:t> Physical  </a:t>
            </a:r>
            <a:r>
              <a:rPr lang="en-US" altLang="en-US" b="1" dirty="0"/>
              <a:t>Exam</a:t>
            </a:r>
          </a:p>
        </p:txBody>
      </p:sp>
      <p:sp>
        <p:nvSpPr>
          <p:cNvPr id="68611" name="Rectangle 3"/>
          <p:cNvSpPr>
            <a:spLocks noGrp="1" noChangeArrowheads="1"/>
          </p:cNvSpPr>
          <p:nvPr>
            <p:ph type="body" idx="1"/>
          </p:nvPr>
        </p:nvSpPr>
        <p:spPr>
          <a:xfrm>
            <a:off x="197708" y="296563"/>
            <a:ext cx="11788346" cy="4383916"/>
          </a:xfrm>
        </p:spPr>
        <p:txBody>
          <a:bodyPr>
            <a:normAutofit/>
          </a:bodyPr>
          <a:lstStyle/>
          <a:p>
            <a:pPr algn="ctr">
              <a:buFontTx/>
              <a:buNone/>
            </a:pPr>
            <a:r>
              <a:rPr lang="en-US" altLang="en-US" sz="2400" dirty="0">
                <a:solidFill>
                  <a:srgbClr val="393939"/>
                </a:solidFill>
                <a:latin typeface="Verdana" panose="020B0604030504040204" pitchFamily="34" charset="0"/>
                <a:ea typeface="Verdana" panose="020B0604030504040204" pitchFamily="34" charset="0"/>
                <a:cs typeface="Verdana" panose="020B0604030504040204" pitchFamily="34" charset="0"/>
              </a:rPr>
              <a:t>	Homan’s sign </a:t>
            </a:r>
          </a:p>
          <a:p>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Discomfort in the calf muscles on forced dorsiflexion of the foot with the knee straight has been a time-honored sign of DVT. </a:t>
            </a:r>
            <a:endPar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endParaRPr>
          </a:p>
          <a:p>
            <a:endPar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endParaRPr>
          </a:p>
          <a:p>
            <a:r>
              <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rPr>
              <a:t>However</a:t>
            </a: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 this sign </a:t>
            </a: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is present in less than one third </a:t>
            </a: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of patients with confirmed DVT. </a:t>
            </a:r>
            <a:endPar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endParaRPr>
          </a:p>
          <a:p>
            <a:endPar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endParaRPr>
          </a:p>
          <a:p>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The Homan’s sign is found in </a:t>
            </a: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more than 50% of patients without DVT </a:t>
            </a: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and, therefore, is nonspecific.</a:t>
            </a:r>
          </a:p>
        </p:txBody>
      </p:sp>
    </p:spTree>
    <p:extLst>
      <p:ext uri="{BB962C8B-B14F-4D97-AF65-F5344CB8AC3E}">
        <p14:creationId xmlns:p14="http://schemas.microsoft.com/office/powerpoint/2010/main" val="1217785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97280" y="6124009"/>
            <a:ext cx="10027920" cy="548640"/>
          </a:xfrm>
        </p:spPr>
        <p:txBody>
          <a:bodyPr/>
          <a:lstStyle/>
          <a:p>
            <a:pPr algn="ctr"/>
            <a:r>
              <a:rPr lang="en-US" altLang="en-US" b="1" dirty="0" smtClean="0"/>
              <a:t>DVT  Physical  </a:t>
            </a:r>
            <a:r>
              <a:rPr lang="en-US" altLang="en-US" b="1" dirty="0"/>
              <a:t>Exam</a:t>
            </a:r>
          </a:p>
        </p:txBody>
      </p:sp>
      <p:sp>
        <p:nvSpPr>
          <p:cNvPr id="67587" name="Rectangle 3"/>
          <p:cNvSpPr>
            <a:spLocks noGrp="1" noChangeArrowheads="1"/>
          </p:cNvSpPr>
          <p:nvPr>
            <p:ph type="body" idx="1"/>
          </p:nvPr>
        </p:nvSpPr>
        <p:spPr>
          <a:xfrm>
            <a:off x="222422" y="1100629"/>
            <a:ext cx="11689492" cy="3579849"/>
          </a:xfrm>
        </p:spPr>
        <p:txBody>
          <a:bodyPr>
            <a:normAutofit/>
          </a:bodyPr>
          <a:lstStyle/>
          <a:p>
            <a:pPr>
              <a:lnSpc>
                <a:spcPct val="90000"/>
              </a:lnSpc>
              <a:buFontTx/>
              <a:buNone/>
            </a:pP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-Tenderness </a:t>
            </a: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occurs in 75% of patients but is also found in 50% of patients without objectively confirmed DVT. </a:t>
            </a:r>
            <a:endPar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endPar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r>
              <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rPr>
              <a:t>-</a:t>
            </a: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The pain and tenderness associated with DVT does not usually correlate with the size, location, or extent of the thrombus. </a:t>
            </a:r>
            <a:endPar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endPar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-Warmth or erythema of skin can be present over the area of thrombosis</a:t>
            </a: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0143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97280" y="5778020"/>
            <a:ext cx="10027920" cy="548640"/>
          </a:xfrm>
        </p:spPr>
        <p:txBody>
          <a:bodyPr/>
          <a:lstStyle/>
          <a:p>
            <a:pPr algn="ctr"/>
            <a:r>
              <a:rPr lang="en-US" altLang="en-US" b="1" dirty="0"/>
              <a:t>DVT Physical Exam</a:t>
            </a:r>
          </a:p>
        </p:txBody>
      </p:sp>
      <p:sp>
        <p:nvSpPr>
          <p:cNvPr id="69635" name="Rectangle 3"/>
          <p:cNvSpPr>
            <a:spLocks noGrp="1" noChangeArrowheads="1"/>
          </p:cNvSpPr>
          <p:nvPr>
            <p:ph type="body" idx="1"/>
          </p:nvPr>
        </p:nvSpPr>
        <p:spPr>
          <a:xfrm>
            <a:off x="247135" y="1100629"/>
            <a:ext cx="11640065" cy="3579849"/>
          </a:xfrm>
        </p:spPr>
        <p:txBody>
          <a:bodyPr>
            <a:normAutofit/>
          </a:bodyPr>
          <a:lstStyle/>
          <a:p>
            <a:pPr>
              <a:buFontTx/>
              <a:buChar char="o"/>
            </a:pP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Superficial thrombophlebitis is characterized by the finding of a palpable, indurated, cordlike, tender, subcutaneous venous segment</a:t>
            </a:r>
            <a:r>
              <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rPr>
              <a:t>.</a:t>
            </a:r>
          </a:p>
          <a:p>
            <a:pPr>
              <a:buFontTx/>
              <a:buChar char="o"/>
            </a:pPr>
            <a:endPar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endParaRPr>
          </a:p>
          <a:p>
            <a:pPr>
              <a:buFontTx/>
              <a:buChar char="o"/>
            </a:pP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Forty percent </a:t>
            </a: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of patients with superficial thrombophlebitis without coexisting varicose veins and with no other obvious etiology (e.g., intravenous catheters, intravenous drug abuse, soft tissue injury) </a:t>
            </a: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have an associated DVT.</a:t>
            </a:r>
          </a:p>
        </p:txBody>
      </p:sp>
      <p:cxnSp>
        <p:nvCxnSpPr>
          <p:cNvPr id="3" name="Straight Arrow Connector 2"/>
          <p:cNvCxnSpPr/>
          <p:nvPr/>
        </p:nvCxnSpPr>
        <p:spPr>
          <a:xfrm flipH="1" flipV="1">
            <a:off x="6915150" y="3657600"/>
            <a:ext cx="4438650" cy="12954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3667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789258" y="5802733"/>
            <a:ext cx="10027920" cy="548640"/>
          </a:xfrm>
        </p:spPr>
        <p:txBody>
          <a:bodyPr/>
          <a:lstStyle/>
          <a:p>
            <a:pPr algn="ctr"/>
            <a:r>
              <a:rPr lang="en-US" altLang="en-US" b="1" dirty="0"/>
              <a:t>DVT </a:t>
            </a:r>
            <a:r>
              <a:rPr lang="en-US" altLang="en-US" b="1" dirty="0" smtClean="0"/>
              <a:t> Differential  Diagnosis</a:t>
            </a:r>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val="1661445663"/>
              </p:ext>
            </p:extLst>
          </p:nvPr>
        </p:nvGraphicFramePr>
        <p:xfrm>
          <a:off x="1041228" y="186266"/>
          <a:ext cx="9931572" cy="4671485"/>
        </p:xfrm>
        <a:graphic>
          <a:graphicData uri="http://schemas.openxmlformats.org/drawingml/2006/table">
            <a:tbl>
              <a:tblPr firstRow="1" bandRow="1">
                <a:tableStyleId>{0505E3EF-67EA-436B-97B2-0124C06EBD24}</a:tableStyleId>
              </a:tblPr>
              <a:tblGrid>
                <a:gridCol w="5873922"/>
                <a:gridCol w="4057650"/>
              </a:tblGrid>
              <a:tr h="837279">
                <a:tc>
                  <a:txBody>
                    <a:bodyPr/>
                    <a:lstStyle/>
                    <a:p>
                      <a:r>
                        <a:rPr lang="en-US" altLang="en-US" sz="2400" b="1" dirty="0" smtClean="0"/>
                        <a:t>Lymphangitis or lymph obstruction </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7 percent </a:t>
                      </a:r>
                    </a:p>
                    <a:p>
                      <a:endParaRPr lang="en-US" sz="2400" b="1" dirty="0"/>
                    </a:p>
                  </a:txBody>
                  <a:tcPr/>
                </a:tc>
              </a:tr>
              <a:tr h="837279">
                <a:tc>
                  <a:txBody>
                    <a:bodyPr/>
                    <a:lstStyle/>
                    <a:p>
                      <a:r>
                        <a:rPr lang="en-US" altLang="en-US" sz="2400" b="1" dirty="0" smtClean="0"/>
                        <a:t>Baker's cyst </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5 percent </a:t>
                      </a:r>
                    </a:p>
                    <a:p>
                      <a:endParaRPr lang="en-US" sz="2400" b="1" dirty="0"/>
                    </a:p>
                  </a:txBody>
                  <a:tcPr/>
                </a:tc>
              </a:tr>
              <a:tr h="837279">
                <a:tc>
                  <a:txBody>
                    <a:bodyPr/>
                    <a:lstStyle/>
                    <a:p>
                      <a:r>
                        <a:rPr lang="en-US" altLang="en-US" sz="2400" b="1" dirty="0" smtClean="0"/>
                        <a:t>Cellulitis</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3 percent </a:t>
                      </a:r>
                    </a:p>
                    <a:p>
                      <a:endParaRPr lang="en-US" sz="2400" b="1" dirty="0"/>
                    </a:p>
                  </a:txBody>
                  <a:tcPr/>
                </a:tc>
              </a:tr>
              <a:tr h="837279">
                <a:tc>
                  <a:txBody>
                    <a:bodyPr/>
                    <a:lstStyle/>
                    <a:p>
                      <a:r>
                        <a:rPr lang="en-US" altLang="en-US" sz="2400" b="1" dirty="0" smtClean="0"/>
                        <a:t>Knee abnormality </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2 percent </a:t>
                      </a:r>
                    </a:p>
                    <a:p>
                      <a:endParaRPr lang="en-US" sz="2400" b="1" dirty="0"/>
                    </a:p>
                  </a:txBody>
                  <a:tcPr/>
                </a:tc>
              </a:tr>
              <a:tr h="837279">
                <a:tc>
                  <a:txBody>
                    <a:bodyPr/>
                    <a:lstStyle/>
                    <a:p>
                      <a:r>
                        <a:rPr lang="en-US" altLang="en-US" sz="2400" b="1" dirty="0" smtClean="0"/>
                        <a:t>Venous insufficiency (reflux) </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7 percent </a:t>
                      </a:r>
                    </a:p>
                    <a:p>
                      <a:endParaRPr lang="en-US" sz="2400" b="1" dirty="0"/>
                    </a:p>
                  </a:txBody>
                  <a:tcPr/>
                </a:tc>
              </a:tr>
              <a:tr h="485090">
                <a:tc>
                  <a:txBody>
                    <a:bodyPr/>
                    <a:lstStyle/>
                    <a:p>
                      <a:r>
                        <a:rPr lang="en-US" altLang="en-US" sz="2400" b="1" dirty="0" smtClean="0"/>
                        <a:t>Unknown</a:t>
                      </a:r>
                      <a:endParaRPr lang="en-US" sz="2400" b="1" dirty="0"/>
                    </a:p>
                  </a:txBody>
                  <a:tcPr/>
                </a:tc>
                <a:tc>
                  <a:txBody>
                    <a:bodyPr/>
                    <a:lstStyle/>
                    <a:p>
                      <a:r>
                        <a:rPr lang="en-US" altLang="en-US" sz="2400" b="1" dirty="0" smtClean="0"/>
                        <a:t>26 percent </a:t>
                      </a:r>
                      <a:endParaRPr lang="en-US" sz="2400" b="1" dirty="0"/>
                    </a:p>
                  </a:txBody>
                  <a:tcPr/>
                </a:tc>
              </a:tr>
            </a:tbl>
          </a:graphicData>
        </a:graphic>
      </p:graphicFrame>
    </p:spTree>
    <p:extLst>
      <p:ext uri="{BB962C8B-B14F-4D97-AF65-F5344CB8AC3E}">
        <p14:creationId xmlns:p14="http://schemas.microsoft.com/office/powerpoint/2010/main" val="2675420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616264" y="5827446"/>
            <a:ext cx="10027920" cy="548640"/>
          </a:xfrm>
        </p:spPr>
        <p:txBody>
          <a:bodyPr/>
          <a:lstStyle/>
          <a:p>
            <a:pPr algn="ctr"/>
            <a:r>
              <a:rPr lang="en-US" altLang="en-US" b="1" dirty="0">
                <a:latin typeface="Verdana" panose="020B0604030504040204" pitchFamily="34" charset="0"/>
                <a:ea typeface="Verdana" panose="020B0604030504040204" pitchFamily="34" charset="0"/>
                <a:cs typeface="Verdana" panose="020B0604030504040204" pitchFamily="34" charset="0"/>
              </a:rPr>
              <a:t>DVT Diagnosis</a:t>
            </a:r>
          </a:p>
        </p:txBody>
      </p:sp>
      <p:sp>
        <p:nvSpPr>
          <p:cNvPr id="72707" name="Rectangle 3"/>
          <p:cNvSpPr>
            <a:spLocks noGrp="1" noChangeArrowheads="1"/>
          </p:cNvSpPr>
          <p:nvPr>
            <p:ph type="body" idx="1"/>
          </p:nvPr>
        </p:nvSpPr>
        <p:spPr>
          <a:xfrm>
            <a:off x="172995" y="1100629"/>
            <a:ext cx="11837773" cy="3579849"/>
          </a:xfrm>
        </p:spPr>
        <p:txBody>
          <a:bodyPr>
            <a:normAutofit/>
          </a:bodyPr>
          <a:lstStyle/>
          <a:p>
            <a:r>
              <a:rPr lang="en-US" altLang="en-US" sz="2800" b="0" dirty="0">
                <a:solidFill>
                  <a:srgbClr val="7030A0"/>
                </a:solidFill>
                <a:latin typeface="Verdana" panose="020B0604030504040204" pitchFamily="34" charset="0"/>
                <a:ea typeface="Verdana" panose="020B0604030504040204" pitchFamily="34" charset="0"/>
                <a:cs typeface="Verdana" panose="020B0604030504040204" pitchFamily="34" charset="0"/>
              </a:rPr>
              <a:t>The clinical assessment of patients with suspected DVT is often difficult because of the interplay between risk factors and the nonspecific nature of the physical findings</a:t>
            </a:r>
            <a:r>
              <a:rPr lang="en-US" altLang="en-US" sz="2800" b="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p>
          <a:p>
            <a:endParaRPr lang="en-US" altLang="en-US" sz="2800" b="0" dirty="0">
              <a:solidFill>
                <a:srgbClr val="393939"/>
              </a:solidFill>
              <a:latin typeface="Verdana" panose="020B0604030504040204" pitchFamily="34" charset="0"/>
              <a:ea typeface="Verdana" panose="020B0604030504040204" pitchFamily="34" charset="0"/>
              <a:cs typeface="Verdana" panose="020B0604030504040204" pitchFamily="34" charset="0"/>
            </a:endParaRPr>
          </a:p>
          <a:p>
            <a:r>
              <a:rPr lang="en-US" altLang="en-US" sz="2800" b="0" dirty="0">
                <a:solidFill>
                  <a:srgbClr val="0070C0"/>
                </a:solidFill>
                <a:latin typeface="Verdana" panose="020B0604030504040204" pitchFamily="34" charset="0"/>
                <a:ea typeface="Verdana" panose="020B0604030504040204" pitchFamily="34" charset="0"/>
                <a:cs typeface="Verdana" panose="020B0604030504040204" pitchFamily="34" charset="0"/>
              </a:rPr>
              <a:t>Clinicians have observed that a discordance is often present between the clinical assessment and the results of objective testing. </a:t>
            </a:r>
          </a:p>
        </p:txBody>
      </p:sp>
    </p:spTree>
    <p:extLst>
      <p:ext uri="{BB962C8B-B14F-4D97-AF65-F5344CB8AC3E}">
        <p14:creationId xmlns:p14="http://schemas.microsoft.com/office/powerpoint/2010/main" val="2296716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640978" y="5753306"/>
            <a:ext cx="10027920" cy="548640"/>
          </a:xfrm>
        </p:spPr>
        <p:txBody>
          <a:bodyPr/>
          <a:lstStyle/>
          <a:p>
            <a:pPr algn="ctr"/>
            <a:r>
              <a:rPr lang="en-US" altLang="en-US" dirty="0" smtClean="0"/>
              <a:t>DVT  </a:t>
            </a:r>
            <a:r>
              <a:rPr lang="en-US" altLang="en-US" dirty="0"/>
              <a:t>Diagnosis</a:t>
            </a:r>
          </a:p>
        </p:txBody>
      </p:sp>
      <p:sp>
        <p:nvSpPr>
          <p:cNvPr id="75779" name="Rectangle 3"/>
          <p:cNvSpPr>
            <a:spLocks noGrp="1" noChangeArrowheads="1"/>
          </p:cNvSpPr>
          <p:nvPr>
            <p:ph type="body" idx="1"/>
          </p:nvPr>
        </p:nvSpPr>
        <p:spPr>
          <a:xfrm>
            <a:off x="197708" y="370703"/>
            <a:ext cx="11813060" cy="4309775"/>
          </a:xfrm>
        </p:spPr>
        <p:txBody>
          <a:bodyPr>
            <a:normAutofit/>
          </a:bodyPr>
          <a:lstStyle/>
          <a:p>
            <a:pPr>
              <a:lnSpc>
                <a:spcPct val="90000"/>
              </a:lnSpc>
            </a:pP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The Wells clinical prediction guide quantifies the pretest probability of DVT</a:t>
            </a:r>
            <a:r>
              <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rPr>
              <a:t>.</a:t>
            </a:r>
          </a:p>
          <a:p>
            <a:pPr>
              <a:lnSpc>
                <a:spcPct val="90000"/>
              </a:lnSpc>
            </a:pPr>
            <a:r>
              <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rPr>
              <a:t> </a:t>
            </a:r>
            <a:endPar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The model enables providers to reliably stratify their patients into high-, moderate-, or low-risk categories. </a:t>
            </a:r>
            <a:endPar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Combining this with the results of objective testing greatly simplifies the clinical workup of patients with suspected DVT. </a:t>
            </a:r>
            <a:endParaRPr lang="en-US" alt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The Wells clinical prediction guide incorporates risk factors, clinical signs, and the presence or absence of alternative diagnoses.</a:t>
            </a: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55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167" y="933788"/>
            <a:ext cx="9649347" cy="5427757"/>
          </a:xfrm>
          <a:prstGeom prst="rect">
            <a:avLst/>
          </a:prstGeom>
        </p:spPr>
      </p:pic>
      <p:sp>
        <p:nvSpPr>
          <p:cNvPr id="2" name="Rectangle 1"/>
          <p:cNvSpPr/>
          <p:nvPr/>
        </p:nvSpPr>
        <p:spPr>
          <a:xfrm>
            <a:off x="1348167" y="2619632"/>
            <a:ext cx="1666882" cy="2224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461686" y="1902941"/>
            <a:ext cx="1334530" cy="1804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267568" y="2323070"/>
            <a:ext cx="1729946" cy="88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28454" y="4324864"/>
            <a:ext cx="2866768" cy="494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384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097280" y="5951014"/>
            <a:ext cx="10027920" cy="548640"/>
          </a:xfrm>
        </p:spPr>
        <p:txBody>
          <a:bodyPr/>
          <a:lstStyle/>
          <a:p>
            <a:pPr algn="ctr"/>
            <a:r>
              <a:rPr lang="en-US" altLang="en-US" b="1" dirty="0" smtClean="0"/>
              <a:t>DVT  </a:t>
            </a:r>
            <a:r>
              <a:rPr lang="en-US" altLang="en-US" b="1" dirty="0"/>
              <a:t>Diagnosis</a:t>
            </a:r>
          </a:p>
        </p:txBody>
      </p:sp>
      <p:sp>
        <p:nvSpPr>
          <p:cNvPr id="73731" name="Rectangle 3"/>
          <p:cNvSpPr>
            <a:spLocks noGrp="1" noChangeArrowheads="1"/>
          </p:cNvSpPr>
          <p:nvPr>
            <p:ph type="body" idx="1"/>
          </p:nvPr>
        </p:nvSpPr>
        <p:spPr>
          <a:xfrm>
            <a:off x="172995" y="804067"/>
            <a:ext cx="10952205" cy="3579849"/>
          </a:xfrm>
        </p:spPr>
        <p:txBody>
          <a:bodyPr>
            <a:normAutofit lnSpcReduction="10000"/>
          </a:bodyPr>
          <a:lstStyle/>
          <a:p>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For example, patients deemed to be at high risk for DVT may have a negative finding on duplex </a:t>
            </a:r>
            <a:r>
              <a:rPr lang="en-US" altLang="en-US" sz="2400" b="0" dirty="0" err="1">
                <a:solidFill>
                  <a:srgbClr val="393939"/>
                </a:solidFill>
                <a:latin typeface="Verdana" panose="020B0604030504040204" pitchFamily="34" charset="0"/>
                <a:ea typeface="Verdana" panose="020B0604030504040204" pitchFamily="34" charset="0"/>
                <a:cs typeface="Verdana" panose="020B0604030504040204" pitchFamily="34" charset="0"/>
              </a:rPr>
              <a:t>ultrasonographic</a:t>
            </a: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 study. </a:t>
            </a:r>
            <a:endPar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endParaRPr>
          </a:p>
          <a:p>
            <a:endPar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endParaRPr>
          </a:p>
          <a:p>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In this case, the probability of DVT is still greater than 20% when the known sensitivity, specificity, and negative likelihood ratio of duplex ultrasonography are considered. </a:t>
            </a:r>
            <a:endParaRPr lang="en-US" altLang="en-US" sz="2400" b="0" dirty="0" smtClean="0">
              <a:solidFill>
                <a:srgbClr val="393939"/>
              </a:solidFill>
              <a:latin typeface="Verdana" panose="020B0604030504040204" pitchFamily="34" charset="0"/>
              <a:ea typeface="Verdana" panose="020B0604030504040204" pitchFamily="34" charset="0"/>
              <a:cs typeface="Verdana" panose="020B0604030504040204" pitchFamily="34" charset="0"/>
            </a:endParaRPr>
          </a:p>
          <a:p>
            <a:endPar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endParaRPr>
          </a:p>
          <a:p>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Having an objective method to determine pretest probability simplifies clinical management.</a:t>
            </a:r>
          </a:p>
          <a:p>
            <a:endPar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57821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58" name="Rectangle 86"/>
          <p:cNvSpPr>
            <a:spLocks noChangeArrowheads="1"/>
          </p:cNvSpPr>
          <p:nvPr/>
        </p:nvSpPr>
        <p:spPr bwMode="auto">
          <a:xfrm>
            <a:off x="1524000" y="1166814"/>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a:p>
            <a:pPr lvl="1" eaLnBrk="0" hangingPunct="0"/>
            <a:endParaRPr lang="en-US" altLang="en-US"/>
          </a:p>
        </p:txBody>
      </p:sp>
      <p:sp>
        <p:nvSpPr>
          <p:cNvPr id="79959" name="Rectangle 87"/>
          <p:cNvSpPr>
            <a:spLocks noChangeArrowheads="1"/>
          </p:cNvSpPr>
          <p:nvPr/>
        </p:nvSpPr>
        <p:spPr bwMode="auto">
          <a:xfrm>
            <a:off x="1524000" y="31407100"/>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9960" name="Rectangle 88"/>
          <p:cNvSpPr>
            <a:spLocks noChangeArrowheads="1"/>
          </p:cNvSpPr>
          <p:nvPr/>
        </p:nvSpPr>
        <p:spPr bwMode="auto">
          <a:xfrm>
            <a:off x="1524000" y="1989138"/>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79991" name="Group 119"/>
          <p:cNvGrpSpPr>
            <a:grpSpLocks/>
          </p:cNvGrpSpPr>
          <p:nvPr/>
        </p:nvGrpSpPr>
        <p:grpSpPr bwMode="auto">
          <a:xfrm>
            <a:off x="189445" y="1"/>
            <a:ext cx="7467600" cy="6873875"/>
            <a:chOff x="0" y="518"/>
            <a:chExt cx="2427" cy="2025"/>
          </a:xfrm>
        </p:grpSpPr>
        <p:sp>
          <p:nvSpPr>
            <p:cNvPr id="79962" name="Rectangle 90"/>
            <p:cNvSpPr>
              <a:spLocks noChangeArrowheads="1"/>
            </p:cNvSpPr>
            <p:nvPr/>
          </p:nvSpPr>
          <p:spPr bwMode="auto">
            <a:xfrm>
              <a:off x="0" y="518"/>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Clinical Parameter Score</a:t>
              </a:r>
            </a:p>
          </p:txBody>
        </p:sp>
        <p:sp>
          <p:nvSpPr>
            <p:cNvPr id="79963" name="Rectangle 91"/>
            <p:cNvSpPr>
              <a:spLocks noChangeArrowheads="1"/>
            </p:cNvSpPr>
            <p:nvPr/>
          </p:nvSpPr>
          <p:spPr bwMode="auto">
            <a:xfrm>
              <a:off x="2109" y="518"/>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Score</a:t>
              </a:r>
            </a:p>
          </p:txBody>
        </p:sp>
        <p:sp>
          <p:nvSpPr>
            <p:cNvPr id="79964" name="Rectangle 92"/>
            <p:cNvSpPr>
              <a:spLocks noChangeArrowheads="1"/>
            </p:cNvSpPr>
            <p:nvPr/>
          </p:nvSpPr>
          <p:spPr bwMode="auto">
            <a:xfrm>
              <a:off x="0" y="653"/>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Active cancer (treatment ongoing, or within 6 mo or palliative)</a:t>
              </a:r>
            </a:p>
          </p:txBody>
        </p:sp>
        <p:sp>
          <p:nvSpPr>
            <p:cNvPr id="79965" name="Rectangle 93"/>
            <p:cNvSpPr>
              <a:spLocks noChangeArrowheads="1"/>
            </p:cNvSpPr>
            <p:nvPr/>
          </p:nvSpPr>
          <p:spPr bwMode="auto">
            <a:xfrm>
              <a:off x="2109" y="653"/>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+1</a:t>
              </a:r>
            </a:p>
          </p:txBody>
        </p:sp>
        <p:sp>
          <p:nvSpPr>
            <p:cNvPr id="79966" name="Rectangle 94"/>
            <p:cNvSpPr>
              <a:spLocks noChangeArrowheads="1"/>
            </p:cNvSpPr>
            <p:nvPr/>
          </p:nvSpPr>
          <p:spPr bwMode="auto">
            <a:xfrm>
              <a:off x="0" y="788"/>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Paralysis or recent plaster immobilization of the lower extremities</a:t>
              </a:r>
            </a:p>
          </p:txBody>
        </p:sp>
        <p:sp>
          <p:nvSpPr>
            <p:cNvPr id="79967" name="Rectangle 95"/>
            <p:cNvSpPr>
              <a:spLocks noChangeArrowheads="1"/>
            </p:cNvSpPr>
            <p:nvPr/>
          </p:nvSpPr>
          <p:spPr bwMode="auto">
            <a:xfrm>
              <a:off x="2109" y="788"/>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+1</a:t>
              </a:r>
            </a:p>
          </p:txBody>
        </p:sp>
        <p:sp>
          <p:nvSpPr>
            <p:cNvPr id="79968" name="Rectangle 96"/>
            <p:cNvSpPr>
              <a:spLocks noChangeArrowheads="1"/>
            </p:cNvSpPr>
            <p:nvPr/>
          </p:nvSpPr>
          <p:spPr bwMode="auto">
            <a:xfrm>
              <a:off x="0" y="923"/>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dirty="0"/>
                <a:t>Recently bedridden for &gt;3 d or major surgery &lt;4 </a:t>
              </a:r>
              <a:r>
                <a:rPr lang="en-US" altLang="en-US" sz="1600" dirty="0" err="1"/>
                <a:t>wk</a:t>
              </a:r>
              <a:endParaRPr lang="en-US" altLang="en-US" sz="1600" dirty="0"/>
            </a:p>
          </p:txBody>
        </p:sp>
        <p:sp>
          <p:nvSpPr>
            <p:cNvPr id="79969" name="Rectangle 97"/>
            <p:cNvSpPr>
              <a:spLocks noChangeArrowheads="1"/>
            </p:cNvSpPr>
            <p:nvPr/>
          </p:nvSpPr>
          <p:spPr bwMode="auto">
            <a:xfrm>
              <a:off x="2109" y="923"/>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+1</a:t>
              </a:r>
            </a:p>
          </p:txBody>
        </p:sp>
        <p:sp>
          <p:nvSpPr>
            <p:cNvPr id="79970" name="Rectangle 98"/>
            <p:cNvSpPr>
              <a:spLocks noChangeArrowheads="1"/>
            </p:cNvSpPr>
            <p:nvPr/>
          </p:nvSpPr>
          <p:spPr bwMode="auto">
            <a:xfrm>
              <a:off x="0" y="1058"/>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Localized tenderness along the distribution of the deep venous system</a:t>
              </a:r>
            </a:p>
          </p:txBody>
        </p:sp>
        <p:sp>
          <p:nvSpPr>
            <p:cNvPr id="79971" name="Rectangle 99"/>
            <p:cNvSpPr>
              <a:spLocks noChangeArrowheads="1"/>
            </p:cNvSpPr>
            <p:nvPr/>
          </p:nvSpPr>
          <p:spPr bwMode="auto">
            <a:xfrm>
              <a:off x="2109" y="1058"/>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+1</a:t>
              </a:r>
            </a:p>
          </p:txBody>
        </p:sp>
        <p:sp>
          <p:nvSpPr>
            <p:cNvPr id="79972" name="Rectangle 100"/>
            <p:cNvSpPr>
              <a:spLocks noChangeArrowheads="1"/>
            </p:cNvSpPr>
            <p:nvPr/>
          </p:nvSpPr>
          <p:spPr bwMode="auto">
            <a:xfrm>
              <a:off x="0" y="1193"/>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Entire leg swelling</a:t>
              </a:r>
            </a:p>
          </p:txBody>
        </p:sp>
        <p:sp>
          <p:nvSpPr>
            <p:cNvPr id="79973" name="Rectangle 101"/>
            <p:cNvSpPr>
              <a:spLocks noChangeArrowheads="1"/>
            </p:cNvSpPr>
            <p:nvPr/>
          </p:nvSpPr>
          <p:spPr bwMode="auto">
            <a:xfrm>
              <a:off x="2109" y="1193"/>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+1</a:t>
              </a:r>
            </a:p>
          </p:txBody>
        </p:sp>
        <p:sp>
          <p:nvSpPr>
            <p:cNvPr id="79974" name="Rectangle 102"/>
            <p:cNvSpPr>
              <a:spLocks noChangeArrowheads="1"/>
            </p:cNvSpPr>
            <p:nvPr/>
          </p:nvSpPr>
          <p:spPr bwMode="auto">
            <a:xfrm>
              <a:off x="0" y="1328"/>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Calf swelling &gt;3 cm compared with the asymptomatic leg</a:t>
              </a:r>
            </a:p>
          </p:txBody>
        </p:sp>
        <p:sp>
          <p:nvSpPr>
            <p:cNvPr id="79975" name="Rectangle 103"/>
            <p:cNvSpPr>
              <a:spLocks noChangeArrowheads="1"/>
            </p:cNvSpPr>
            <p:nvPr/>
          </p:nvSpPr>
          <p:spPr bwMode="auto">
            <a:xfrm>
              <a:off x="2109" y="1328"/>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+1</a:t>
              </a:r>
            </a:p>
          </p:txBody>
        </p:sp>
        <p:sp>
          <p:nvSpPr>
            <p:cNvPr id="79976" name="Rectangle 104"/>
            <p:cNvSpPr>
              <a:spLocks noChangeArrowheads="1"/>
            </p:cNvSpPr>
            <p:nvPr/>
          </p:nvSpPr>
          <p:spPr bwMode="auto">
            <a:xfrm>
              <a:off x="0" y="1463"/>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Pitting edema (greater in the symptomatic leg)</a:t>
              </a:r>
            </a:p>
          </p:txBody>
        </p:sp>
        <p:sp>
          <p:nvSpPr>
            <p:cNvPr id="79977" name="Rectangle 105"/>
            <p:cNvSpPr>
              <a:spLocks noChangeArrowheads="1"/>
            </p:cNvSpPr>
            <p:nvPr/>
          </p:nvSpPr>
          <p:spPr bwMode="auto">
            <a:xfrm>
              <a:off x="2109" y="1463"/>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+1</a:t>
              </a:r>
            </a:p>
          </p:txBody>
        </p:sp>
        <p:sp>
          <p:nvSpPr>
            <p:cNvPr id="79978" name="Rectangle 106"/>
            <p:cNvSpPr>
              <a:spLocks noChangeArrowheads="1"/>
            </p:cNvSpPr>
            <p:nvPr/>
          </p:nvSpPr>
          <p:spPr bwMode="auto">
            <a:xfrm>
              <a:off x="0" y="1598"/>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Previous DVT documented</a:t>
              </a:r>
            </a:p>
          </p:txBody>
        </p:sp>
        <p:sp>
          <p:nvSpPr>
            <p:cNvPr id="79979" name="Rectangle 107"/>
            <p:cNvSpPr>
              <a:spLocks noChangeArrowheads="1"/>
            </p:cNvSpPr>
            <p:nvPr/>
          </p:nvSpPr>
          <p:spPr bwMode="auto">
            <a:xfrm>
              <a:off x="2109" y="1598"/>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+1</a:t>
              </a:r>
            </a:p>
          </p:txBody>
        </p:sp>
        <p:sp>
          <p:nvSpPr>
            <p:cNvPr id="79980" name="Rectangle 108"/>
            <p:cNvSpPr>
              <a:spLocks noChangeArrowheads="1"/>
            </p:cNvSpPr>
            <p:nvPr/>
          </p:nvSpPr>
          <p:spPr bwMode="auto">
            <a:xfrm>
              <a:off x="0" y="1733"/>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Collateral superficial veins (nonvaricose)</a:t>
              </a:r>
            </a:p>
          </p:txBody>
        </p:sp>
        <p:sp>
          <p:nvSpPr>
            <p:cNvPr id="79981" name="Rectangle 109"/>
            <p:cNvSpPr>
              <a:spLocks noChangeArrowheads="1"/>
            </p:cNvSpPr>
            <p:nvPr/>
          </p:nvSpPr>
          <p:spPr bwMode="auto">
            <a:xfrm>
              <a:off x="2109" y="1733"/>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+1</a:t>
              </a:r>
            </a:p>
          </p:txBody>
        </p:sp>
        <p:sp>
          <p:nvSpPr>
            <p:cNvPr id="79982" name="Rectangle 110"/>
            <p:cNvSpPr>
              <a:spLocks noChangeArrowheads="1"/>
            </p:cNvSpPr>
            <p:nvPr/>
          </p:nvSpPr>
          <p:spPr bwMode="auto">
            <a:xfrm>
              <a:off x="0" y="1868"/>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Alternative diagnosis (as likely or greater than that of DVT)</a:t>
              </a:r>
            </a:p>
          </p:txBody>
        </p:sp>
        <p:sp>
          <p:nvSpPr>
            <p:cNvPr id="79983" name="Rectangle 111"/>
            <p:cNvSpPr>
              <a:spLocks noChangeArrowheads="1"/>
            </p:cNvSpPr>
            <p:nvPr/>
          </p:nvSpPr>
          <p:spPr bwMode="auto">
            <a:xfrm>
              <a:off x="2109" y="1868"/>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-2</a:t>
              </a:r>
            </a:p>
          </p:txBody>
        </p:sp>
        <p:sp>
          <p:nvSpPr>
            <p:cNvPr id="79984" name="Rectangle 112"/>
            <p:cNvSpPr>
              <a:spLocks noChangeArrowheads="1"/>
            </p:cNvSpPr>
            <p:nvPr/>
          </p:nvSpPr>
          <p:spPr bwMode="auto">
            <a:xfrm>
              <a:off x="0" y="2003"/>
              <a:ext cx="2427"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333333"/>
                  </a:solidFill>
                  <a:latin typeface="Verdana" panose="020B0604030504040204" pitchFamily="34" charset="0"/>
                </a:rPr>
                <a:t>Total of Above Score</a:t>
              </a:r>
              <a:endParaRPr lang="en-US" altLang="en-US"/>
            </a:p>
          </p:txBody>
        </p:sp>
        <p:sp>
          <p:nvSpPr>
            <p:cNvPr id="79985" name="Rectangle 113"/>
            <p:cNvSpPr>
              <a:spLocks noChangeArrowheads="1"/>
            </p:cNvSpPr>
            <p:nvPr/>
          </p:nvSpPr>
          <p:spPr bwMode="auto">
            <a:xfrm>
              <a:off x="0" y="2138"/>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High probability</a:t>
              </a:r>
            </a:p>
          </p:txBody>
        </p:sp>
        <p:sp>
          <p:nvSpPr>
            <p:cNvPr id="79986" name="Rectangle 114"/>
            <p:cNvSpPr>
              <a:spLocks noChangeArrowheads="1"/>
            </p:cNvSpPr>
            <p:nvPr/>
          </p:nvSpPr>
          <p:spPr bwMode="auto">
            <a:xfrm>
              <a:off x="2109" y="2138"/>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u="sng"/>
                <a:t>&gt;</a:t>
              </a:r>
              <a:r>
                <a:rPr lang="en-US" altLang="en-US" sz="1600"/>
                <a:t>3</a:t>
              </a:r>
            </a:p>
          </p:txBody>
        </p:sp>
        <p:sp>
          <p:nvSpPr>
            <p:cNvPr id="79987" name="Rectangle 115"/>
            <p:cNvSpPr>
              <a:spLocks noChangeArrowheads="1"/>
            </p:cNvSpPr>
            <p:nvPr/>
          </p:nvSpPr>
          <p:spPr bwMode="auto">
            <a:xfrm>
              <a:off x="0" y="2273"/>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Moderate probability</a:t>
              </a:r>
            </a:p>
          </p:txBody>
        </p:sp>
        <p:sp>
          <p:nvSpPr>
            <p:cNvPr id="79988" name="Rectangle 116"/>
            <p:cNvSpPr>
              <a:spLocks noChangeArrowheads="1"/>
            </p:cNvSpPr>
            <p:nvPr/>
          </p:nvSpPr>
          <p:spPr bwMode="auto">
            <a:xfrm>
              <a:off x="2109" y="2273"/>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1 or 2</a:t>
              </a:r>
            </a:p>
          </p:txBody>
        </p:sp>
        <p:sp>
          <p:nvSpPr>
            <p:cNvPr id="79989" name="Rectangle 117"/>
            <p:cNvSpPr>
              <a:spLocks noChangeArrowheads="1"/>
            </p:cNvSpPr>
            <p:nvPr/>
          </p:nvSpPr>
          <p:spPr bwMode="auto">
            <a:xfrm>
              <a:off x="0" y="2408"/>
              <a:ext cx="2109"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t>Low probability</a:t>
              </a:r>
            </a:p>
          </p:txBody>
        </p:sp>
        <p:sp>
          <p:nvSpPr>
            <p:cNvPr id="79990" name="Rectangle 118"/>
            <p:cNvSpPr>
              <a:spLocks noChangeArrowheads="1"/>
            </p:cNvSpPr>
            <p:nvPr/>
          </p:nvSpPr>
          <p:spPr bwMode="auto">
            <a:xfrm>
              <a:off x="2109" y="2408"/>
              <a:ext cx="318" cy="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u="sng"/>
                <a:t>&lt;</a:t>
              </a:r>
              <a:r>
                <a:rPr lang="en-US" altLang="en-US" sz="1600"/>
                <a:t>0</a:t>
              </a:r>
            </a:p>
          </p:txBody>
        </p:sp>
      </p:grpSp>
      <p:sp>
        <p:nvSpPr>
          <p:cNvPr id="2" name="Rectangle 1"/>
          <p:cNvSpPr/>
          <p:nvPr/>
        </p:nvSpPr>
        <p:spPr>
          <a:xfrm>
            <a:off x="7117492" y="4582584"/>
            <a:ext cx="5074508"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en-US" sz="1400" dirty="0" smtClean="0">
                <a:latin typeface="Verdana" panose="020B0604030504040204" pitchFamily="34" charset="0"/>
              </a:rPr>
              <a:t>(</a:t>
            </a:r>
            <a:r>
              <a:rPr lang="en-US" altLang="en-US" sz="1400" dirty="0">
                <a:latin typeface="Verdana" panose="020B0604030504040204" pitchFamily="34" charset="0"/>
              </a:rPr>
              <a:t>e.g., Baker's cyst, cellulitis, muscle damage, post </a:t>
            </a:r>
            <a:r>
              <a:rPr lang="en-US" altLang="en-US" sz="1400" dirty="0" err="1">
                <a:latin typeface="Verdana" panose="020B0604030504040204" pitchFamily="34" charset="0"/>
              </a:rPr>
              <a:t>phlebitic</a:t>
            </a:r>
            <a:r>
              <a:rPr lang="en-US" altLang="en-US" sz="1400" dirty="0">
                <a:latin typeface="Verdana" panose="020B0604030504040204" pitchFamily="34" charset="0"/>
              </a:rPr>
              <a:t> syndrome, inguinal lymphadenopathy, external venous compression (-2 points) </a:t>
            </a:r>
          </a:p>
          <a:p>
            <a:endParaRPr lang="en-US" altLang="en-US" sz="1400" dirty="0"/>
          </a:p>
        </p:txBody>
      </p:sp>
    </p:spTree>
    <p:extLst>
      <p:ext uri="{BB962C8B-B14F-4D97-AF65-F5344CB8AC3E}">
        <p14:creationId xmlns:p14="http://schemas.microsoft.com/office/powerpoint/2010/main" val="301507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082038" y="5778019"/>
            <a:ext cx="10027920" cy="548640"/>
          </a:xfrm>
        </p:spPr>
        <p:txBody>
          <a:bodyPr/>
          <a:lstStyle/>
          <a:p>
            <a:pPr algn="ctr"/>
            <a:r>
              <a:rPr lang="en-US" altLang="en-US" b="1" dirty="0"/>
              <a:t>Reference </a:t>
            </a:r>
            <a:r>
              <a:rPr lang="en-US" altLang="en-US" b="1" dirty="0" smtClean="0"/>
              <a:t> for  Modified  </a:t>
            </a:r>
            <a:r>
              <a:rPr lang="en-US" altLang="en-US" b="1" dirty="0"/>
              <a:t>Wells </a:t>
            </a:r>
            <a:r>
              <a:rPr lang="en-US" altLang="en-US" b="1" dirty="0" smtClean="0"/>
              <a:t> Score</a:t>
            </a:r>
            <a:endParaRPr lang="en-US" altLang="en-US" b="1" dirty="0"/>
          </a:p>
        </p:txBody>
      </p:sp>
      <p:sp>
        <p:nvSpPr>
          <p:cNvPr id="80899" name="Rectangle 3"/>
          <p:cNvSpPr>
            <a:spLocks noGrp="1" noChangeArrowheads="1"/>
          </p:cNvSpPr>
          <p:nvPr>
            <p:ph type="body" idx="1"/>
          </p:nvPr>
        </p:nvSpPr>
        <p:spPr>
          <a:xfrm>
            <a:off x="98852" y="1421911"/>
            <a:ext cx="11994292" cy="3579849"/>
          </a:xfrm>
        </p:spPr>
        <p:txBody>
          <a:bodyPr>
            <a:normAutofit/>
          </a:bodyPr>
          <a:lstStyle/>
          <a:p>
            <a:r>
              <a:rPr lang="en-US" altLang="en-US" sz="2400" b="0" dirty="0">
                <a:solidFill>
                  <a:srgbClr val="000000"/>
                </a:solidFill>
              </a:rPr>
              <a:t>Adapted from JAMA. 1998 Apr 8;279(14):1094-9.</a:t>
            </a:r>
          </a:p>
          <a:p>
            <a:pPr>
              <a:buFontTx/>
              <a:buNone/>
            </a:pPr>
            <a:r>
              <a:rPr lang="en-US" altLang="en-US" sz="2400" b="0" dirty="0">
                <a:solidFill>
                  <a:srgbClr val="000000"/>
                </a:solidFill>
              </a:rPr>
              <a:t> </a:t>
            </a:r>
          </a:p>
          <a:p>
            <a:r>
              <a:rPr lang="en-US" altLang="en-US" sz="2400" b="0" dirty="0"/>
              <a:t>Value of assessment of pretest probability of deep-vein thrombosis in clinical management. Wells PS; Anderson DR; </a:t>
            </a:r>
            <a:r>
              <a:rPr lang="en-US" altLang="en-US" sz="2400" b="0" dirty="0" err="1"/>
              <a:t>Bormanis</a:t>
            </a:r>
            <a:r>
              <a:rPr lang="en-US" altLang="en-US" sz="2400" b="0" dirty="0"/>
              <a:t> J; Guy F; Mitchell M; Gray L; Clement C; Robinson KS; Lewandowski B. Lancet 1997 Dec 20-27;350(9094):1795-8. </a:t>
            </a:r>
          </a:p>
          <a:p>
            <a:endParaRPr lang="en-US" altLang="en-US" sz="2400" b="0" dirty="0"/>
          </a:p>
        </p:txBody>
      </p:sp>
    </p:spTree>
    <p:extLst>
      <p:ext uri="{BB962C8B-B14F-4D97-AF65-F5344CB8AC3E}">
        <p14:creationId xmlns:p14="http://schemas.microsoft.com/office/powerpoint/2010/main" val="3205755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864" y="5852160"/>
            <a:ext cx="10027920" cy="548640"/>
          </a:xfrm>
        </p:spPr>
        <p:txBody>
          <a:bodyPr/>
          <a:lstStyle/>
          <a:p>
            <a:pPr algn="ctr"/>
            <a:r>
              <a:rPr lang="en-US" b="1" dirty="0" smtClean="0"/>
              <a:t>Well’s  DVT  criteria</a:t>
            </a:r>
            <a:endParaRPr lang="en-US" b="1" dirty="0"/>
          </a:p>
        </p:txBody>
      </p:sp>
      <p:sp>
        <p:nvSpPr>
          <p:cNvPr id="3" name="Content Placeholder 2"/>
          <p:cNvSpPr>
            <a:spLocks noGrp="1"/>
          </p:cNvSpPr>
          <p:nvPr>
            <p:ph idx="1"/>
          </p:nvPr>
        </p:nvSpPr>
        <p:spPr>
          <a:xfrm>
            <a:off x="345989" y="1100629"/>
            <a:ext cx="10779211" cy="3579849"/>
          </a:xfrm>
        </p:spPr>
        <p:txBody>
          <a:bodyPr>
            <a:normAutofit/>
          </a:bodyPr>
          <a:lstStyle/>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This criteria can be used in </a:t>
            </a:r>
            <a:r>
              <a:rPr lang="en-US" sz="2400" b="0" dirty="0" err="1" smtClean="0">
                <a:latin typeface="Verdana" panose="020B0604030504040204" pitchFamily="34" charset="0"/>
                <a:ea typeface="Verdana" panose="020B0604030504040204" pitchFamily="34" charset="0"/>
                <a:cs typeface="Verdana" panose="020B0604030504040204" pitchFamily="34" charset="0"/>
              </a:rPr>
              <a:t>opd</a:t>
            </a:r>
            <a:r>
              <a:rPr lang="en-US" sz="2400" b="0" dirty="0" smtClean="0">
                <a:latin typeface="Verdana" panose="020B0604030504040204" pitchFamily="34" charset="0"/>
                <a:ea typeface="Verdana" panose="020B0604030504040204" pitchFamily="34" charset="0"/>
                <a:cs typeface="Verdana" panose="020B0604030504040204" pitchFamily="34" charset="0"/>
              </a:rPr>
              <a:t> /ER  to stratify risk of having DVT</a:t>
            </a:r>
          </a:p>
          <a:p>
            <a:pPr>
              <a:buFont typeface="Wingdings" panose="05000000000000000000" pitchFamily="2" charset="2"/>
              <a:buChar char="§"/>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If well score is &lt;2 and D-Dimer is negative, then U/S is not required</a:t>
            </a:r>
          </a:p>
          <a:p>
            <a:pPr>
              <a:buFont typeface="Wingdings" panose="05000000000000000000" pitchFamily="2" charset="2"/>
              <a:buChar char="§"/>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This score is not useful for hospitalized pts</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76393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467982" y="5778019"/>
            <a:ext cx="10027920" cy="548640"/>
          </a:xfrm>
        </p:spPr>
        <p:txBody>
          <a:bodyPr/>
          <a:lstStyle/>
          <a:p>
            <a:pPr algn="ctr"/>
            <a:r>
              <a:rPr lang="en-US" altLang="en-US" b="1" dirty="0" smtClean="0"/>
              <a:t>DVT  </a:t>
            </a:r>
            <a:r>
              <a:rPr lang="en-US" altLang="en-US" b="1" dirty="0"/>
              <a:t>D-dimer</a:t>
            </a:r>
          </a:p>
        </p:txBody>
      </p:sp>
      <p:sp>
        <p:nvSpPr>
          <p:cNvPr id="83971" name="Rectangle 3"/>
          <p:cNvSpPr>
            <a:spLocks noGrp="1" noChangeArrowheads="1"/>
          </p:cNvSpPr>
          <p:nvPr>
            <p:ph type="body" idx="1"/>
          </p:nvPr>
        </p:nvSpPr>
        <p:spPr>
          <a:xfrm>
            <a:off x="0" y="1100629"/>
            <a:ext cx="11986054" cy="3579849"/>
          </a:xfrm>
        </p:spPr>
        <p:txBody>
          <a:bodyPr>
            <a:noAutofit/>
          </a:bodyPr>
          <a:lstStyle/>
          <a:p>
            <a:pPr>
              <a:lnSpc>
                <a:spcPct val="90000"/>
              </a:lnSpc>
              <a:buFont typeface="Arial" panose="020B0604020202020204" pitchFamily="34" charset="0"/>
              <a:buChar char="•"/>
            </a:pPr>
            <a:r>
              <a:rPr lang="en-US" altLang="en-US" sz="2400" b="0" dirty="0">
                <a:latin typeface="Verdana" panose="020B0604030504040204" pitchFamily="34" charset="0"/>
                <a:ea typeface="Verdana" panose="020B0604030504040204" pitchFamily="34" charset="0"/>
                <a:cs typeface="Verdana" panose="020B0604030504040204" pitchFamily="34" charset="0"/>
              </a:rPr>
              <a:t>Recent interest has focused on the use of D-dimer in the diagnostic approach to DVT.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 typeface="Arial" panose="020B0604020202020204" pitchFamily="34" charset="0"/>
              <a:buChar char="•"/>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buFont typeface="Arial" panose="020B0604020202020204" pitchFamily="34" charset="0"/>
              <a:buChar char="•"/>
            </a:pPr>
            <a:r>
              <a:rPr lang="en-US" altLang="en-US" sz="2400" b="0" dirty="0">
                <a:latin typeface="Verdana" panose="020B0604030504040204" pitchFamily="34" charset="0"/>
                <a:ea typeface="Verdana" panose="020B0604030504040204" pitchFamily="34" charset="0"/>
                <a:cs typeface="Verdana" panose="020B0604030504040204" pitchFamily="34" charset="0"/>
              </a:rPr>
              <a:t>D-dimer fibrin fragments are present in fresh fibrin clot and in fibrin degradation products of cross-linked fibrin.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 typeface="Arial" panose="020B0604020202020204" pitchFamily="34" charset="0"/>
              <a:buChar char="•"/>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buFont typeface="Arial" panose="020B0604020202020204" pitchFamily="34" charset="0"/>
              <a:buChar char="•"/>
            </a:pPr>
            <a:r>
              <a:rPr lang="en-US" altLang="en-US" sz="2400" b="0" dirty="0" smtClean="0">
                <a:latin typeface="Verdana" panose="020B0604030504040204" pitchFamily="34" charset="0"/>
                <a:ea typeface="Verdana" panose="020B0604030504040204" pitchFamily="34" charset="0"/>
                <a:cs typeface="Verdana" panose="020B0604030504040204" pitchFamily="34" charset="0"/>
              </a:rPr>
              <a:t>These </a:t>
            </a:r>
            <a:r>
              <a:rPr lang="en-US" altLang="en-US" sz="2400" b="0" dirty="0">
                <a:latin typeface="Verdana" panose="020B0604030504040204" pitchFamily="34" charset="0"/>
                <a:ea typeface="Verdana" panose="020B0604030504040204" pitchFamily="34" charset="0"/>
                <a:cs typeface="Verdana" panose="020B0604030504040204" pitchFamily="34" charset="0"/>
              </a:rPr>
              <a:t>specific attributes of the D-dimer antibodies account for their high sensitivity for venous thromboembolism. </a:t>
            </a:r>
            <a:br>
              <a:rPr lang="en-US" altLang="en-US" sz="2400" b="0" dirty="0">
                <a:latin typeface="Verdana" panose="020B0604030504040204" pitchFamily="34" charset="0"/>
                <a:ea typeface="Verdana" panose="020B0604030504040204" pitchFamily="34" charset="0"/>
                <a:cs typeface="Verdana" panose="020B0604030504040204" pitchFamily="34" charset="0"/>
              </a:rPr>
            </a:b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9909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97280" y="5530885"/>
            <a:ext cx="10027920" cy="548640"/>
          </a:xfrm>
        </p:spPr>
        <p:txBody>
          <a:bodyPr/>
          <a:lstStyle/>
          <a:p>
            <a:pPr algn="ctr"/>
            <a:r>
              <a:rPr lang="en-US" altLang="en-US" b="1" dirty="0"/>
              <a:t>DVT </a:t>
            </a:r>
            <a:r>
              <a:rPr lang="en-US" altLang="en-US" b="1" dirty="0" smtClean="0"/>
              <a:t> D-dimer</a:t>
            </a:r>
            <a:endParaRPr lang="en-US" altLang="en-US" b="1" dirty="0"/>
          </a:p>
        </p:txBody>
      </p:sp>
      <p:sp>
        <p:nvSpPr>
          <p:cNvPr id="84995" name="Rectangle 3"/>
          <p:cNvSpPr>
            <a:spLocks noGrp="1" noChangeArrowheads="1"/>
          </p:cNvSpPr>
          <p:nvPr>
            <p:ph type="body" idx="1"/>
          </p:nvPr>
        </p:nvSpPr>
        <p:spPr>
          <a:xfrm>
            <a:off x="0" y="1100629"/>
            <a:ext cx="12192000" cy="3579849"/>
          </a:xfrm>
        </p:spPr>
        <p:txBody>
          <a:bodyPr>
            <a:normAutofit/>
          </a:bodyPr>
          <a:lstStyle/>
          <a:p>
            <a:pPr marL="457200" indent="-457200">
              <a:lnSpc>
                <a:spcPct val="90000"/>
              </a:lnSpc>
              <a:buFont typeface="Arial" panose="020B0604020202020204" pitchFamily="34" charset="0"/>
              <a:buChar char="•"/>
            </a:pPr>
            <a:r>
              <a:rPr lang="en-US" altLang="en-US" sz="2400" b="0" dirty="0">
                <a:latin typeface="Verdana" panose="020B0604030504040204" pitchFamily="34" charset="0"/>
                <a:ea typeface="Verdana" panose="020B0604030504040204" pitchFamily="34" charset="0"/>
                <a:cs typeface="Verdana" panose="020B0604030504040204" pitchFamily="34" charset="0"/>
              </a:rPr>
              <a:t>D-dimer level may be elevated in any medical condition where clots form.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nSpc>
                <a:spcPct val="90000"/>
              </a:lnSpc>
              <a:buFont typeface="Arial" panose="020B0604020202020204" pitchFamily="34" charset="0"/>
              <a:buChar char="•"/>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marL="457200" indent="-457200">
              <a:lnSpc>
                <a:spcPct val="90000"/>
              </a:lnSpc>
              <a:buFont typeface="Arial" panose="020B0604020202020204" pitchFamily="34" charset="0"/>
              <a:buChar char="•"/>
            </a:pPr>
            <a:r>
              <a:rPr lang="en-US" altLang="en-US" sz="2400" b="0" dirty="0" smtClean="0">
                <a:latin typeface="Verdana" panose="020B0604030504040204" pitchFamily="34" charset="0"/>
                <a:ea typeface="Verdana" panose="020B0604030504040204" pitchFamily="34" charset="0"/>
                <a:cs typeface="Verdana" panose="020B0604030504040204" pitchFamily="34" charset="0"/>
              </a:rPr>
              <a:t>Many </a:t>
            </a:r>
            <a:r>
              <a:rPr lang="en-US" altLang="en-US" sz="2400" b="0" dirty="0">
                <a:latin typeface="Verdana" panose="020B0604030504040204" pitchFamily="34" charset="0"/>
                <a:ea typeface="Verdana" panose="020B0604030504040204" pitchFamily="34" charset="0"/>
                <a:cs typeface="Verdana" panose="020B0604030504040204" pitchFamily="34" charset="0"/>
              </a:rPr>
              <a:t>of these conditions are associated with higher risk for DVT. </a:t>
            </a:r>
          </a:p>
          <a:p>
            <a:pPr marL="457200" indent="-457200">
              <a:lnSpc>
                <a:spcPct val="90000"/>
              </a:lnSpc>
              <a:buFont typeface="Arial" panose="020B0604020202020204" pitchFamily="34" charset="0"/>
              <a:buChar char="•"/>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marL="457200" indent="-457200">
              <a:lnSpc>
                <a:spcPct val="90000"/>
              </a:lnSpc>
              <a:buFont typeface="Arial" panose="020B0604020202020204" pitchFamily="34" charset="0"/>
              <a:buChar char="•"/>
            </a:pPr>
            <a:r>
              <a:rPr lang="en-US" altLang="en-US" sz="2400" b="0" dirty="0">
                <a:latin typeface="Verdana" panose="020B0604030504040204" pitchFamily="34" charset="0"/>
                <a:ea typeface="Verdana" panose="020B0604030504040204" pitchFamily="34" charset="0"/>
                <a:cs typeface="Verdana" panose="020B0604030504040204" pitchFamily="34" charset="0"/>
              </a:rPr>
              <a:t>The D-dimer assays have low specificity for DVT; therefore, </a:t>
            </a: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they should only be used to rule out DVT, not to confirm the diagnosis of DVT.</a:t>
            </a:r>
          </a:p>
        </p:txBody>
      </p:sp>
    </p:spTree>
    <p:extLst>
      <p:ext uri="{BB962C8B-B14F-4D97-AF65-F5344CB8AC3E}">
        <p14:creationId xmlns:p14="http://schemas.microsoft.com/office/powerpoint/2010/main" val="25247021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97280" y="5703878"/>
            <a:ext cx="10027920" cy="548640"/>
          </a:xfrm>
        </p:spPr>
        <p:txBody>
          <a:bodyPr/>
          <a:lstStyle/>
          <a:p>
            <a:pPr algn="ctr"/>
            <a:r>
              <a:rPr lang="en-US" altLang="en-US" b="1" dirty="0"/>
              <a:t>Medical Conditions Associated With an Elevated D-dimer</a:t>
            </a:r>
          </a:p>
        </p:txBody>
      </p:sp>
      <p:sp>
        <p:nvSpPr>
          <p:cNvPr id="91139" name="Rectangle 3"/>
          <p:cNvSpPr>
            <a:spLocks noGrp="1" noChangeArrowheads="1"/>
          </p:cNvSpPr>
          <p:nvPr>
            <p:ph type="body" idx="1"/>
          </p:nvPr>
        </p:nvSpPr>
        <p:spPr/>
        <p:txBody>
          <a:bodyPr>
            <a:normAutofit/>
          </a:bodyPr>
          <a:lstStyle/>
          <a:p>
            <a:pPr algn="ctr">
              <a:buFontTx/>
              <a:buNone/>
            </a:pPr>
            <a:r>
              <a:rPr lang="en-US" altLang="en-US" sz="2400" b="0" dirty="0" smtClean="0">
                <a:solidFill>
                  <a:srgbClr val="FF0000"/>
                </a:solidFill>
                <a:latin typeface="Verdana" panose="020B0604030504040204" pitchFamily="34" charset="0"/>
              </a:rPr>
              <a:t>Arterial </a:t>
            </a:r>
            <a:r>
              <a:rPr lang="en-US" altLang="en-US" sz="2400" b="0" dirty="0">
                <a:solidFill>
                  <a:srgbClr val="FF0000"/>
                </a:solidFill>
                <a:latin typeface="Verdana" panose="020B0604030504040204" pitchFamily="34" charset="0"/>
              </a:rPr>
              <a:t>thromboembolic disease </a:t>
            </a:r>
          </a:p>
          <a:p>
            <a:pPr>
              <a:buFont typeface="Arial" panose="020B0604020202020204" pitchFamily="34" charset="0"/>
              <a:buChar char="•"/>
            </a:pPr>
            <a:r>
              <a:rPr lang="en-US" altLang="en-US" sz="2400" b="0" dirty="0">
                <a:latin typeface="Verdana" panose="020B0604030504040204" pitchFamily="34" charset="0"/>
              </a:rPr>
              <a:t>Myocardial infarction </a:t>
            </a:r>
          </a:p>
          <a:p>
            <a:pPr>
              <a:buFont typeface="Arial" panose="020B0604020202020204" pitchFamily="34" charset="0"/>
              <a:buChar char="•"/>
            </a:pPr>
            <a:r>
              <a:rPr lang="en-US" altLang="en-US" sz="2400" b="0" dirty="0">
                <a:latin typeface="Verdana" panose="020B0604030504040204" pitchFamily="34" charset="0"/>
              </a:rPr>
              <a:t>Stroke </a:t>
            </a:r>
          </a:p>
          <a:p>
            <a:pPr>
              <a:buFont typeface="Arial" panose="020B0604020202020204" pitchFamily="34" charset="0"/>
              <a:buChar char="•"/>
            </a:pPr>
            <a:r>
              <a:rPr lang="en-US" altLang="en-US" sz="2400" b="0" dirty="0">
                <a:latin typeface="Verdana" panose="020B0604030504040204" pitchFamily="34" charset="0"/>
              </a:rPr>
              <a:t>Acute limb ischemia </a:t>
            </a:r>
          </a:p>
          <a:p>
            <a:pPr>
              <a:buFont typeface="Arial" panose="020B0604020202020204" pitchFamily="34" charset="0"/>
              <a:buChar char="•"/>
            </a:pPr>
            <a:r>
              <a:rPr lang="en-US" altLang="en-US" sz="2400" b="0" dirty="0">
                <a:latin typeface="Verdana" panose="020B0604030504040204" pitchFamily="34" charset="0"/>
              </a:rPr>
              <a:t>Atrial fibrillation </a:t>
            </a:r>
          </a:p>
          <a:p>
            <a:pPr>
              <a:buFont typeface="Arial" panose="020B0604020202020204" pitchFamily="34" charset="0"/>
              <a:buChar char="•"/>
            </a:pPr>
            <a:r>
              <a:rPr lang="en-US" altLang="en-US" sz="2400" b="0" dirty="0" err="1">
                <a:latin typeface="Verdana" panose="020B0604030504040204" pitchFamily="34" charset="0"/>
              </a:rPr>
              <a:t>Intracardiac</a:t>
            </a:r>
            <a:r>
              <a:rPr lang="en-US" altLang="en-US" sz="2400" b="0" dirty="0">
                <a:latin typeface="Verdana" panose="020B0604030504040204" pitchFamily="34" charset="0"/>
              </a:rPr>
              <a:t> thrombus </a:t>
            </a:r>
          </a:p>
          <a:p>
            <a:endParaRPr lang="en-US" altLang="en-US" sz="2400" b="0" dirty="0">
              <a:latin typeface="Verdana" panose="020B0604030504040204" pitchFamily="34" charset="0"/>
            </a:endParaRPr>
          </a:p>
        </p:txBody>
      </p:sp>
    </p:spTree>
    <p:extLst>
      <p:ext uri="{BB962C8B-B14F-4D97-AF65-F5344CB8AC3E}">
        <p14:creationId xmlns:p14="http://schemas.microsoft.com/office/powerpoint/2010/main" val="1362948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97280" y="5456744"/>
            <a:ext cx="10027920" cy="548640"/>
          </a:xfrm>
        </p:spPr>
        <p:txBody>
          <a:bodyPr/>
          <a:lstStyle/>
          <a:p>
            <a:pPr algn="ctr"/>
            <a:r>
              <a:rPr lang="en-US" altLang="en-US" b="1" dirty="0"/>
              <a:t>Medical Conditions Associated With an Elevated D-dimer</a:t>
            </a:r>
          </a:p>
        </p:txBody>
      </p:sp>
      <p:sp>
        <p:nvSpPr>
          <p:cNvPr id="92163" name="Rectangle 3"/>
          <p:cNvSpPr>
            <a:spLocks noGrp="1" noChangeArrowheads="1"/>
          </p:cNvSpPr>
          <p:nvPr>
            <p:ph type="body" idx="1"/>
          </p:nvPr>
        </p:nvSpPr>
        <p:spPr/>
        <p:txBody>
          <a:bodyPr>
            <a:normAutofit/>
          </a:bodyPr>
          <a:lstStyle/>
          <a:p>
            <a:pPr algn="ctr">
              <a:lnSpc>
                <a:spcPct val="90000"/>
              </a:lnSpc>
              <a:buFontTx/>
              <a:buNone/>
            </a:pPr>
            <a:r>
              <a:rPr lang="en-US" altLang="en-US" sz="2400" b="0" dirty="0">
                <a:solidFill>
                  <a:srgbClr val="FF0000"/>
                </a:solidFill>
                <a:latin typeface="Verdana" panose="020B0604030504040204" pitchFamily="34" charset="0"/>
              </a:rPr>
              <a:t>	Venous thromboembolic disease </a:t>
            </a:r>
          </a:p>
          <a:p>
            <a:pPr>
              <a:lnSpc>
                <a:spcPct val="90000"/>
              </a:lnSpc>
              <a:buFont typeface="Arial" panose="020B0604020202020204" pitchFamily="34" charset="0"/>
              <a:buChar char="•"/>
            </a:pPr>
            <a:r>
              <a:rPr lang="en-US" altLang="en-US" sz="2400" b="0" dirty="0">
                <a:latin typeface="Verdana" panose="020B0604030504040204" pitchFamily="34" charset="0"/>
              </a:rPr>
              <a:t>Deep vein thrombosis </a:t>
            </a:r>
          </a:p>
          <a:p>
            <a:pPr>
              <a:lnSpc>
                <a:spcPct val="90000"/>
              </a:lnSpc>
              <a:buFont typeface="Arial" panose="020B0604020202020204" pitchFamily="34" charset="0"/>
              <a:buChar char="•"/>
            </a:pPr>
            <a:r>
              <a:rPr lang="en-US" altLang="en-US" sz="2400" b="0" dirty="0">
                <a:latin typeface="Verdana" panose="020B0604030504040204" pitchFamily="34" charset="0"/>
              </a:rPr>
              <a:t>Pulmonary embolism </a:t>
            </a:r>
          </a:p>
          <a:p>
            <a:pPr>
              <a:lnSpc>
                <a:spcPct val="90000"/>
              </a:lnSpc>
              <a:buFont typeface="Arial" panose="020B0604020202020204" pitchFamily="34" charset="0"/>
              <a:buChar char="•"/>
            </a:pPr>
            <a:r>
              <a:rPr lang="en-US" altLang="en-US" sz="2400" b="0" dirty="0">
                <a:latin typeface="Verdana" panose="020B0604030504040204" pitchFamily="34" charset="0"/>
              </a:rPr>
              <a:t>Disseminated intravascular coagulation</a:t>
            </a:r>
          </a:p>
          <a:p>
            <a:pPr>
              <a:lnSpc>
                <a:spcPct val="90000"/>
              </a:lnSpc>
              <a:buFont typeface="Arial" panose="020B0604020202020204" pitchFamily="34" charset="0"/>
              <a:buChar char="•"/>
            </a:pPr>
            <a:r>
              <a:rPr lang="en-US" altLang="en-US" sz="2400" b="0" dirty="0">
                <a:latin typeface="Verdana" panose="020B0604030504040204" pitchFamily="34" charset="0"/>
              </a:rPr>
              <a:t>Preeclampsia and eclampsia</a:t>
            </a:r>
          </a:p>
          <a:p>
            <a:pPr>
              <a:lnSpc>
                <a:spcPct val="90000"/>
              </a:lnSpc>
              <a:buFont typeface="Arial" panose="020B0604020202020204" pitchFamily="34" charset="0"/>
              <a:buChar char="•"/>
            </a:pPr>
            <a:r>
              <a:rPr lang="en-US" altLang="en-US" sz="2400" b="0" dirty="0">
                <a:latin typeface="Verdana" panose="020B0604030504040204" pitchFamily="34" charset="0"/>
              </a:rPr>
              <a:t>	</a:t>
            </a:r>
            <a:r>
              <a:rPr lang="en-US" altLang="en-US" sz="2400" b="0" dirty="0" smtClean="0">
                <a:latin typeface="Verdana" panose="020B0604030504040204" pitchFamily="34" charset="0"/>
              </a:rPr>
              <a:t>Abnormal </a:t>
            </a:r>
            <a:r>
              <a:rPr lang="en-US" altLang="en-US" sz="2400" b="0" dirty="0">
                <a:latin typeface="Verdana" panose="020B0604030504040204" pitchFamily="34" charset="0"/>
              </a:rPr>
              <a:t>fibrinolysis; use of thrombolytic agents</a:t>
            </a:r>
          </a:p>
        </p:txBody>
      </p:sp>
    </p:spTree>
    <p:extLst>
      <p:ext uri="{BB962C8B-B14F-4D97-AF65-F5344CB8AC3E}">
        <p14:creationId xmlns:p14="http://schemas.microsoft.com/office/powerpoint/2010/main" val="3091479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50145" y="5778019"/>
            <a:ext cx="10027920" cy="548640"/>
          </a:xfrm>
        </p:spPr>
        <p:txBody>
          <a:bodyPr/>
          <a:lstStyle/>
          <a:p>
            <a:pPr algn="ctr"/>
            <a:r>
              <a:rPr lang="en-US" altLang="en-US" b="1" dirty="0"/>
              <a:t>Medical Conditions Associated With an Elevated D-dimer</a:t>
            </a:r>
          </a:p>
        </p:txBody>
      </p:sp>
      <p:sp>
        <p:nvSpPr>
          <p:cNvPr id="93187" name="Rectangle 3"/>
          <p:cNvSpPr>
            <a:spLocks noGrp="1" noChangeArrowheads="1"/>
          </p:cNvSpPr>
          <p:nvPr>
            <p:ph type="body" idx="1"/>
          </p:nvPr>
        </p:nvSpPr>
        <p:spPr/>
        <p:txBody>
          <a:bodyPr>
            <a:normAutofit/>
          </a:bodyPr>
          <a:lstStyle/>
          <a:p>
            <a:pPr>
              <a:buFont typeface="Wingdings" panose="05000000000000000000" pitchFamily="2" charset="2"/>
              <a:buChar char="§"/>
            </a:pPr>
            <a:r>
              <a:rPr lang="en-US" altLang="en-US" sz="2400" b="0" dirty="0">
                <a:latin typeface="Verdana" panose="020B0604030504040204" pitchFamily="34" charset="0"/>
              </a:rPr>
              <a:t>	Systemic inflammatory response syndrome</a:t>
            </a:r>
          </a:p>
          <a:p>
            <a:pPr>
              <a:buFont typeface="Wingdings" panose="05000000000000000000" pitchFamily="2" charset="2"/>
              <a:buChar char="§"/>
            </a:pPr>
            <a:r>
              <a:rPr lang="en-US" altLang="en-US" sz="2400" b="0" dirty="0">
                <a:latin typeface="Verdana" panose="020B0604030504040204" pitchFamily="34" charset="0"/>
              </a:rPr>
              <a:t>	</a:t>
            </a:r>
            <a:r>
              <a:rPr lang="en-US" altLang="en-US" sz="2400" b="0" dirty="0" err="1">
                <a:latin typeface="Verdana" panose="020B0604030504040204" pitchFamily="34" charset="0"/>
              </a:rPr>
              <a:t>Vasoocclusive</a:t>
            </a:r>
            <a:r>
              <a:rPr lang="en-US" altLang="en-US" sz="2400" b="0" dirty="0">
                <a:latin typeface="Verdana" panose="020B0604030504040204" pitchFamily="34" charset="0"/>
              </a:rPr>
              <a:t> episode of sickle cell disease</a:t>
            </a:r>
          </a:p>
          <a:p>
            <a:pPr>
              <a:buFont typeface="Wingdings" panose="05000000000000000000" pitchFamily="2" charset="2"/>
              <a:buChar char="§"/>
            </a:pPr>
            <a:r>
              <a:rPr lang="en-US" altLang="en-US" sz="2400" b="0" dirty="0">
                <a:latin typeface="Verdana" panose="020B0604030504040204" pitchFamily="34" charset="0"/>
              </a:rPr>
              <a:t>	Severe liver disease (decreased clearance)</a:t>
            </a:r>
          </a:p>
          <a:p>
            <a:pPr>
              <a:buFont typeface="Wingdings" panose="05000000000000000000" pitchFamily="2" charset="2"/>
              <a:buChar char="§"/>
            </a:pPr>
            <a:r>
              <a:rPr lang="en-US" altLang="en-US" sz="2400" b="0" dirty="0">
                <a:latin typeface="Verdana" panose="020B0604030504040204" pitchFamily="34" charset="0"/>
              </a:rPr>
              <a:t>	Malignancy</a:t>
            </a:r>
          </a:p>
        </p:txBody>
      </p:sp>
    </p:spTree>
    <p:extLst>
      <p:ext uri="{BB962C8B-B14F-4D97-AF65-F5344CB8AC3E}">
        <p14:creationId xmlns:p14="http://schemas.microsoft.com/office/powerpoint/2010/main" val="3061640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a:xfrm>
            <a:off x="1097280" y="5827446"/>
            <a:ext cx="10027920" cy="548640"/>
          </a:xfrm>
        </p:spPr>
        <p:txBody>
          <a:bodyPr/>
          <a:lstStyle/>
          <a:p>
            <a:pPr algn="ctr"/>
            <a:r>
              <a:rPr lang="en-US" altLang="en-US" b="1" dirty="0"/>
              <a:t>Medical Conditions Associated With an Elevated D-dimer</a:t>
            </a:r>
          </a:p>
        </p:txBody>
      </p:sp>
      <p:sp>
        <p:nvSpPr>
          <p:cNvPr id="94211" name="Rectangle 1027"/>
          <p:cNvSpPr>
            <a:spLocks noGrp="1" noChangeArrowheads="1"/>
          </p:cNvSpPr>
          <p:nvPr>
            <p:ph type="body" idx="1"/>
          </p:nvPr>
        </p:nvSpPr>
        <p:spPr/>
        <p:txBody>
          <a:bodyPr>
            <a:normAutofit/>
          </a:bodyPr>
          <a:lstStyle/>
          <a:p>
            <a:pPr>
              <a:lnSpc>
                <a:spcPct val="90000"/>
              </a:lnSpc>
              <a:buFontTx/>
              <a:buNone/>
            </a:pPr>
            <a:r>
              <a:rPr lang="en-US" altLang="en-US" sz="2400" b="0" dirty="0">
                <a:latin typeface="Verdana" panose="020B0604030504040204" pitchFamily="34" charset="0"/>
              </a:rPr>
              <a:t>	Renal disease </a:t>
            </a:r>
          </a:p>
          <a:p>
            <a:pPr>
              <a:lnSpc>
                <a:spcPct val="90000"/>
              </a:lnSpc>
            </a:pPr>
            <a:r>
              <a:rPr lang="en-US" altLang="en-US" sz="2400" b="0" dirty="0" err="1">
                <a:latin typeface="Verdana" panose="020B0604030504040204" pitchFamily="34" charset="0"/>
              </a:rPr>
              <a:t>Nephrotic</a:t>
            </a:r>
            <a:r>
              <a:rPr lang="en-US" altLang="en-US" sz="2400" b="0" dirty="0">
                <a:latin typeface="Verdana" panose="020B0604030504040204" pitchFamily="34" charset="0"/>
              </a:rPr>
              <a:t> syndrome (e.g., renal vein thrombosis) </a:t>
            </a:r>
          </a:p>
          <a:p>
            <a:pPr>
              <a:lnSpc>
                <a:spcPct val="90000"/>
              </a:lnSpc>
            </a:pPr>
            <a:r>
              <a:rPr lang="en-US" altLang="en-US" sz="2400" b="0" dirty="0">
                <a:latin typeface="Verdana" panose="020B0604030504040204" pitchFamily="34" charset="0"/>
              </a:rPr>
              <a:t>Acute renal failure </a:t>
            </a:r>
          </a:p>
          <a:p>
            <a:pPr>
              <a:lnSpc>
                <a:spcPct val="90000"/>
              </a:lnSpc>
            </a:pPr>
            <a:r>
              <a:rPr lang="en-US" altLang="en-US" sz="2400" b="0" dirty="0">
                <a:latin typeface="Verdana" panose="020B0604030504040204" pitchFamily="34" charset="0"/>
              </a:rPr>
              <a:t>Chronic renal failure and underlying cardiovascular disease </a:t>
            </a:r>
          </a:p>
          <a:p>
            <a:pPr>
              <a:lnSpc>
                <a:spcPct val="90000"/>
              </a:lnSpc>
              <a:buFontTx/>
              <a:buNone/>
            </a:pPr>
            <a:r>
              <a:rPr lang="en-US" altLang="en-US" sz="2400" b="0" dirty="0">
                <a:solidFill>
                  <a:srgbClr val="FF0000"/>
                </a:solidFill>
                <a:latin typeface="Verdana" panose="020B0604030504040204" pitchFamily="34" charset="0"/>
              </a:rPr>
              <a:t>	Normal pregnancy</a:t>
            </a:r>
          </a:p>
          <a:p>
            <a:pPr>
              <a:lnSpc>
                <a:spcPct val="90000"/>
              </a:lnSpc>
              <a:buFontTx/>
              <a:buNone/>
            </a:pPr>
            <a:r>
              <a:rPr lang="en-US" altLang="en-US" sz="2400" b="0" dirty="0">
                <a:latin typeface="Verdana" panose="020B0604030504040204" pitchFamily="34" charset="0"/>
              </a:rPr>
              <a:t>	Venous malformations</a:t>
            </a:r>
          </a:p>
          <a:p>
            <a:pPr>
              <a:lnSpc>
                <a:spcPct val="90000"/>
              </a:lnSpc>
            </a:pPr>
            <a:endParaRPr lang="en-US" altLang="en-US" sz="2400" b="0" dirty="0"/>
          </a:p>
        </p:txBody>
      </p:sp>
    </p:spTree>
    <p:extLst>
      <p:ext uri="{BB962C8B-B14F-4D97-AF65-F5344CB8AC3E}">
        <p14:creationId xmlns:p14="http://schemas.microsoft.com/office/powerpoint/2010/main" val="2510341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167" y="933788"/>
            <a:ext cx="9649347" cy="5427757"/>
          </a:xfrm>
          <a:prstGeom prst="rect">
            <a:avLst/>
          </a:prstGeom>
        </p:spPr>
      </p:pic>
    </p:spTree>
    <p:extLst>
      <p:ext uri="{BB962C8B-B14F-4D97-AF65-F5344CB8AC3E}">
        <p14:creationId xmlns:p14="http://schemas.microsoft.com/office/powerpoint/2010/main" val="443484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344416" y="5827446"/>
            <a:ext cx="10027920" cy="548640"/>
          </a:xfrm>
        </p:spPr>
        <p:txBody>
          <a:bodyPr/>
          <a:lstStyle/>
          <a:p>
            <a:pPr algn="ctr"/>
            <a:r>
              <a:rPr lang="en-US" altLang="en-US" sz="3200" b="1" dirty="0"/>
              <a:t>DVT D-dimer</a:t>
            </a:r>
          </a:p>
        </p:txBody>
      </p:sp>
      <p:sp>
        <p:nvSpPr>
          <p:cNvPr id="86019" name="Rectangle 3"/>
          <p:cNvSpPr>
            <a:spLocks noGrp="1" noChangeArrowheads="1"/>
          </p:cNvSpPr>
          <p:nvPr>
            <p:ph type="body" idx="1"/>
          </p:nvPr>
        </p:nvSpPr>
        <p:spPr>
          <a:xfrm>
            <a:off x="172995" y="642551"/>
            <a:ext cx="11813059" cy="4037927"/>
          </a:xfrm>
        </p:spPr>
        <p:txBody>
          <a:bodyPr>
            <a:normAutofit lnSpcReduction="10000"/>
          </a:bodyPr>
          <a:lstStyle/>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D-dimer levels remain elevated in DVT for about 7 days.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Patients presenting late in the course, after clot organization and adherence have occurred, may have low levels of D-dimer.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Similarly, patients with isolated calf vein DVT may have a small clot burden and low levels of D-dimer that are below the analytic cut-off value of the assay.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2400" b="0" dirty="0">
                <a:latin typeface="Verdana" panose="020B0604030504040204" pitchFamily="34" charset="0"/>
                <a:ea typeface="Verdana" panose="020B0604030504040204" pitchFamily="34" charset="0"/>
                <a:cs typeface="Verdana" panose="020B0604030504040204" pitchFamily="34" charset="0"/>
              </a:rPr>
              <a:t>This accounts for the reduced sensitivity of the D-dimer assay in the setting of confirmed DVT</a:t>
            </a: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a:t>
            </a:r>
          </a:p>
          <a:p>
            <a:pPr>
              <a:lnSpc>
                <a:spcPct val="90000"/>
              </a:lnSpc>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93387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24285" y="5852160"/>
            <a:ext cx="10027920" cy="548640"/>
          </a:xfrm>
        </p:spPr>
        <p:txBody>
          <a:bodyPr/>
          <a:lstStyle/>
          <a:p>
            <a:pPr algn="ctr"/>
            <a:r>
              <a:rPr lang="en-US" altLang="en-US" b="1" dirty="0"/>
              <a:t>DVT D-dimer</a:t>
            </a:r>
          </a:p>
        </p:txBody>
      </p:sp>
      <p:sp>
        <p:nvSpPr>
          <p:cNvPr id="89091" name="Rectangle 3"/>
          <p:cNvSpPr>
            <a:spLocks noGrp="1" noChangeArrowheads="1"/>
          </p:cNvSpPr>
          <p:nvPr>
            <p:ph type="body" idx="1"/>
          </p:nvPr>
        </p:nvSpPr>
        <p:spPr>
          <a:xfrm>
            <a:off x="222421" y="1100629"/>
            <a:ext cx="11738919" cy="3579849"/>
          </a:xfrm>
        </p:spPr>
        <p:txBody>
          <a:bodyPr>
            <a:normAutofit/>
          </a:bodyPr>
          <a:lstStyle/>
          <a:p>
            <a:pPr algn="ctr">
              <a:buFontTx/>
              <a:buNone/>
            </a:pP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	</a:t>
            </a: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D-dimer results should be used as follows: </a:t>
            </a:r>
            <a:endParaRPr lang="en-US" alt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ctr">
              <a:buFontTx/>
              <a:buNone/>
            </a:pPr>
            <a:endPar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buFontTx/>
              <a:buChar char="o"/>
            </a:pP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A negative D-dimer </a:t>
            </a:r>
            <a:r>
              <a:rPr lang="en-US" altLang="en-US" sz="2400" b="0" dirty="0">
                <a:latin typeface="Verdana" panose="020B0604030504040204" pitchFamily="34" charset="0"/>
                <a:ea typeface="Verdana" panose="020B0604030504040204" pitchFamily="34" charset="0"/>
                <a:cs typeface="Verdana" panose="020B0604030504040204" pitchFamily="34" charset="0"/>
              </a:rPr>
              <a:t>assay result </a:t>
            </a:r>
            <a:r>
              <a:rPr lang="en-US"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rules out DVT </a:t>
            </a:r>
            <a:r>
              <a:rPr lang="en-US" altLang="en-US" sz="2400" b="0" dirty="0">
                <a:latin typeface="Verdana" panose="020B0604030504040204" pitchFamily="34" charset="0"/>
                <a:ea typeface="Verdana" panose="020B0604030504040204" pitchFamily="34" charset="0"/>
                <a:cs typeface="Verdana" panose="020B0604030504040204" pitchFamily="34" charset="0"/>
              </a:rPr>
              <a:t>in patients with low-to-moderate risk and a Wells DVT score less than 2.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buFontTx/>
              <a:buChar char="o"/>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buFontTx/>
              <a:buChar char="o"/>
            </a:pPr>
            <a:r>
              <a:rPr lang="en-US" altLang="en-US" sz="2400" b="0" dirty="0">
                <a:latin typeface="Verdana" panose="020B0604030504040204" pitchFamily="34" charset="0"/>
                <a:ea typeface="Verdana" panose="020B0604030504040204" pitchFamily="34" charset="0"/>
                <a:cs typeface="Verdana" panose="020B0604030504040204" pitchFamily="34" charset="0"/>
              </a:rPr>
              <a:t>All patients with </a:t>
            </a:r>
            <a:r>
              <a:rPr lang="en-US" altLang="en-US" sz="2400" b="0" dirty="0">
                <a:solidFill>
                  <a:srgbClr val="00B0F0"/>
                </a:solidFill>
                <a:latin typeface="Verdana" panose="020B0604030504040204" pitchFamily="34" charset="0"/>
                <a:ea typeface="Verdana" panose="020B0604030504040204" pitchFamily="34" charset="0"/>
                <a:cs typeface="Verdana" panose="020B0604030504040204" pitchFamily="34" charset="0"/>
              </a:rPr>
              <a:t>a positive D-dimer </a:t>
            </a:r>
            <a:r>
              <a:rPr lang="en-US" altLang="en-US" sz="2400" b="0" dirty="0">
                <a:latin typeface="Verdana" panose="020B0604030504040204" pitchFamily="34" charset="0"/>
                <a:ea typeface="Verdana" panose="020B0604030504040204" pitchFamily="34" charset="0"/>
                <a:cs typeface="Verdana" panose="020B0604030504040204" pitchFamily="34" charset="0"/>
              </a:rPr>
              <a:t>assay result and all patients with a moderate-to-high risk of DVT </a:t>
            </a:r>
            <a:r>
              <a:rPr lang="en-US" altLang="en-US" sz="2400" b="0" dirty="0">
                <a:solidFill>
                  <a:srgbClr val="00B0F0"/>
                </a:solidFill>
                <a:latin typeface="Verdana" panose="020B0604030504040204" pitchFamily="34" charset="0"/>
                <a:ea typeface="Verdana" panose="020B0604030504040204" pitchFamily="34" charset="0"/>
                <a:cs typeface="Verdana" panose="020B0604030504040204" pitchFamily="34" charset="0"/>
              </a:rPr>
              <a:t>(Wells DVT score </a:t>
            </a:r>
            <a:r>
              <a:rPr lang="en-US" altLang="en-US" sz="2400" b="0" u="sng" dirty="0">
                <a:solidFill>
                  <a:srgbClr val="00B0F0"/>
                </a:solidFill>
                <a:latin typeface="Verdana" panose="020B0604030504040204" pitchFamily="34" charset="0"/>
                <a:ea typeface="Verdana" panose="020B0604030504040204" pitchFamily="34" charset="0"/>
                <a:cs typeface="Verdana" panose="020B0604030504040204" pitchFamily="34" charset="0"/>
              </a:rPr>
              <a:t>&gt;</a:t>
            </a:r>
            <a:r>
              <a:rPr lang="en-US" altLang="en-US" sz="2400" b="0" dirty="0">
                <a:solidFill>
                  <a:srgbClr val="00B0F0"/>
                </a:solidFill>
                <a:latin typeface="Verdana" panose="020B0604030504040204" pitchFamily="34" charset="0"/>
                <a:ea typeface="Verdana" panose="020B0604030504040204" pitchFamily="34" charset="0"/>
                <a:cs typeface="Verdana" panose="020B0604030504040204" pitchFamily="34" charset="0"/>
              </a:rPr>
              <a:t>2</a:t>
            </a:r>
            <a:r>
              <a:rPr lang="en-US" altLang="en-US" sz="2400" b="0" dirty="0">
                <a:latin typeface="Verdana" panose="020B0604030504040204" pitchFamily="34" charset="0"/>
                <a:ea typeface="Verdana" panose="020B0604030504040204" pitchFamily="34" charset="0"/>
                <a:cs typeface="Verdana" panose="020B0604030504040204" pitchFamily="34" charset="0"/>
              </a:rPr>
              <a:t>) require a diagnostic study (duplex ultrasonography).</a:t>
            </a:r>
          </a:p>
        </p:txBody>
      </p:sp>
    </p:spTree>
    <p:extLst>
      <p:ext uri="{BB962C8B-B14F-4D97-AF65-F5344CB8AC3E}">
        <p14:creationId xmlns:p14="http://schemas.microsoft.com/office/powerpoint/2010/main" val="18968047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44415" y="5679166"/>
            <a:ext cx="10027920" cy="548640"/>
          </a:xfrm>
        </p:spPr>
        <p:txBody>
          <a:bodyPr/>
          <a:lstStyle/>
          <a:p>
            <a:pPr algn="ctr"/>
            <a:r>
              <a:rPr lang="en-US" altLang="en-US" b="1" dirty="0"/>
              <a:t>DVT D-dimer</a:t>
            </a:r>
          </a:p>
        </p:txBody>
      </p:sp>
      <p:sp>
        <p:nvSpPr>
          <p:cNvPr id="90115" name="Rectangle 3"/>
          <p:cNvSpPr>
            <a:spLocks noGrp="1" noChangeArrowheads="1"/>
          </p:cNvSpPr>
          <p:nvPr>
            <p:ph type="body" idx="1"/>
          </p:nvPr>
        </p:nvSpPr>
        <p:spPr/>
        <p:txBody>
          <a:bodyPr>
            <a:normAutofit/>
          </a:bodyPr>
          <a:lstStyle/>
          <a:p>
            <a:r>
              <a:rPr lang="en-US" altLang="en-US" sz="2400" b="0" dirty="0">
                <a:latin typeface="Verdana" panose="020B0604030504040204" pitchFamily="34" charset="0"/>
              </a:rPr>
              <a:t>A D-dimer </a:t>
            </a:r>
            <a:r>
              <a:rPr lang="en-US" altLang="en-US" sz="2400" b="0" dirty="0">
                <a:solidFill>
                  <a:srgbClr val="FF0000"/>
                </a:solidFill>
                <a:latin typeface="Verdana" panose="020B0604030504040204" pitchFamily="34" charset="0"/>
              </a:rPr>
              <a:t>level less than 200 to 500 </a:t>
            </a:r>
            <a:r>
              <a:rPr lang="en-US" altLang="en-US" sz="2400" b="0" dirty="0">
                <a:latin typeface="Verdana" panose="020B0604030504040204" pitchFamily="34" charset="0"/>
              </a:rPr>
              <a:t>ng/mL by ELISA or a negative </a:t>
            </a:r>
            <a:r>
              <a:rPr lang="en-US" altLang="en-US" sz="2400" b="0" dirty="0" err="1">
                <a:latin typeface="Verdana" panose="020B0604030504040204" pitchFamily="34" charset="0"/>
              </a:rPr>
              <a:t>SimpliRED</a:t>
            </a:r>
            <a:r>
              <a:rPr lang="en-US" altLang="en-US" sz="2400" b="0" dirty="0">
                <a:latin typeface="Verdana" panose="020B0604030504040204" pitchFamily="34" charset="0"/>
              </a:rPr>
              <a:t> assay in conjunction </a:t>
            </a:r>
            <a:r>
              <a:rPr lang="en-US" altLang="en-US" sz="2400" b="0" dirty="0">
                <a:solidFill>
                  <a:srgbClr val="FF0000"/>
                </a:solidFill>
                <a:latin typeface="Verdana" panose="020B0604030504040204" pitchFamily="34" charset="0"/>
              </a:rPr>
              <a:t>with a low clinical probability of DVT </a:t>
            </a:r>
            <a:r>
              <a:rPr lang="en-US" altLang="en-US" sz="2400" b="0" dirty="0">
                <a:latin typeface="Verdana" panose="020B0604030504040204" pitchFamily="34" charset="0"/>
              </a:rPr>
              <a:t>appears to be useful and cost- effective in excluding DVT </a:t>
            </a:r>
            <a:r>
              <a:rPr lang="en-US" altLang="en-US" sz="2400" b="0" dirty="0">
                <a:solidFill>
                  <a:srgbClr val="FF0000"/>
                </a:solidFill>
                <a:latin typeface="Verdana" panose="020B0604030504040204" pitchFamily="34" charset="0"/>
              </a:rPr>
              <a:t>without the need for an ultrasound examination.</a:t>
            </a:r>
          </a:p>
        </p:txBody>
      </p:sp>
    </p:spTree>
    <p:extLst>
      <p:ext uri="{BB962C8B-B14F-4D97-AF65-F5344CB8AC3E}">
        <p14:creationId xmlns:p14="http://schemas.microsoft.com/office/powerpoint/2010/main" val="27855170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097280" y="5802733"/>
            <a:ext cx="10027920" cy="548640"/>
          </a:xfrm>
        </p:spPr>
        <p:txBody>
          <a:bodyPr/>
          <a:lstStyle/>
          <a:p>
            <a:pPr algn="ctr"/>
            <a:r>
              <a:rPr lang="en-US" altLang="en-US" b="1" dirty="0"/>
              <a:t>Diagnosis of DVT</a:t>
            </a:r>
          </a:p>
        </p:txBody>
      </p:sp>
      <p:sp>
        <p:nvSpPr>
          <p:cNvPr id="101379" name="Rectangle 3"/>
          <p:cNvSpPr>
            <a:spLocks noGrp="1" noChangeArrowheads="1"/>
          </p:cNvSpPr>
          <p:nvPr>
            <p:ph type="body" idx="1"/>
          </p:nvPr>
        </p:nvSpPr>
        <p:spPr>
          <a:xfrm>
            <a:off x="197708" y="1100629"/>
            <a:ext cx="11994292" cy="3579849"/>
          </a:xfrm>
        </p:spPr>
        <p:txBody>
          <a:bodyPr/>
          <a:lstStyle/>
          <a:p>
            <a:pPr>
              <a:lnSpc>
                <a:spcPct val="90000"/>
              </a:lnSpc>
            </a:pPr>
            <a:r>
              <a:rPr lang="en-US" altLang="en-US" sz="2400" b="0" dirty="0">
                <a:latin typeface="Verdana" panose="020B0604030504040204" pitchFamily="34" charset="0"/>
              </a:rPr>
              <a:t>In most circumstances, compression ultrasonography is the noninvasive approach of choice for the diagnosis of patients with suspected DVT. </a:t>
            </a:r>
            <a:endParaRPr lang="en-US" altLang="en-US" sz="2400" b="0" dirty="0" smtClean="0">
              <a:latin typeface="Verdana" panose="020B0604030504040204" pitchFamily="34" charset="0"/>
            </a:endParaRPr>
          </a:p>
          <a:p>
            <a:pPr>
              <a:lnSpc>
                <a:spcPct val="90000"/>
              </a:lnSpc>
            </a:pPr>
            <a:endParaRPr lang="en-US" altLang="en-US" sz="2400" b="0" dirty="0">
              <a:latin typeface="Verdana" panose="020B0604030504040204" pitchFamily="34" charset="0"/>
            </a:endParaRPr>
          </a:p>
          <a:p>
            <a:pPr>
              <a:lnSpc>
                <a:spcPct val="90000"/>
              </a:lnSpc>
            </a:pPr>
            <a:r>
              <a:rPr lang="en-US" altLang="en-US" sz="2400" b="0" dirty="0">
                <a:latin typeface="Verdana" panose="020B0604030504040204" pitchFamily="34" charset="0"/>
              </a:rPr>
              <a:t>If unavailable, impedance </a:t>
            </a:r>
            <a:r>
              <a:rPr lang="en-US" altLang="en-US" sz="2400" b="0" dirty="0" err="1">
                <a:latin typeface="Verdana" panose="020B0604030504040204" pitchFamily="34" charset="0"/>
              </a:rPr>
              <a:t>plethysmography</a:t>
            </a:r>
            <a:r>
              <a:rPr lang="en-US" altLang="en-US" sz="2400" b="0" dirty="0">
                <a:latin typeface="Verdana" panose="020B0604030504040204" pitchFamily="34" charset="0"/>
              </a:rPr>
              <a:t> with serial studies is an acceptable alternative. </a:t>
            </a:r>
            <a:endParaRPr lang="en-US" altLang="en-US" sz="2400" b="0" dirty="0" smtClean="0">
              <a:latin typeface="Verdana" panose="020B0604030504040204" pitchFamily="34" charset="0"/>
            </a:endParaRPr>
          </a:p>
          <a:p>
            <a:pPr>
              <a:lnSpc>
                <a:spcPct val="90000"/>
              </a:lnSpc>
            </a:pPr>
            <a:endParaRPr lang="en-US" altLang="en-US" sz="2400" b="0" dirty="0">
              <a:latin typeface="Verdana" panose="020B0604030504040204" pitchFamily="34" charset="0"/>
            </a:endParaRPr>
          </a:p>
          <a:p>
            <a:pPr>
              <a:lnSpc>
                <a:spcPct val="90000"/>
              </a:lnSpc>
            </a:pPr>
            <a:r>
              <a:rPr lang="en-US" altLang="en-US" sz="2400" b="0" dirty="0">
                <a:latin typeface="Verdana" panose="020B0604030504040204" pitchFamily="34" charset="0"/>
              </a:rPr>
              <a:t>One exception noted above is that impedance </a:t>
            </a:r>
            <a:r>
              <a:rPr lang="en-US" altLang="en-US" sz="2400" b="0" dirty="0" err="1">
                <a:latin typeface="Verdana" panose="020B0604030504040204" pitchFamily="34" charset="0"/>
              </a:rPr>
              <a:t>plethysmography</a:t>
            </a:r>
            <a:r>
              <a:rPr lang="en-US" altLang="en-US" sz="2400" b="0" dirty="0">
                <a:latin typeface="Verdana" panose="020B0604030504040204" pitchFamily="34" charset="0"/>
              </a:rPr>
              <a:t> is preferred for possible recurrent DVT since it normalizes more quickly after a previous episode than compression ultrasonography.</a:t>
            </a:r>
          </a:p>
        </p:txBody>
      </p:sp>
    </p:spTree>
    <p:extLst>
      <p:ext uri="{BB962C8B-B14F-4D97-AF65-F5344CB8AC3E}">
        <p14:creationId xmlns:p14="http://schemas.microsoft.com/office/powerpoint/2010/main" val="14715410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640977" y="5753306"/>
            <a:ext cx="10027920" cy="548640"/>
          </a:xfrm>
        </p:spPr>
        <p:txBody>
          <a:bodyPr/>
          <a:lstStyle/>
          <a:p>
            <a:pPr algn="ctr"/>
            <a:r>
              <a:rPr lang="en-US" altLang="en-US" b="1" dirty="0">
                <a:latin typeface="Verdana" panose="020B0604030504040204" pitchFamily="34" charset="0"/>
              </a:rPr>
              <a:t>Compression Ultrasonography</a:t>
            </a:r>
          </a:p>
        </p:txBody>
      </p:sp>
      <p:sp>
        <p:nvSpPr>
          <p:cNvPr id="102403" name="Rectangle 3"/>
          <p:cNvSpPr>
            <a:spLocks noGrp="1" noChangeArrowheads="1"/>
          </p:cNvSpPr>
          <p:nvPr>
            <p:ph type="body" idx="1"/>
          </p:nvPr>
        </p:nvSpPr>
        <p:spPr>
          <a:xfrm>
            <a:off x="142240" y="1100629"/>
            <a:ext cx="12049760" cy="3579849"/>
          </a:xfrm>
        </p:spPr>
        <p:txBody>
          <a:bodyPr>
            <a:normAutofit/>
          </a:bodyPr>
          <a:lstStyle/>
          <a:p>
            <a:pPr algn="ctr">
              <a:buFontTx/>
              <a:buNone/>
            </a:pPr>
            <a:r>
              <a:rPr lang="en-US" altLang="en-US" sz="2400" b="0" dirty="0">
                <a:latin typeface="Verdana" panose="020B0604030504040204" pitchFamily="34" charset="0"/>
              </a:rPr>
              <a:t>	</a:t>
            </a:r>
            <a:r>
              <a:rPr lang="en-US" altLang="en-US" sz="2400" b="0" dirty="0">
                <a:solidFill>
                  <a:srgbClr val="FF0000"/>
                </a:solidFill>
                <a:latin typeface="Verdana" panose="020B0604030504040204" pitchFamily="34" charset="0"/>
              </a:rPr>
              <a:t>The diagnosis of venous thrombosis using compression ultrasonography is made by the findings such </a:t>
            </a:r>
            <a:r>
              <a:rPr lang="en-US" altLang="en-US" sz="2400" b="0">
                <a:solidFill>
                  <a:srgbClr val="FF0000"/>
                </a:solidFill>
                <a:latin typeface="Verdana" panose="020B0604030504040204" pitchFamily="34" charset="0"/>
              </a:rPr>
              <a:t>as</a:t>
            </a:r>
            <a:r>
              <a:rPr lang="en-US" altLang="en-US" sz="2400" b="0" smtClean="0">
                <a:solidFill>
                  <a:srgbClr val="FF0000"/>
                </a:solidFill>
                <a:latin typeface="Verdana" panose="020B0604030504040204" pitchFamily="34" charset="0"/>
              </a:rPr>
              <a:t>:</a:t>
            </a:r>
          </a:p>
          <a:p>
            <a:pPr algn="ctr">
              <a:buFontTx/>
              <a:buNone/>
            </a:pPr>
            <a:endParaRPr lang="en-US" altLang="en-US" sz="2400" b="0" dirty="0">
              <a:solidFill>
                <a:srgbClr val="FF0000"/>
              </a:solidFill>
              <a:latin typeface="Verdana" panose="020B0604030504040204" pitchFamily="34" charset="0"/>
            </a:endParaRPr>
          </a:p>
          <a:p>
            <a:r>
              <a:rPr lang="en-US" altLang="en-US" sz="2400" b="0" dirty="0">
                <a:latin typeface="Verdana" panose="020B0604030504040204" pitchFamily="34" charset="0"/>
              </a:rPr>
              <a:t>Abnormal compressibility of the vein </a:t>
            </a:r>
          </a:p>
          <a:p>
            <a:r>
              <a:rPr lang="en-US" altLang="en-US" sz="2400" b="0" dirty="0">
                <a:latin typeface="Verdana" panose="020B0604030504040204" pitchFamily="34" charset="0"/>
              </a:rPr>
              <a:t>Abnormal Doppler color flow </a:t>
            </a:r>
          </a:p>
          <a:p>
            <a:r>
              <a:rPr lang="en-US" altLang="en-US" sz="2400" b="0" dirty="0">
                <a:latin typeface="Verdana" panose="020B0604030504040204" pitchFamily="34" charset="0"/>
              </a:rPr>
              <a:t>The presence of an echogenic band </a:t>
            </a:r>
          </a:p>
          <a:p>
            <a:r>
              <a:rPr lang="en-US" altLang="en-US" sz="2400" b="0" dirty="0">
                <a:latin typeface="Verdana" panose="020B0604030504040204" pitchFamily="34" charset="0"/>
              </a:rPr>
              <a:t>Abnormal change in diameter during the Valsalva maneuver </a:t>
            </a:r>
          </a:p>
        </p:txBody>
      </p:sp>
    </p:spTree>
    <p:extLst>
      <p:ext uri="{BB962C8B-B14F-4D97-AF65-F5344CB8AC3E}">
        <p14:creationId xmlns:p14="http://schemas.microsoft.com/office/powerpoint/2010/main" val="19864759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097280" y="5947410"/>
            <a:ext cx="10027920" cy="548640"/>
          </a:xfrm>
        </p:spPr>
        <p:txBody>
          <a:bodyPr/>
          <a:lstStyle/>
          <a:p>
            <a:pPr algn="ctr"/>
            <a:r>
              <a:rPr lang="en-US" altLang="en-US" dirty="0">
                <a:latin typeface="Verdana" panose="020B0604030504040204" pitchFamily="34" charset="0"/>
              </a:rPr>
              <a:t>Compression Ultrasonography</a:t>
            </a:r>
          </a:p>
        </p:txBody>
      </p:sp>
      <p:sp>
        <p:nvSpPr>
          <p:cNvPr id="104451" name="Rectangle 3"/>
          <p:cNvSpPr>
            <a:spLocks noGrp="1" noChangeArrowheads="1"/>
          </p:cNvSpPr>
          <p:nvPr>
            <p:ph type="body" idx="1"/>
          </p:nvPr>
        </p:nvSpPr>
        <p:spPr/>
        <p:txBody>
          <a:bodyPr>
            <a:normAutofit/>
          </a:bodyPr>
          <a:lstStyle/>
          <a:p>
            <a:r>
              <a:rPr lang="en-US" altLang="en-US" sz="2400" b="0" dirty="0">
                <a:latin typeface="Verdana" panose="020B0604030504040204" pitchFamily="34" charset="0"/>
              </a:rPr>
              <a:t>Color flow imaging, in addition to duplex Doppler ultrasound, is a less demanding study and is also highly accurate for the diagnosis of above the knee DVT. </a:t>
            </a:r>
            <a:endParaRPr lang="en-US" altLang="en-US" sz="2400" b="0" dirty="0"/>
          </a:p>
        </p:txBody>
      </p:sp>
    </p:spTree>
    <p:extLst>
      <p:ext uri="{BB962C8B-B14F-4D97-AF65-F5344CB8AC3E}">
        <p14:creationId xmlns:p14="http://schemas.microsoft.com/office/powerpoint/2010/main" val="21745884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latin typeface="Verdana" panose="020B0604030504040204" pitchFamily="34" charset="0"/>
              </a:rPr>
              <a:t>Duplex-Doppler ultrasound image of an acute superficial femoral vein thrombosis (labeled "V") </a:t>
            </a:r>
          </a:p>
        </p:txBody>
      </p:sp>
      <p:pic>
        <p:nvPicPr>
          <p:cNvPr id="107524" name="Picture 4" descr="Duplex_Doppler_venous_thr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371600"/>
            <a:ext cx="7623175" cy="4267200"/>
          </a:xfrm>
          <a:prstGeom prst="rect">
            <a:avLst/>
          </a:prstGeom>
          <a:noFill/>
          <a:extLst>
            <a:ext uri="{909E8E84-426E-40DD-AFC4-6F175D3DCCD1}">
              <a14:hiddenFill xmlns:a14="http://schemas.microsoft.com/office/drawing/2010/main">
                <a:solidFill>
                  <a:srgbClr val="FFFFFF"/>
                </a:solidFill>
              </a14:hiddenFill>
            </a:ext>
          </a:extLst>
        </p:spPr>
      </p:pic>
      <p:grpSp>
        <p:nvGrpSpPr>
          <p:cNvPr id="107528" name="Group 8"/>
          <p:cNvGrpSpPr>
            <a:grpSpLocks/>
          </p:cNvGrpSpPr>
          <p:nvPr/>
        </p:nvGrpSpPr>
        <p:grpSpPr bwMode="auto">
          <a:xfrm>
            <a:off x="4872038" y="606426"/>
            <a:ext cx="0" cy="276999"/>
            <a:chOff x="0" y="0"/>
            <a:chExt cx="0" cy="276999"/>
          </a:xfrm>
        </p:grpSpPr>
        <p:sp>
          <p:nvSpPr>
            <p:cNvPr id="107527" name="Rectangle 7"/>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6" name="Rectangle 6"/>
            <p:cNvSpPr>
              <a:spLocks noChangeArrowheads="1"/>
            </p:cNvSpPr>
            <p:nvPr/>
          </p:nvSpPr>
          <p:spPr bwMode="auto">
            <a:xfrm>
              <a:off x="0" y="0"/>
              <a:ext cx="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a:p>
          </p:txBody>
        </p:sp>
      </p:grpSp>
      <p:sp>
        <p:nvSpPr>
          <p:cNvPr id="107529" name="Rectangle 9"/>
          <p:cNvSpPr>
            <a:spLocks noGrp="1" noChangeArrowheads="1"/>
          </p:cNvSpPr>
          <p:nvPr>
            <p:ph type="body" idx="1"/>
          </p:nvPr>
        </p:nvSpPr>
        <p:spPr>
          <a:xfrm>
            <a:off x="1981200" y="5334000"/>
            <a:ext cx="7924800" cy="1219200"/>
          </a:xfrm>
          <a:solidFill>
            <a:srgbClr val="FFFFFF"/>
          </a:solidFill>
          <a:ln/>
        </p:spPr>
        <p:txBody>
          <a:bodyPr>
            <a:normAutofit fontScale="92500"/>
          </a:bodyPr>
          <a:lstStyle/>
          <a:p>
            <a:pPr>
              <a:lnSpc>
                <a:spcPct val="90000"/>
              </a:lnSpc>
              <a:spcBef>
                <a:spcPct val="0"/>
              </a:spcBef>
              <a:buFontTx/>
              <a:buNone/>
            </a:pPr>
            <a:r>
              <a:rPr lang="en-US" altLang="en-US" sz="2000">
                <a:latin typeface="Verdana" panose="020B0604030504040204" pitchFamily="34" charset="0"/>
              </a:rPr>
              <a:t>Blue color indicates venous blood flow and red indicates arterial blood flow (labeled "A"). Echogenic white speckles are seen in the vein which was non-compressible with the ultrasound probe. </a:t>
            </a:r>
            <a:endParaRPr lang="en-US" altLang="en-US" sz="2000"/>
          </a:p>
        </p:txBody>
      </p:sp>
    </p:spTree>
    <p:extLst>
      <p:ext uri="{BB962C8B-B14F-4D97-AF65-F5344CB8AC3E}">
        <p14:creationId xmlns:p14="http://schemas.microsoft.com/office/powerpoint/2010/main" val="3122659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73530" y="5947410"/>
            <a:ext cx="10027920" cy="548640"/>
          </a:xfrm>
        </p:spPr>
        <p:txBody>
          <a:bodyPr/>
          <a:lstStyle/>
          <a:p>
            <a:pPr algn="ctr"/>
            <a:r>
              <a:rPr lang="en-US" altLang="en-US" dirty="0">
                <a:latin typeface="Verdana" panose="020B0604030504040204" pitchFamily="34" charset="0"/>
              </a:rPr>
              <a:t>Compression Ultrasonography</a:t>
            </a:r>
          </a:p>
        </p:txBody>
      </p:sp>
      <p:sp>
        <p:nvSpPr>
          <p:cNvPr id="108547" name="Rectangle 3"/>
          <p:cNvSpPr>
            <a:spLocks noGrp="1" noChangeArrowheads="1"/>
          </p:cNvSpPr>
          <p:nvPr>
            <p:ph type="body" idx="1"/>
          </p:nvPr>
        </p:nvSpPr>
        <p:spPr/>
        <p:txBody>
          <a:bodyPr>
            <a:normAutofit/>
          </a:bodyPr>
          <a:lstStyle/>
          <a:p>
            <a:pPr>
              <a:buFontTx/>
              <a:buChar char="o"/>
            </a:pPr>
            <a:r>
              <a:rPr lang="en-US" altLang="en-US" sz="2400" b="0" dirty="0">
                <a:latin typeface="Verdana" panose="020B0604030504040204" pitchFamily="34" charset="0"/>
                <a:ea typeface="Verdana" panose="020B0604030504040204" pitchFamily="34" charset="0"/>
                <a:cs typeface="Verdana" panose="020B0604030504040204" pitchFamily="34" charset="0"/>
              </a:rPr>
              <a:t>Duplex ultrasonography is also helpful to differentiate venous thrombosis from hematoma, Baker cyst, abscess, and other causes of leg pain and edema.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buFontTx/>
              <a:buChar char="o"/>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buFontTx/>
              <a:buChar char="o"/>
            </a:pPr>
            <a:r>
              <a:rPr lang="en-US" altLang="en-US" sz="2400" b="0" dirty="0">
                <a:latin typeface="Verdana" panose="020B0604030504040204" pitchFamily="34" charset="0"/>
                <a:ea typeface="Verdana" panose="020B0604030504040204" pitchFamily="34" charset="0"/>
                <a:cs typeface="Verdana" panose="020B0604030504040204" pitchFamily="34" charset="0"/>
              </a:rPr>
              <a:t>Diagnostic accuracy varies depending on local expertise</a:t>
            </a:r>
            <a:r>
              <a:rPr lang="en-US" altLang="en-US" sz="2400" b="0" dirty="0">
                <a:solidFill>
                  <a:srgbClr val="393939"/>
                </a:solidFill>
                <a:latin typeface="Verdana" panose="020B0604030504040204" pitchFamily="34" charset="0"/>
                <a:ea typeface="Verdana" panose="020B0604030504040204" pitchFamily="34" charset="0"/>
                <a:cs typeface="Verdana" panose="020B0604030504040204" pitchFamily="34" charset="0"/>
              </a:rPr>
              <a:t>.</a:t>
            </a:r>
          </a:p>
          <a:p>
            <a:pPr>
              <a:buFontTx/>
              <a:buChar char="o"/>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11729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097280" y="6049868"/>
            <a:ext cx="10027920" cy="548640"/>
          </a:xfrm>
        </p:spPr>
        <p:txBody>
          <a:bodyPr/>
          <a:lstStyle/>
          <a:p>
            <a:pPr algn="ctr"/>
            <a:r>
              <a:rPr lang="en-US" altLang="en-US" b="1"/>
              <a:t>MRI</a:t>
            </a:r>
          </a:p>
        </p:txBody>
      </p:sp>
      <p:sp>
        <p:nvSpPr>
          <p:cNvPr id="109571" name="Rectangle 3"/>
          <p:cNvSpPr>
            <a:spLocks noGrp="1" noChangeArrowheads="1"/>
          </p:cNvSpPr>
          <p:nvPr>
            <p:ph type="body" idx="1"/>
          </p:nvPr>
        </p:nvSpPr>
        <p:spPr>
          <a:xfrm>
            <a:off x="172995" y="1100629"/>
            <a:ext cx="11738919" cy="3579849"/>
          </a:xfrm>
        </p:spPr>
        <p:txBody>
          <a:bodyPr>
            <a:normAutofit/>
          </a:bodyPr>
          <a:lstStyle/>
          <a:p>
            <a:pPr>
              <a:lnSpc>
                <a:spcPct val="90000"/>
              </a:lnSpc>
              <a:buFontTx/>
              <a:buChar char="o"/>
            </a:pPr>
            <a:r>
              <a:rPr lang="en-US" altLang="en-US" sz="2400" b="0" dirty="0">
                <a:latin typeface="Verdana" panose="020B0604030504040204" pitchFamily="34" charset="0"/>
                <a:ea typeface="Verdana" panose="020B0604030504040204" pitchFamily="34" charset="0"/>
                <a:cs typeface="Verdana" panose="020B0604030504040204" pitchFamily="34" charset="0"/>
              </a:rPr>
              <a:t>MRI is the diagnostic test of choice for suspected iliac vein or inferior vena </a:t>
            </a:r>
            <a:r>
              <a:rPr lang="en-US" altLang="en-US" sz="2400" b="0" dirty="0" err="1">
                <a:latin typeface="Verdana" panose="020B0604030504040204" pitchFamily="34" charset="0"/>
                <a:ea typeface="Verdana" panose="020B0604030504040204" pitchFamily="34" charset="0"/>
                <a:cs typeface="Verdana" panose="020B0604030504040204" pitchFamily="34" charset="0"/>
              </a:rPr>
              <a:t>caval</a:t>
            </a:r>
            <a:r>
              <a:rPr lang="en-US" altLang="en-US" sz="2400" b="0" dirty="0">
                <a:latin typeface="Verdana" panose="020B0604030504040204" pitchFamily="34" charset="0"/>
                <a:ea typeface="Verdana" panose="020B0604030504040204" pitchFamily="34" charset="0"/>
                <a:cs typeface="Verdana" panose="020B0604030504040204" pitchFamily="34" charset="0"/>
              </a:rPr>
              <a:t> thrombosis when CT venography is contraindicated or technically inadequate.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Char char="o"/>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Char char="o"/>
            </a:pPr>
            <a:r>
              <a:rPr lang="en-US" altLang="en-US" sz="2400" b="0" dirty="0">
                <a:latin typeface="Verdana" panose="020B0604030504040204" pitchFamily="34" charset="0"/>
                <a:ea typeface="Verdana" panose="020B0604030504040204" pitchFamily="34" charset="0"/>
                <a:cs typeface="Verdana" panose="020B0604030504040204" pitchFamily="34" charset="0"/>
              </a:rPr>
              <a:t>In the second and third trimester of pregnancy, MRI is more accurate than duplex ultrasonography because the gravid uterus alters Doppler venous flow characteristics. </a:t>
            </a:r>
            <a:endParaRPr lang="en-US" altLang="en-US" sz="2400" b="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Char char="o"/>
            </a:pPr>
            <a:endParaRPr lang="en-US" altLang="en-US" sz="2400" b="0" dirty="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Char char="o"/>
            </a:pPr>
            <a:r>
              <a:rPr lang="en-US" altLang="en-US" sz="2400" b="0" dirty="0">
                <a:latin typeface="Verdana" panose="020B0604030504040204" pitchFamily="34" charset="0"/>
                <a:ea typeface="Verdana" panose="020B0604030504040204" pitchFamily="34" charset="0"/>
                <a:cs typeface="Verdana" panose="020B0604030504040204" pitchFamily="34" charset="0"/>
              </a:rPr>
              <a:t>Expense, lack of general availability, and technical issues limit its use.</a:t>
            </a:r>
          </a:p>
        </p:txBody>
      </p:sp>
    </p:spTree>
    <p:extLst>
      <p:ext uri="{BB962C8B-B14F-4D97-AF65-F5344CB8AC3E}">
        <p14:creationId xmlns:p14="http://schemas.microsoft.com/office/powerpoint/2010/main" val="15577444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44415" y="6049868"/>
            <a:ext cx="10027920" cy="548640"/>
          </a:xfrm>
        </p:spPr>
        <p:txBody>
          <a:bodyPr/>
          <a:lstStyle/>
          <a:p>
            <a:r>
              <a:rPr lang="en-US" altLang="en-US" b="1" dirty="0" smtClean="0"/>
              <a:t>Screening  For  A  </a:t>
            </a:r>
            <a:r>
              <a:rPr lang="en-US" altLang="en-US" b="1" dirty="0" err="1" smtClean="0"/>
              <a:t>Hypercoaguable</a:t>
            </a:r>
            <a:r>
              <a:rPr lang="en-US" altLang="en-US" b="1" dirty="0" smtClean="0"/>
              <a:t>  </a:t>
            </a:r>
            <a:r>
              <a:rPr lang="en-US" altLang="en-US" b="1" dirty="0"/>
              <a:t>State </a:t>
            </a:r>
            <a:br>
              <a:rPr lang="en-US" altLang="en-US" b="1" dirty="0"/>
            </a:br>
            <a:endParaRPr lang="en-US" altLang="en-US" b="1" dirty="0"/>
          </a:p>
        </p:txBody>
      </p:sp>
      <p:sp>
        <p:nvSpPr>
          <p:cNvPr id="110595" name="Rectangle 3"/>
          <p:cNvSpPr>
            <a:spLocks noGrp="1" noChangeArrowheads="1"/>
          </p:cNvSpPr>
          <p:nvPr>
            <p:ph type="body" idx="1"/>
          </p:nvPr>
        </p:nvSpPr>
        <p:spPr>
          <a:xfrm>
            <a:off x="285750" y="1100629"/>
            <a:ext cx="11334750" cy="3579849"/>
          </a:xfrm>
        </p:spPr>
        <p:txBody>
          <a:bodyPr>
            <a:normAutofit/>
          </a:bodyPr>
          <a:lstStyle/>
          <a:p>
            <a:pPr>
              <a:lnSpc>
                <a:spcPct val="90000"/>
              </a:lnSpc>
            </a:pPr>
            <a:r>
              <a:rPr lang="en-US" altLang="en-US" sz="2400" b="0" dirty="0">
                <a:latin typeface="Verdana" panose="020B0604030504040204" pitchFamily="34" charset="0"/>
              </a:rPr>
              <a:t>A biologic risk factor for venous thrombosis can be identified in over 60 percent of Caucasian patients with idiopathic DVT. In addition, there is often more than one factor at play in a given patient. </a:t>
            </a:r>
          </a:p>
          <a:p>
            <a:pPr>
              <a:lnSpc>
                <a:spcPct val="90000"/>
              </a:lnSpc>
            </a:pPr>
            <a:r>
              <a:rPr lang="en-US" altLang="en-US" sz="2400" b="0" dirty="0">
                <a:latin typeface="Verdana" panose="020B0604030504040204" pitchFamily="34" charset="0"/>
              </a:rPr>
              <a:t>As an example, 50 percent of thrombotic events in patients with inherited thrombophilia are associated with an accompanying acquired risk factor (e.g., surgery, pregnancy, use of oral contraceptives).</a:t>
            </a:r>
          </a:p>
        </p:txBody>
      </p:sp>
    </p:spTree>
    <p:extLst>
      <p:ext uri="{BB962C8B-B14F-4D97-AF65-F5344CB8AC3E}">
        <p14:creationId xmlns:p14="http://schemas.microsoft.com/office/powerpoint/2010/main" val="4261629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3803" y="5827446"/>
            <a:ext cx="10027920" cy="548640"/>
          </a:xfrm>
        </p:spPr>
        <p:txBody>
          <a:bodyPr/>
          <a:lstStyle/>
          <a:p>
            <a:pPr algn="ctr"/>
            <a:r>
              <a:rPr lang="en-GB" altLang="en-US" b="1" dirty="0">
                <a:latin typeface="Arial" charset="0"/>
                <a:cs typeface="Arial" charset="0"/>
              </a:rPr>
              <a:t>Definitions</a:t>
            </a:r>
          </a:p>
        </p:txBody>
      </p:sp>
      <p:sp>
        <p:nvSpPr>
          <p:cNvPr id="6147" name="Content Placeholder 2"/>
          <p:cNvSpPr>
            <a:spLocks noGrp="1"/>
          </p:cNvSpPr>
          <p:nvPr>
            <p:ph idx="1"/>
          </p:nvPr>
        </p:nvSpPr>
        <p:spPr>
          <a:xfrm>
            <a:off x="0" y="162560"/>
            <a:ext cx="12192000" cy="4776938"/>
          </a:xfrm>
        </p:spPr>
        <p:txBody>
          <a:bodyPr>
            <a:noAutofit/>
          </a:bodyPr>
          <a:lstStyle/>
          <a:p>
            <a:pPr marL="723900" indent="-361950">
              <a:spcBef>
                <a:spcPct val="0"/>
              </a:spcBef>
              <a:spcAft>
                <a:spcPts val="600"/>
              </a:spcAft>
              <a:buFontTx/>
              <a:buChar char="•"/>
              <a:tabLst>
                <a:tab pos="723900" algn="l"/>
              </a:tabLst>
            </a:pPr>
            <a:r>
              <a:rPr lang="en-GB"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Provoked DVT or PE</a:t>
            </a:r>
            <a:r>
              <a:rPr lang="en-GB" altLang="en-US" sz="2400" b="0" dirty="0">
                <a:latin typeface="Verdana" panose="020B0604030504040204" pitchFamily="34" charset="0"/>
                <a:ea typeface="Verdana" panose="020B0604030504040204" pitchFamily="34" charset="0"/>
                <a:cs typeface="Verdana" panose="020B0604030504040204" pitchFamily="34" charset="0"/>
              </a:rPr>
              <a:t>: DVT or PE in patients with recent occurrence of major clinical risk factor for </a:t>
            </a:r>
            <a:r>
              <a:rPr lang="en-GB" altLang="en-US" sz="2400" b="0" dirty="0" smtClean="0">
                <a:latin typeface="Verdana" panose="020B0604030504040204" pitchFamily="34" charset="0"/>
                <a:ea typeface="Verdana" panose="020B0604030504040204" pitchFamily="34" charset="0"/>
                <a:cs typeface="Verdana" panose="020B0604030504040204" pitchFamily="34" charset="0"/>
              </a:rPr>
              <a:t>VTE</a:t>
            </a:r>
          </a:p>
          <a:p>
            <a:pPr marL="723900" indent="-361950">
              <a:spcBef>
                <a:spcPct val="0"/>
              </a:spcBef>
              <a:spcAft>
                <a:spcPts val="600"/>
              </a:spcAft>
              <a:buFontTx/>
              <a:buChar char="•"/>
              <a:tabLst>
                <a:tab pos="723900" algn="l"/>
              </a:tabLst>
            </a:pPr>
            <a:endParaRPr lang="en-GB" altLang="en-US" sz="2400" b="0" dirty="0">
              <a:latin typeface="Verdana" panose="020B0604030504040204" pitchFamily="34" charset="0"/>
              <a:ea typeface="Verdana" panose="020B0604030504040204" pitchFamily="34" charset="0"/>
              <a:cs typeface="Verdana" panose="020B0604030504040204" pitchFamily="34" charset="0"/>
            </a:endParaRPr>
          </a:p>
          <a:p>
            <a:pPr marL="723900" indent="-361950">
              <a:spcBef>
                <a:spcPct val="0"/>
              </a:spcBef>
              <a:spcAft>
                <a:spcPts val="600"/>
              </a:spcAft>
              <a:buFontTx/>
              <a:buChar char="•"/>
              <a:tabLst>
                <a:tab pos="723900" algn="l"/>
              </a:tabLst>
            </a:pPr>
            <a:r>
              <a:rPr lang="en-GB" alt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Unprovoked DVT or PE</a:t>
            </a:r>
            <a:r>
              <a:rPr lang="en-GB" altLang="en-US" sz="2400" b="0" dirty="0" smtClean="0">
                <a:latin typeface="Verdana" panose="020B0604030504040204" pitchFamily="34" charset="0"/>
                <a:ea typeface="Verdana" panose="020B0604030504040204" pitchFamily="34" charset="0"/>
                <a:cs typeface="Verdana" panose="020B0604030504040204" pitchFamily="34" charset="0"/>
              </a:rPr>
              <a:t>: DVT or PE in patients with no recently occurring major clinical risk factors for VTE </a:t>
            </a:r>
            <a:r>
              <a:rPr lang="en-GB" altLang="en-US" sz="2400" b="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or</a:t>
            </a:r>
            <a:r>
              <a:rPr lang="en-GB" altLang="en-US" sz="2400" b="0" dirty="0" smtClean="0">
                <a:latin typeface="Verdana" panose="020B0604030504040204" pitchFamily="34" charset="0"/>
                <a:ea typeface="Verdana" panose="020B0604030504040204" pitchFamily="34" charset="0"/>
                <a:cs typeface="Verdana" panose="020B0604030504040204" pitchFamily="34" charset="0"/>
              </a:rPr>
              <a:t> patients with active cancer, thrombophilia or family history of DVT (these are risks, but they are constant)</a:t>
            </a:r>
          </a:p>
          <a:p>
            <a:pPr marL="723900" indent="-361950">
              <a:spcBef>
                <a:spcPct val="0"/>
              </a:spcBef>
              <a:spcAft>
                <a:spcPts val="600"/>
              </a:spcAft>
              <a:buFontTx/>
              <a:buChar char="•"/>
              <a:tabLst>
                <a:tab pos="723900" algn="l"/>
              </a:tabLst>
            </a:pPr>
            <a:endParaRPr lang="en-GB" altLang="en-US" sz="2400" b="0" dirty="0" smtClean="0">
              <a:latin typeface="Verdana" panose="020B0604030504040204" pitchFamily="34" charset="0"/>
              <a:ea typeface="Verdana" panose="020B0604030504040204" pitchFamily="34" charset="0"/>
              <a:cs typeface="Verdana" panose="020B0604030504040204" pitchFamily="34" charset="0"/>
            </a:endParaRPr>
          </a:p>
          <a:p>
            <a:pPr marL="723900" indent="-361950">
              <a:spcBef>
                <a:spcPct val="0"/>
              </a:spcBef>
              <a:spcAft>
                <a:spcPts val="600"/>
              </a:spcAft>
              <a:buFontTx/>
              <a:buChar char="•"/>
              <a:tabLst>
                <a:tab pos="723900" algn="l"/>
              </a:tabLst>
            </a:pPr>
            <a:r>
              <a:rPr lang="en-GB" alt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Proximal </a:t>
            </a:r>
            <a:r>
              <a:rPr lang="en-GB"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DVT</a:t>
            </a:r>
            <a:r>
              <a:rPr lang="en-GB" altLang="en-US" sz="2400" b="0" dirty="0">
                <a:latin typeface="Verdana" panose="020B0604030504040204" pitchFamily="34" charset="0"/>
                <a:ea typeface="Verdana" panose="020B0604030504040204" pitchFamily="34" charset="0"/>
                <a:cs typeface="Verdana" panose="020B0604030504040204" pitchFamily="34" charset="0"/>
              </a:rPr>
              <a:t>: DVT in popliteal vein or </a:t>
            </a:r>
            <a:r>
              <a:rPr lang="en-GB" altLang="en-US" sz="2400" b="0" dirty="0" smtClean="0">
                <a:latin typeface="Verdana" panose="020B0604030504040204" pitchFamily="34" charset="0"/>
                <a:ea typeface="Verdana" panose="020B0604030504040204" pitchFamily="34" charset="0"/>
                <a:cs typeface="Verdana" panose="020B0604030504040204" pitchFamily="34" charset="0"/>
              </a:rPr>
              <a:t>above</a:t>
            </a:r>
          </a:p>
          <a:p>
            <a:pPr marL="723900" indent="-361950">
              <a:spcBef>
                <a:spcPct val="0"/>
              </a:spcBef>
              <a:spcAft>
                <a:spcPts val="600"/>
              </a:spcAft>
              <a:buFontTx/>
              <a:buChar char="•"/>
              <a:tabLst>
                <a:tab pos="723900" algn="l"/>
              </a:tabLst>
            </a:pPr>
            <a:endParaRPr lang="en-GB" altLang="en-US" sz="2400" b="0" dirty="0">
              <a:latin typeface="Verdana" panose="020B0604030504040204" pitchFamily="34" charset="0"/>
              <a:ea typeface="Verdana" panose="020B0604030504040204" pitchFamily="34" charset="0"/>
              <a:cs typeface="Verdana" panose="020B0604030504040204" pitchFamily="34" charset="0"/>
            </a:endParaRPr>
          </a:p>
          <a:p>
            <a:pPr marL="723900" indent="-361950">
              <a:spcBef>
                <a:spcPct val="0"/>
              </a:spcBef>
              <a:spcAft>
                <a:spcPts val="600"/>
              </a:spcAft>
              <a:buFontTx/>
              <a:buChar char="•"/>
              <a:tabLst>
                <a:tab pos="723900" algn="l"/>
              </a:tabLst>
            </a:pPr>
            <a:r>
              <a:rPr lang="en-GB" alt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Wells </a:t>
            </a:r>
            <a:r>
              <a:rPr lang="en-GB" altLang="en-US" sz="2400" b="0" dirty="0">
                <a:solidFill>
                  <a:srgbClr val="FF0000"/>
                </a:solidFill>
                <a:latin typeface="Verdana" panose="020B0604030504040204" pitchFamily="34" charset="0"/>
                <a:ea typeface="Verdana" panose="020B0604030504040204" pitchFamily="34" charset="0"/>
                <a:cs typeface="Verdana" panose="020B0604030504040204" pitchFamily="34" charset="0"/>
              </a:rPr>
              <a:t>score</a:t>
            </a:r>
            <a:r>
              <a:rPr lang="en-GB" altLang="en-US" sz="2400" b="0" dirty="0">
                <a:latin typeface="Verdana" panose="020B0604030504040204" pitchFamily="34" charset="0"/>
                <a:ea typeface="Verdana" panose="020B0604030504040204" pitchFamily="34" charset="0"/>
                <a:cs typeface="Verdana" panose="020B0604030504040204" pitchFamily="34" charset="0"/>
              </a:rPr>
              <a:t>: clinical prediction rules for </a:t>
            </a:r>
            <a:r>
              <a:rPr lang="en-GB" altLang="en-US" sz="2400" b="0" dirty="0" smtClean="0">
                <a:latin typeface="Verdana" panose="020B0604030504040204" pitchFamily="34" charset="0"/>
                <a:ea typeface="Verdana" panose="020B0604030504040204" pitchFamily="34" charset="0"/>
                <a:cs typeface="Verdana" panose="020B0604030504040204" pitchFamily="34" charset="0"/>
              </a:rPr>
              <a:t> estimating </a:t>
            </a:r>
            <a:r>
              <a:rPr lang="en-GB" altLang="en-US" sz="2400" b="0" dirty="0">
                <a:latin typeface="Verdana" panose="020B0604030504040204" pitchFamily="34" charset="0"/>
                <a:ea typeface="Verdana" panose="020B0604030504040204" pitchFamily="34" charset="0"/>
                <a:cs typeface="Verdana" panose="020B0604030504040204" pitchFamily="34" charset="0"/>
              </a:rPr>
              <a:t>probability of DVT and PE</a:t>
            </a:r>
          </a:p>
        </p:txBody>
      </p:sp>
    </p:spTree>
    <p:extLst>
      <p:ext uri="{BB962C8B-B14F-4D97-AF65-F5344CB8AC3E}">
        <p14:creationId xmlns:p14="http://schemas.microsoft.com/office/powerpoint/2010/main" val="3582441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344930" y="6252210"/>
            <a:ext cx="10027920" cy="548640"/>
          </a:xfrm>
        </p:spPr>
        <p:txBody>
          <a:bodyPr/>
          <a:lstStyle/>
          <a:p>
            <a:r>
              <a:rPr lang="en-US" altLang="en-US" b="1" dirty="0">
                <a:latin typeface="Verdana" panose="020B0604030504040204" pitchFamily="34" charset="0"/>
                <a:ea typeface="Verdana" panose="020B0604030504040204" pitchFamily="34" charset="0"/>
                <a:cs typeface="Verdana" panose="020B0604030504040204" pitchFamily="34" charset="0"/>
              </a:rPr>
              <a:t>Screening For A </a:t>
            </a:r>
            <a:r>
              <a:rPr lang="en-US" altLang="en-US" b="1" dirty="0" err="1">
                <a:latin typeface="Verdana" panose="020B0604030504040204" pitchFamily="34" charset="0"/>
                <a:ea typeface="Verdana" panose="020B0604030504040204" pitchFamily="34" charset="0"/>
                <a:cs typeface="Verdana" panose="020B0604030504040204" pitchFamily="34" charset="0"/>
              </a:rPr>
              <a:t>Hypercoaguable</a:t>
            </a:r>
            <a:r>
              <a:rPr lang="en-US" altLang="en-US" b="1" dirty="0">
                <a:latin typeface="Verdana" panose="020B0604030504040204" pitchFamily="34" charset="0"/>
                <a:ea typeface="Verdana" panose="020B0604030504040204" pitchFamily="34" charset="0"/>
                <a:cs typeface="Verdana" panose="020B0604030504040204" pitchFamily="34" charset="0"/>
              </a:rPr>
              <a:t> State </a:t>
            </a:r>
            <a:br>
              <a:rPr lang="en-US" altLang="en-US" b="1" dirty="0">
                <a:latin typeface="Verdana" panose="020B0604030504040204" pitchFamily="34" charset="0"/>
                <a:ea typeface="Verdana" panose="020B0604030504040204" pitchFamily="34" charset="0"/>
                <a:cs typeface="Verdana" panose="020B0604030504040204" pitchFamily="34" charset="0"/>
              </a:rPr>
            </a:br>
            <a:endParaRPr lang="en-US" alt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111619" name="Rectangle 3"/>
          <p:cNvSpPr>
            <a:spLocks noGrp="1" noChangeArrowheads="1"/>
          </p:cNvSpPr>
          <p:nvPr>
            <p:ph type="body" idx="1"/>
          </p:nvPr>
        </p:nvSpPr>
        <p:spPr/>
        <p:txBody>
          <a:bodyPr>
            <a:normAutofit/>
          </a:bodyPr>
          <a:lstStyle/>
          <a:p>
            <a:r>
              <a:rPr lang="en-US" altLang="en-US" sz="2400" b="0" dirty="0">
                <a:latin typeface="Verdana" panose="020B0604030504040204" pitchFamily="34" charset="0"/>
              </a:rPr>
              <a:t>There is currently no consensus regarding whom to test for inherited thrombophilia</a:t>
            </a:r>
            <a:r>
              <a:rPr lang="en-US" altLang="en-US" sz="2400" b="0" dirty="0" smtClean="0">
                <a:latin typeface="Verdana" panose="020B0604030504040204" pitchFamily="34" charset="0"/>
              </a:rPr>
              <a:t>.</a:t>
            </a:r>
          </a:p>
          <a:p>
            <a:endParaRPr lang="en-US" altLang="en-US" sz="2400" b="0" dirty="0">
              <a:latin typeface="Verdana" panose="020B0604030504040204" pitchFamily="34" charset="0"/>
            </a:endParaRPr>
          </a:p>
          <a:p>
            <a:r>
              <a:rPr lang="en-US" altLang="en-US" sz="2400" b="0" dirty="0">
                <a:latin typeface="Verdana" panose="020B0604030504040204" pitchFamily="34" charset="0"/>
              </a:rPr>
              <a:t>The likelihood of identifying an inherited thrombophilia is increased several-fold by screening only patients with one or more of the following: </a:t>
            </a:r>
          </a:p>
          <a:p>
            <a:endParaRPr lang="en-US" altLang="en-US" sz="2400" b="0" dirty="0">
              <a:latin typeface="Verdana" panose="020B0604030504040204" pitchFamily="34" charset="0"/>
            </a:endParaRPr>
          </a:p>
        </p:txBody>
      </p:sp>
    </p:spTree>
    <p:extLst>
      <p:ext uri="{BB962C8B-B14F-4D97-AF65-F5344CB8AC3E}">
        <p14:creationId xmlns:p14="http://schemas.microsoft.com/office/powerpoint/2010/main" val="19857727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96038871"/>
              </p:ext>
            </p:extLst>
          </p:nvPr>
        </p:nvGraphicFramePr>
        <p:xfrm>
          <a:off x="342900" y="0"/>
          <a:ext cx="112395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2309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p:txBody>
          <a:bodyPr>
            <a:normAutofit/>
          </a:bodyPr>
          <a:lstStyle/>
          <a:p>
            <a:r>
              <a:rPr lang="en-US" altLang="en-US" sz="2400" b="0" dirty="0" smtClean="0">
                <a:latin typeface="Verdana" panose="020B0604030504040204" pitchFamily="34" charset="0"/>
              </a:rPr>
              <a:t>Even </a:t>
            </a:r>
            <a:r>
              <a:rPr lang="en-US" altLang="en-US" sz="2400" b="0" dirty="0">
                <a:latin typeface="Verdana" panose="020B0604030504040204" pitchFamily="34" charset="0"/>
              </a:rPr>
              <a:t>if a </a:t>
            </a:r>
            <a:r>
              <a:rPr lang="en-US" altLang="en-US" sz="2400" b="0" dirty="0" err="1">
                <a:latin typeface="Verdana" panose="020B0604030504040204" pitchFamily="34" charset="0"/>
              </a:rPr>
              <a:t>hypercoagulable</a:t>
            </a:r>
            <a:r>
              <a:rPr lang="en-US" altLang="en-US" sz="2400" b="0" dirty="0">
                <a:latin typeface="Verdana" panose="020B0604030504040204" pitchFamily="34" charset="0"/>
              </a:rPr>
              <a:t> workup uncovers abnormalities predisposing to VTE, the strongest risk factor for VTE recurrence is the prior VTE event itself, particularly if idiopathic. </a:t>
            </a:r>
          </a:p>
        </p:txBody>
      </p:sp>
      <p:sp>
        <p:nvSpPr>
          <p:cNvPr id="4" name="Rectangle 2"/>
          <p:cNvSpPr txBox="1">
            <a:spLocks noChangeArrowheads="1"/>
          </p:cNvSpPr>
          <p:nvPr/>
        </p:nvSpPr>
        <p:spPr>
          <a:xfrm>
            <a:off x="1344930" y="6252210"/>
            <a:ext cx="1002792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altLang="en-US" b="1" dirty="0" smtClean="0">
                <a:latin typeface="Verdana" panose="020B0604030504040204" pitchFamily="34" charset="0"/>
                <a:ea typeface="Verdana" panose="020B0604030504040204" pitchFamily="34" charset="0"/>
                <a:cs typeface="Verdana" panose="020B0604030504040204" pitchFamily="34" charset="0"/>
              </a:rPr>
              <a:t>Screening For A </a:t>
            </a:r>
            <a:r>
              <a:rPr lang="en-US" altLang="en-US" b="1" dirty="0" err="1" smtClean="0">
                <a:latin typeface="Verdana" panose="020B0604030504040204" pitchFamily="34" charset="0"/>
                <a:ea typeface="Verdana" panose="020B0604030504040204" pitchFamily="34" charset="0"/>
                <a:cs typeface="Verdana" panose="020B0604030504040204" pitchFamily="34" charset="0"/>
              </a:rPr>
              <a:t>Hypercoaguable</a:t>
            </a:r>
            <a:r>
              <a:rPr lang="en-US" altLang="en-US" b="1" dirty="0" smtClean="0">
                <a:latin typeface="Verdana" panose="020B0604030504040204" pitchFamily="34" charset="0"/>
                <a:ea typeface="Verdana" panose="020B0604030504040204" pitchFamily="34" charset="0"/>
                <a:cs typeface="Verdana" panose="020B0604030504040204" pitchFamily="34" charset="0"/>
              </a:rPr>
              <a:t> State </a:t>
            </a:r>
            <a:br>
              <a:rPr lang="en-US" altLang="en-US" b="1" dirty="0" smtClean="0">
                <a:latin typeface="Verdana" panose="020B0604030504040204" pitchFamily="34" charset="0"/>
                <a:ea typeface="Verdana" panose="020B0604030504040204" pitchFamily="34" charset="0"/>
                <a:cs typeface="Verdana" panose="020B0604030504040204" pitchFamily="34" charset="0"/>
              </a:rPr>
            </a:br>
            <a:endParaRPr lang="en-US" altLang="en-US"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26206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p:txBody>
          <a:bodyPr>
            <a:normAutofit/>
          </a:bodyPr>
          <a:lstStyle/>
          <a:p>
            <a:r>
              <a:rPr lang="en-US" altLang="en-US" sz="2400" b="0" dirty="0">
                <a:latin typeface="Verdana" panose="020B0604030504040204" pitchFamily="34" charset="0"/>
              </a:rPr>
              <a:t>Screening information can be used to identify family members with an inherited thrombophilia, but anticoagulant prophylaxis is rarely recommended in asymptomatic affected family members outside of high risk situations. </a:t>
            </a:r>
          </a:p>
          <a:p>
            <a:endParaRPr lang="en-US" altLang="en-US" sz="2400" b="0" dirty="0"/>
          </a:p>
        </p:txBody>
      </p:sp>
      <p:sp>
        <p:nvSpPr>
          <p:cNvPr id="2" name="Title 1"/>
          <p:cNvSpPr>
            <a:spLocks noGrp="1"/>
          </p:cNvSpPr>
          <p:nvPr>
            <p:ph type="title"/>
          </p:nvPr>
        </p:nvSpPr>
        <p:spPr/>
        <p:txBody>
          <a:bodyPr/>
          <a:lstStyle/>
          <a:p>
            <a:endParaRPr lang="en-US"/>
          </a:p>
        </p:txBody>
      </p:sp>
      <p:sp>
        <p:nvSpPr>
          <p:cNvPr id="6" name="Rectangle 2"/>
          <p:cNvSpPr txBox="1">
            <a:spLocks noChangeArrowheads="1"/>
          </p:cNvSpPr>
          <p:nvPr/>
        </p:nvSpPr>
        <p:spPr>
          <a:xfrm>
            <a:off x="1344930" y="6252210"/>
            <a:ext cx="1002792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altLang="en-US" b="1" dirty="0" smtClean="0">
                <a:latin typeface="Verdana" panose="020B0604030504040204" pitchFamily="34" charset="0"/>
                <a:ea typeface="Verdana" panose="020B0604030504040204" pitchFamily="34" charset="0"/>
                <a:cs typeface="Verdana" panose="020B0604030504040204" pitchFamily="34" charset="0"/>
              </a:rPr>
              <a:t>Screening For A </a:t>
            </a:r>
            <a:r>
              <a:rPr lang="en-US" altLang="en-US" b="1" dirty="0" err="1" smtClean="0">
                <a:latin typeface="Verdana" panose="020B0604030504040204" pitchFamily="34" charset="0"/>
                <a:ea typeface="Verdana" panose="020B0604030504040204" pitchFamily="34" charset="0"/>
                <a:cs typeface="Verdana" panose="020B0604030504040204" pitchFamily="34" charset="0"/>
              </a:rPr>
              <a:t>Hypercoaguable</a:t>
            </a:r>
            <a:r>
              <a:rPr lang="en-US" altLang="en-US" b="1" dirty="0" smtClean="0">
                <a:latin typeface="Verdana" panose="020B0604030504040204" pitchFamily="34" charset="0"/>
                <a:ea typeface="Verdana" panose="020B0604030504040204" pitchFamily="34" charset="0"/>
                <a:cs typeface="Verdana" panose="020B0604030504040204" pitchFamily="34" charset="0"/>
              </a:rPr>
              <a:t> State </a:t>
            </a:r>
            <a:br>
              <a:rPr lang="en-US" altLang="en-US" b="1" dirty="0" smtClean="0">
                <a:latin typeface="Verdana" panose="020B0604030504040204" pitchFamily="34" charset="0"/>
                <a:ea typeface="Verdana" panose="020B0604030504040204" pitchFamily="34" charset="0"/>
                <a:cs typeface="Verdana" panose="020B0604030504040204" pitchFamily="34" charset="0"/>
              </a:rPr>
            </a:br>
            <a:endParaRPr lang="en-US" altLang="en-US"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11270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123" y="5901587"/>
            <a:ext cx="10027920" cy="548640"/>
          </a:xfrm>
        </p:spPr>
        <p:txBody>
          <a:bodyPr/>
          <a:lstStyle/>
          <a:p>
            <a:pPr algn="ctr"/>
            <a:r>
              <a:rPr lang="en-US" b="1" dirty="0" smtClean="0"/>
              <a:t>Goals of therapy in DVT/PE</a:t>
            </a:r>
            <a:endParaRPr lang="en-US" b="1" dirty="0"/>
          </a:p>
        </p:txBody>
      </p:sp>
      <p:graphicFrame>
        <p:nvGraphicFramePr>
          <p:cNvPr id="4" name="Diagram 3"/>
          <p:cNvGraphicFramePr/>
          <p:nvPr>
            <p:extLst>
              <p:ext uri="{D42A27DB-BD31-4B8C-83A1-F6EECF244321}">
                <p14:modId xmlns:p14="http://schemas.microsoft.com/office/powerpoint/2010/main" val="4190243018"/>
              </p:ext>
            </p:extLst>
          </p:nvPr>
        </p:nvGraphicFramePr>
        <p:xfrm>
          <a:off x="0" y="-357178"/>
          <a:ext cx="11763632" cy="6535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7208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rot="18849876">
            <a:off x="-3453278" y="1587490"/>
            <a:ext cx="10027920" cy="548640"/>
          </a:xfrm>
        </p:spPr>
        <p:txBody>
          <a:bodyPr/>
          <a:lstStyle/>
          <a:p>
            <a:pPr algn="ctr"/>
            <a:r>
              <a:rPr lang="en-US" altLang="en-US" b="1" dirty="0"/>
              <a:t>Treatment </a:t>
            </a:r>
            <a:r>
              <a:rPr lang="en-US" altLang="en-US" b="1" dirty="0" smtClean="0"/>
              <a:t> of  DVT</a:t>
            </a:r>
            <a:endParaRPr lang="en-US" altLang="en-US" b="1" dirty="0"/>
          </a:p>
        </p:txBody>
      </p:sp>
      <p:graphicFrame>
        <p:nvGraphicFramePr>
          <p:cNvPr id="2" name="Diagram 1"/>
          <p:cNvGraphicFramePr/>
          <p:nvPr>
            <p:extLst>
              <p:ext uri="{D42A27DB-BD31-4B8C-83A1-F6EECF244321}">
                <p14:modId xmlns:p14="http://schemas.microsoft.com/office/powerpoint/2010/main" val="4245412523"/>
              </p:ext>
            </p:extLst>
          </p:nvPr>
        </p:nvGraphicFramePr>
        <p:xfrm>
          <a:off x="521592" y="0"/>
          <a:ext cx="1099751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6731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097280" y="5876874"/>
            <a:ext cx="10027920" cy="548640"/>
          </a:xfrm>
        </p:spPr>
        <p:txBody>
          <a:bodyPr/>
          <a:lstStyle/>
          <a:p>
            <a:pPr algn="ctr"/>
            <a:r>
              <a:rPr lang="en-US" altLang="en-US" b="1" dirty="0"/>
              <a:t>Treatment of DVT</a:t>
            </a:r>
          </a:p>
        </p:txBody>
      </p:sp>
      <p:sp>
        <p:nvSpPr>
          <p:cNvPr id="122883" name="Rectangle 3"/>
          <p:cNvSpPr>
            <a:spLocks noGrp="1" noChangeArrowheads="1"/>
          </p:cNvSpPr>
          <p:nvPr>
            <p:ph type="body" idx="1"/>
          </p:nvPr>
        </p:nvSpPr>
        <p:spPr>
          <a:xfrm>
            <a:off x="197707" y="1100629"/>
            <a:ext cx="11738919" cy="3579849"/>
          </a:xfrm>
        </p:spPr>
        <p:txBody>
          <a:bodyPr>
            <a:normAutofit/>
          </a:bodyPr>
          <a:lstStyle/>
          <a:p>
            <a:pPr>
              <a:lnSpc>
                <a:spcPct val="90000"/>
              </a:lnSpc>
            </a:pPr>
            <a:r>
              <a:rPr lang="en-US" altLang="en-US" sz="2400" b="0" dirty="0">
                <a:latin typeface="Verdana" panose="020B0604030504040204" pitchFamily="34" charset="0"/>
              </a:rPr>
              <a:t>The use of thrombolytic agents, surgical </a:t>
            </a:r>
            <a:r>
              <a:rPr lang="en-US" altLang="en-US" sz="2400" b="0" dirty="0" err="1">
                <a:latin typeface="Verdana" panose="020B0604030504040204" pitchFamily="34" charset="0"/>
              </a:rPr>
              <a:t>thrombectomy</a:t>
            </a:r>
            <a:r>
              <a:rPr lang="en-US" altLang="en-US" sz="2400" b="0" dirty="0">
                <a:latin typeface="Verdana" panose="020B0604030504040204" pitchFamily="34" charset="0"/>
              </a:rPr>
              <a:t>, or percutaneous mechanical </a:t>
            </a:r>
            <a:r>
              <a:rPr lang="en-US" altLang="en-US" sz="2400" b="0" dirty="0" err="1">
                <a:latin typeface="Verdana" panose="020B0604030504040204" pitchFamily="34" charset="0"/>
              </a:rPr>
              <a:t>thrombectomy</a:t>
            </a:r>
            <a:r>
              <a:rPr lang="en-US" altLang="en-US" sz="2400" b="0" dirty="0">
                <a:latin typeface="Verdana" panose="020B0604030504040204" pitchFamily="34" charset="0"/>
              </a:rPr>
              <a:t> in the treatment of venous thromboembolism must be individualized. </a:t>
            </a:r>
            <a:endParaRPr lang="en-US" altLang="en-US" sz="2400" b="0" dirty="0" smtClean="0">
              <a:latin typeface="Verdana" panose="020B0604030504040204" pitchFamily="34" charset="0"/>
            </a:endParaRPr>
          </a:p>
          <a:p>
            <a:pPr>
              <a:lnSpc>
                <a:spcPct val="90000"/>
              </a:lnSpc>
            </a:pPr>
            <a:endParaRPr lang="en-US" altLang="en-US" sz="2400" b="0" dirty="0">
              <a:latin typeface="Verdana" panose="020B0604030504040204" pitchFamily="34" charset="0"/>
            </a:endParaRPr>
          </a:p>
          <a:p>
            <a:pPr>
              <a:lnSpc>
                <a:spcPct val="90000"/>
              </a:lnSpc>
            </a:pPr>
            <a:r>
              <a:rPr lang="en-US" altLang="en-US" sz="2400" b="0" dirty="0">
                <a:latin typeface="Verdana" panose="020B0604030504040204" pitchFamily="34" charset="0"/>
              </a:rPr>
              <a:t>Patients with hemodynamically unstable PE or massive </a:t>
            </a:r>
            <a:r>
              <a:rPr lang="en-US" altLang="en-US" sz="2400" b="0" dirty="0" err="1">
                <a:latin typeface="Verdana" panose="020B0604030504040204" pitchFamily="34" charset="0"/>
              </a:rPr>
              <a:t>iliofemoral</a:t>
            </a:r>
            <a:r>
              <a:rPr lang="en-US" altLang="en-US" sz="2400" b="0" dirty="0">
                <a:latin typeface="Verdana" panose="020B0604030504040204" pitchFamily="34" charset="0"/>
              </a:rPr>
              <a:t> thrombosis (i.e., </a:t>
            </a:r>
            <a:r>
              <a:rPr lang="en-US" altLang="en-US" sz="2400" b="0" dirty="0" err="1">
                <a:latin typeface="Verdana" panose="020B0604030504040204" pitchFamily="34" charset="0"/>
              </a:rPr>
              <a:t>phlegmasia</a:t>
            </a:r>
            <a:r>
              <a:rPr lang="en-US" altLang="en-US" sz="2400" b="0" dirty="0">
                <a:latin typeface="Verdana" panose="020B0604030504040204" pitchFamily="34" charset="0"/>
              </a:rPr>
              <a:t> </a:t>
            </a:r>
            <a:r>
              <a:rPr lang="en-US" altLang="en-US" sz="2400" b="0" dirty="0" err="1">
                <a:latin typeface="Verdana" panose="020B0604030504040204" pitchFamily="34" charset="0"/>
              </a:rPr>
              <a:t>cerulea</a:t>
            </a:r>
            <a:r>
              <a:rPr lang="en-US" altLang="en-US" sz="2400" b="0" dirty="0">
                <a:latin typeface="Verdana" panose="020B0604030504040204" pitchFamily="34" charset="0"/>
              </a:rPr>
              <a:t> </a:t>
            </a:r>
            <a:r>
              <a:rPr lang="en-US" altLang="en-US" sz="2400" b="0" dirty="0" err="1">
                <a:latin typeface="Verdana" panose="020B0604030504040204" pitchFamily="34" charset="0"/>
              </a:rPr>
              <a:t>dolens</a:t>
            </a:r>
            <a:r>
              <a:rPr lang="en-US" altLang="en-US" sz="2400" b="0" dirty="0">
                <a:latin typeface="Verdana" panose="020B0604030504040204" pitchFamily="34" charset="0"/>
              </a:rPr>
              <a:t>), and who are also at low risk to bleed, are the most appropriate candidates for such treatment. </a:t>
            </a:r>
          </a:p>
        </p:txBody>
      </p:sp>
    </p:spTree>
    <p:extLst>
      <p:ext uri="{BB962C8B-B14F-4D97-AF65-F5344CB8AC3E}">
        <p14:creationId xmlns:p14="http://schemas.microsoft.com/office/powerpoint/2010/main" val="2697318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Phlegmasia_caerulea_dolens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164" y="152401"/>
            <a:ext cx="9113837" cy="628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303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97280" y="5926300"/>
            <a:ext cx="10027920" cy="548640"/>
          </a:xfrm>
        </p:spPr>
        <p:txBody>
          <a:bodyPr/>
          <a:lstStyle/>
          <a:p>
            <a:pPr algn="ctr"/>
            <a:r>
              <a:rPr lang="en-US" altLang="en-US" b="1" dirty="0"/>
              <a:t>Treatment of DVT</a:t>
            </a:r>
          </a:p>
        </p:txBody>
      </p:sp>
      <p:sp>
        <p:nvSpPr>
          <p:cNvPr id="123907" name="Rectangle 3"/>
          <p:cNvSpPr>
            <a:spLocks noGrp="1" noChangeArrowheads="1"/>
          </p:cNvSpPr>
          <p:nvPr>
            <p:ph type="body" idx="1"/>
          </p:nvPr>
        </p:nvSpPr>
        <p:spPr>
          <a:xfrm>
            <a:off x="0" y="1100629"/>
            <a:ext cx="11961341" cy="3579849"/>
          </a:xfrm>
        </p:spPr>
        <p:txBody>
          <a:bodyPr>
            <a:normAutofit/>
          </a:bodyPr>
          <a:lstStyle/>
          <a:p>
            <a:r>
              <a:rPr lang="en-US" altLang="en-US" sz="2400" dirty="0">
                <a:solidFill>
                  <a:srgbClr val="FF0000"/>
                </a:solidFill>
                <a:latin typeface="Verdana" panose="020B0604030504040204" pitchFamily="34" charset="0"/>
              </a:rPr>
              <a:t>Inferior vena </a:t>
            </a:r>
            <a:r>
              <a:rPr lang="en-US" altLang="en-US" sz="2400" dirty="0" err="1">
                <a:solidFill>
                  <a:srgbClr val="FF0000"/>
                </a:solidFill>
                <a:latin typeface="Verdana" panose="020B0604030504040204" pitchFamily="34" charset="0"/>
              </a:rPr>
              <a:t>caval</a:t>
            </a:r>
            <a:r>
              <a:rPr lang="en-US" altLang="en-US" sz="2400" dirty="0">
                <a:solidFill>
                  <a:srgbClr val="FF0000"/>
                </a:solidFill>
                <a:latin typeface="Verdana" panose="020B0604030504040204" pitchFamily="34" charset="0"/>
              </a:rPr>
              <a:t> filter placement </a:t>
            </a:r>
            <a:r>
              <a:rPr lang="en-US" altLang="en-US" sz="2400" b="0" dirty="0">
                <a:latin typeface="Verdana" panose="020B0604030504040204" pitchFamily="34" charset="0"/>
              </a:rPr>
              <a:t>is recommended when there is a </a:t>
            </a:r>
            <a:r>
              <a:rPr lang="en-US" altLang="en-US" sz="2400" b="0" dirty="0">
                <a:solidFill>
                  <a:srgbClr val="00B0F0"/>
                </a:solidFill>
                <a:latin typeface="Verdana" panose="020B0604030504040204" pitchFamily="34" charset="0"/>
              </a:rPr>
              <a:t>contraindication to, or a failure of, anticoagulant therap</a:t>
            </a:r>
            <a:r>
              <a:rPr lang="en-US" altLang="en-US" sz="2400" b="0" dirty="0">
                <a:latin typeface="Verdana" panose="020B0604030504040204" pitchFamily="34" charset="0"/>
              </a:rPr>
              <a:t>y in an individual with, or at high risk for, proximal vein thrombosis or PE. </a:t>
            </a:r>
            <a:endParaRPr lang="en-US" altLang="en-US" sz="2400" b="0" dirty="0" smtClean="0">
              <a:latin typeface="Verdana" panose="020B0604030504040204" pitchFamily="34" charset="0"/>
            </a:endParaRPr>
          </a:p>
          <a:p>
            <a:endParaRPr lang="en-US" altLang="en-US" sz="2400" b="0" dirty="0" smtClean="0">
              <a:latin typeface="Verdana" panose="020B0604030504040204" pitchFamily="34" charset="0"/>
            </a:endParaRPr>
          </a:p>
          <a:p>
            <a:r>
              <a:rPr lang="en-US" altLang="en-US" sz="2400" b="0" dirty="0">
                <a:latin typeface="Verdana" panose="020B0604030504040204" pitchFamily="34" charset="0"/>
              </a:rPr>
              <a:t>It is also recommended in patients with </a:t>
            </a:r>
            <a:r>
              <a:rPr lang="en-US" altLang="en-US" sz="2400" b="0" dirty="0">
                <a:solidFill>
                  <a:srgbClr val="00B0F0"/>
                </a:solidFill>
                <a:latin typeface="Verdana" panose="020B0604030504040204" pitchFamily="34" charset="0"/>
              </a:rPr>
              <a:t>recurrent thromboembolism despite adequate anticoagulation</a:t>
            </a:r>
            <a:r>
              <a:rPr lang="en-US" altLang="en-US" sz="2400" b="0" dirty="0">
                <a:latin typeface="Verdana" panose="020B0604030504040204" pitchFamily="34" charset="0"/>
              </a:rPr>
              <a:t>, for chronic recurrent embolism with pulmonary hypertension, and with the concurrent performance of surgical pulmonary </a:t>
            </a:r>
            <a:r>
              <a:rPr lang="en-US" altLang="en-US" sz="2400" b="0" dirty="0" err="1">
                <a:latin typeface="Verdana" panose="020B0604030504040204" pitchFamily="34" charset="0"/>
              </a:rPr>
              <a:t>embolectomy</a:t>
            </a:r>
            <a:r>
              <a:rPr lang="en-US" altLang="en-US" sz="2400" b="0" dirty="0">
                <a:latin typeface="Verdana" panose="020B0604030504040204" pitchFamily="34" charset="0"/>
              </a:rPr>
              <a:t> or </a:t>
            </a:r>
            <a:r>
              <a:rPr lang="en-US" altLang="en-US" sz="2400" b="0" dirty="0" smtClean="0">
                <a:latin typeface="Verdana" panose="020B0604030504040204" pitchFamily="34" charset="0"/>
              </a:rPr>
              <a:t>pulmonary </a:t>
            </a:r>
            <a:r>
              <a:rPr lang="en-US" altLang="en-US" sz="2400" b="0" dirty="0" err="1" smtClean="0">
                <a:latin typeface="Verdana" panose="020B0604030504040204" pitchFamily="34" charset="0"/>
              </a:rPr>
              <a:t>thromboendarterectomy</a:t>
            </a:r>
            <a:r>
              <a:rPr lang="en-US" altLang="en-US" sz="2400" b="0" dirty="0">
                <a:latin typeface="Verdana" panose="020B0604030504040204" pitchFamily="34" charset="0"/>
              </a:rPr>
              <a:t>. </a:t>
            </a:r>
          </a:p>
          <a:p>
            <a:endParaRPr lang="en-US" altLang="en-US" sz="2400" b="0" dirty="0">
              <a:latin typeface="Verdana" panose="020B0604030504040204" pitchFamily="34" charset="0"/>
            </a:endParaRPr>
          </a:p>
        </p:txBody>
      </p:sp>
    </p:spTree>
    <p:extLst>
      <p:ext uri="{BB962C8B-B14F-4D97-AF65-F5344CB8AC3E}">
        <p14:creationId xmlns:p14="http://schemas.microsoft.com/office/powerpoint/2010/main" val="18284190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PE IVC fil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
            <a:ext cx="3994150" cy="675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024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025154"/>
            <a:ext cx="10027920" cy="548640"/>
          </a:xfrm>
        </p:spPr>
        <p:txBody>
          <a:bodyPr/>
          <a:lstStyle/>
          <a:p>
            <a:pPr algn="ctr"/>
            <a:r>
              <a:rPr lang="en-US" b="1" dirty="0" smtClean="0"/>
              <a:t>Venous thromboembolism</a:t>
            </a:r>
            <a:endParaRPr lang="en-US" b="1" dirty="0"/>
          </a:p>
        </p:txBody>
      </p:sp>
      <p:sp>
        <p:nvSpPr>
          <p:cNvPr id="3" name="Content Placeholder 2"/>
          <p:cNvSpPr>
            <a:spLocks noGrp="1"/>
          </p:cNvSpPr>
          <p:nvPr>
            <p:ph idx="1"/>
          </p:nvPr>
        </p:nvSpPr>
        <p:spPr>
          <a:xfrm>
            <a:off x="172995" y="1100629"/>
            <a:ext cx="11837773" cy="3579849"/>
          </a:xfrm>
        </p:spPr>
        <p:txBody>
          <a:bodyPr/>
          <a:lstStyle/>
          <a:p>
            <a:r>
              <a:rPr lang="en-US" sz="2400" b="0" dirty="0" smtClean="0">
                <a:latin typeface="Verdana" panose="020B0604030504040204" pitchFamily="34" charset="0"/>
                <a:ea typeface="Verdana" panose="020B0604030504040204" pitchFamily="34" charset="0"/>
                <a:cs typeface="Verdana" panose="020B0604030504040204" pitchFamily="34" charset="0"/>
              </a:rPr>
              <a:t>VTE is a </a:t>
            </a:r>
            <a:r>
              <a:rPr 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serious health issue</a:t>
            </a:r>
            <a:r>
              <a:rPr lang="en-US" sz="2400" b="0" dirty="0" smtClean="0">
                <a:latin typeface="Verdana" panose="020B0604030504040204" pitchFamily="34" charset="0"/>
                <a:ea typeface="Verdana" panose="020B0604030504040204" pitchFamily="34" charset="0"/>
                <a:cs typeface="Verdana" panose="020B0604030504040204" pitchFamily="34" charset="0"/>
              </a:rPr>
              <a:t>, mostly in hospitalized patients but also occurs spontaneously in non-hospitalized pts.</a:t>
            </a:r>
          </a:p>
          <a:p>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r>
              <a:rPr 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Most effective approach to decrease the burden </a:t>
            </a:r>
            <a:r>
              <a:rPr lang="en-US" sz="2400" b="0" dirty="0" smtClean="0">
                <a:latin typeface="Verdana" panose="020B0604030504040204" pitchFamily="34" charset="0"/>
                <a:ea typeface="Verdana" panose="020B0604030504040204" pitchFamily="34" charset="0"/>
                <a:cs typeface="Verdana" panose="020B0604030504040204" pitchFamily="34" charset="0"/>
              </a:rPr>
              <a:t>of VTE is to prevent the development of DVT and PE in pts at high risk</a:t>
            </a:r>
          </a:p>
          <a:p>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r>
              <a:rPr 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Prompt diagnosis and treatment </a:t>
            </a:r>
            <a:r>
              <a:rPr lang="en-US" sz="2400" b="0" dirty="0" smtClean="0">
                <a:latin typeface="Verdana" panose="020B0604030504040204" pitchFamily="34" charset="0"/>
                <a:ea typeface="Verdana" panose="020B0604030504040204" pitchFamily="34" charset="0"/>
                <a:cs typeface="Verdana" panose="020B0604030504040204" pitchFamily="34" charset="0"/>
              </a:rPr>
              <a:t>of DVT are essential to prevent PE which is a life threatening condition</a:t>
            </a:r>
          </a:p>
          <a:p>
            <a:endParaRPr lang="en-US"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16297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pe ivc filter 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3814"/>
            <a:ext cx="8391525" cy="683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1732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4908550" cy="679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0214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venousgangrene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34082" y="766120"/>
            <a:ext cx="5527975" cy="3658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 name="Title 3"/>
          <p:cNvSpPr>
            <a:spLocks noGrp="1"/>
          </p:cNvSpPr>
          <p:nvPr>
            <p:ph type="title"/>
          </p:nvPr>
        </p:nvSpPr>
        <p:spPr>
          <a:xfrm>
            <a:off x="1434137" y="5753306"/>
            <a:ext cx="10027920" cy="548640"/>
          </a:xfrm>
        </p:spPr>
        <p:txBody>
          <a:bodyPr>
            <a:normAutofit fontScale="90000"/>
          </a:bodyPr>
          <a:lstStyle/>
          <a:p>
            <a:pPr algn="ctr"/>
            <a:r>
              <a:rPr lang="en-US" b="1" dirty="0" smtClean="0"/>
              <a:t>PHLEGMASIA CERULEA DOLENS-Venous gangrene (painful  blue  edema)</a:t>
            </a:r>
            <a:endParaRPr lang="en-US" b="1" dirty="0"/>
          </a:p>
        </p:txBody>
      </p:sp>
      <p:pic>
        <p:nvPicPr>
          <p:cNvPr id="9" name="Picture 8" descr="รูปภาพ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58"/>
            <a:ext cx="2940482" cy="509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620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551" y="5876874"/>
            <a:ext cx="10027920" cy="548640"/>
          </a:xfrm>
        </p:spPr>
        <p:txBody>
          <a:bodyPr>
            <a:normAutofit/>
          </a:bodyPr>
          <a:lstStyle/>
          <a:p>
            <a:pPr algn="ctr"/>
            <a:r>
              <a:rPr lang="en-US" b="1" dirty="0" smtClean="0"/>
              <a:t>Types  of anticoagulants</a:t>
            </a:r>
            <a:endParaRPr lang="en-US" b="1" dirty="0"/>
          </a:p>
        </p:txBody>
      </p:sp>
      <p:sp>
        <p:nvSpPr>
          <p:cNvPr id="3" name="Content Placeholder 2"/>
          <p:cNvSpPr>
            <a:spLocks noGrp="1"/>
          </p:cNvSpPr>
          <p:nvPr>
            <p:ph idx="1"/>
          </p:nvPr>
        </p:nvSpPr>
        <p:spPr/>
        <p:txBody>
          <a:bodyPr>
            <a:norm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Anticoagulants are classified mainly as </a:t>
            </a:r>
          </a:p>
          <a:p>
            <a:pPr lvl="1">
              <a:buFont typeface="Wingdings" charset="2"/>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Conventional &amp;</a:t>
            </a:r>
          </a:p>
          <a:p>
            <a:pPr lvl="1">
              <a:buFont typeface="Wingdings" charset="2"/>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Novel</a:t>
            </a:r>
          </a:p>
          <a:p>
            <a:pPr marL="320040" lvl="1"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Another way to classify is:</a:t>
            </a:r>
          </a:p>
          <a:p>
            <a:pPr lvl="1">
              <a:buFont typeface="Wingdings" charset="2"/>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Parenteral &amp;</a:t>
            </a:r>
          </a:p>
          <a:p>
            <a:pPr lvl="1">
              <a:buFont typeface="Wingdings" charset="2"/>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Oral</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92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8389" y="5789814"/>
            <a:ext cx="10027920" cy="548640"/>
          </a:xfrm>
        </p:spPr>
        <p:txBody>
          <a:bodyPr/>
          <a:lstStyle/>
          <a:p>
            <a:pPr algn="ctr"/>
            <a:r>
              <a:rPr lang="en-US" b="1" dirty="0" smtClean="0"/>
              <a:t>Conventional</a:t>
            </a:r>
            <a:endParaRPr lang="en-US" b="1" dirty="0"/>
          </a:p>
        </p:txBody>
      </p:sp>
      <p:sp>
        <p:nvSpPr>
          <p:cNvPr id="5" name="Content Placeholder 4"/>
          <p:cNvSpPr>
            <a:spLocks noGrp="1"/>
          </p:cNvSpPr>
          <p:nvPr>
            <p:ph idx="1"/>
          </p:nvPr>
        </p:nvSpPr>
        <p:spPr/>
        <p:txBody>
          <a:bodyPr>
            <a:normAutofit/>
          </a:bodyPr>
          <a:lstStyle/>
          <a:p>
            <a:r>
              <a:rPr lang="en-US" sz="2400" b="0" dirty="0" smtClean="0">
                <a:latin typeface="Verdana" panose="020B0604030504040204" pitchFamily="34" charset="0"/>
                <a:ea typeface="Verdana" panose="020B0604030504040204" pitchFamily="34" charset="0"/>
                <a:cs typeface="Verdana" panose="020B0604030504040204" pitchFamily="34" charset="0"/>
              </a:rPr>
              <a:t>Heparin: used </a:t>
            </a:r>
            <a:r>
              <a:rPr lang="en-US" sz="2400" b="0" dirty="0" err="1" smtClean="0">
                <a:latin typeface="Verdana" panose="020B0604030504040204" pitchFamily="34" charset="0"/>
                <a:ea typeface="Verdana" panose="020B0604030504040204" pitchFamily="34" charset="0"/>
                <a:cs typeface="Verdana" panose="020B0604030504040204" pitchFamily="34" charset="0"/>
              </a:rPr>
              <a:t>parentrally</a:t>
            </a: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endParaRPr lang="en-US" sz="2400" b="0" dirty="0">
              <a:latin typeface="Verdana" panose="020B0604030504040204" pitchFamily="34" charset="0"/>
              <a:ea typeface="Verdana" panose="020B0604030504040204" pitchFamily="34" charset="0"/>
              <a:cs typeface="Verdana" panose="020B0604030504040204" pitchFamily="34" charset="0"/>
            </a:endParaRPr>
          </a:p>
          <a:p>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r>
              <a:rPr lang="en-US" sz="2400" b="0" dirty="0" smtClean="0">
                <a:latin typeface="Verdana" panose="020B0604030504040204" pitchFamily="34" charset="0"/>
                <a:ea typeface="Verdana" panose="020B0604030504040204" pitchFamily="34" charset="0"/>
                <a:cs typeface="Verdana" panose="020B0604030504040204" pitchFamily="34" charset="0"/>
              </a:rPr>
              <a:t>VKA: warfarin used orally</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059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893724"/>
            <a:ext cx="10027920" cy="548640"/>
          </a:xfrm>
        </p:spPr>
        <p:txBody>
          <a:bodyPr/>
          <a:lstStyle/>
          <a:p>
            <a:pPr algn="ctr"/>
            <a:r>
              <a:rPr lang="en-US" b="1" dirty="0" smtClean="0"/>
              <a:t>Novel </a:t>
            </a:r>
            <a:endParaRPr lang="en-US" b="1" dirty="0"/>
          </a:p>
        </p:txBody>
      </p:sp>
      <p:sp>
        <p:nvSpPr>
          <p:cNvPr id="3" name="Content Placeholder 2"/>
          <p:cNvSpPr>
            <a:spLocks noGrp="1"/>
          </p:cNvSpPr>
          <p:nvPr>
            <p:ph idx="1"/>
          </p:nvPr>
        </p:nvSpPr>
        <p:spPr/>
        <p: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Direct thrombin inhibitor: </a:t>
            </a:r>
          </a:p>
          <a:p>
            <a:pPr lvl="2"/>
            <a:r>
              <a:rPr lang="en-US" sz="2400" dirty="0" err="1" smtClean="0">
                <a:latin typeface="Verdana" panose="020B0604030504040204" pitchFamily="34" charset="0"/>
                <a:ea typeface="Verdana" panose="020B0604030504040204" pitchFamily="34" charset="0"/>
                <a:cs typeface="Verdana" panose="020B0604030504040204" pitchFamily="34" charset="0"/>
              </a:rPr>
              <a:t>Dabigatran</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lvl="2"/>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Factor Xa inhibitors:</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 Rivaroxaban.</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Apixaban</a:t>
            </a:r>
          </a:p>
          <a:p>
            <a:pPr lvl="1"/>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723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98" y="5810596"/>
            <a:ext cx="10027920" cy="548640"/>
          </a:xfrm>
        </p:spPr>
        <p:txBody>
          <a:bodyPr/>
          <a:lstStyle/>
          <a:p>
            <a:pPr algn="ctr"/>
            <a:r>
              <a:rPr lang="en-US" b="1" dirty="0" smtClean="0"/>
              <a:t>Heparin: types</a:t>
            </a:r>
            <a:endParaRPr lang="en-US" b="1" dirty="0"/>
          </a:p>
        </p:txBody>
      </p:sp>
      <p:sp>
        <p:nvSpPr>
          <p:cNvPr id="3" name="Content Placeholder 2"/>
          <p:cNvSpPr>
            <a:spLocks noGrp="1"/>
          </p:cNvSpPr>
          <p:nvPr>
            <p:ph idx="1"/>
          </p:nvPr>
        </p:nvSpPr>
        <p:spPr/>
        <p: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Unfractionated Heparin (UFH)</a:t>
            </a: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Low molecular weight heparin (LMWH)</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Enoxaparin</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Dalteparin</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Tinzaparin</a:t>
            </a:r>
          </a:p>
          <a:p>
            <a:pPr lvl="1"/>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372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01" y="5876874"/>
            <a:ext cx="10027920" cy="548640"/>
          </a:xfrm>
        </p:spPr>
        <p:txBody>
          <a:bodyPr/>
          <a:lstStyle/>
          <a:p>
            <a:r>
              <a:rPr lang="en-US" b="1" dirty="0" smtClean="0"/>
              <a:t>Treatment of DVT/PE with anti coagulation</a:t>
            </a:r>
            <a:endParaRPr lang="en-US" b="1" dirty="0"/>
          </a:p>
        </p:txBody>
      </p:sp>
      <p:sp>
        <p:nvSpPr>
          <p:cNvPr id="3" name="Content Placeholder 2"/>
          <p:cNvSpPr>
            <a:spLocks noGrp="1"/>
          </p:cNvSpPr>
          <p:nvPr>
            <p:ph idx="1"/>
          </p:nvPr>
        </p:nvSpPr>
        <p:spPr>
          <a:xfrm>
            <a:off x="271849" y="395417"/>
            <a:ext cx="11541209" cy="4285062"/>
          </a:xfrm>
        </p:spPr>
        <p:txBody>
          <a:bodyPr>
            <a:noAutofit/>
          </a:bodyPr>
          <a:lstStyle/>
          <a:p>
            <a:r>
              <a:rPr lang="en-US" sz="2400" b="0" dirty="0" smtClean="0">
                <a:latin typeface="Verdana" panose="020B0604030504040204" pitchFamily="34" charset="0"/>
                <a:ea typeface="Verdana" panose="020B0604030504040204" pitchFamily="34" charset="0"/>
                <a:cs typeface="Verdana" panose="020B0604030504040204" pitchFamily="34" charset="0"/>
              </a:rPr>
              <a:t>Traditionally  treatment of DVT/PE is started with parenteral agents then overlapping with VKA for long term and extended use</a:t>
            </a:r>
          </a:p>
          <a:p>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r>
              <a:rPr lang="en-US" sz="2400" b="0" dirty="0" smtClean="0">
                <a:latin typeface="Verdana" panose="020B0604030504040204" pitchFamily="34" charset="0"/>
                <a:ea typeface="Verdana" panose="020B0604030504040204" pitchFamily="34" charset="0"/>
                <a:cs typeface="Verdana" panose="020B0604030504040204" pitchFamily="34" charset="0"/>
              </a:rPr>
              <a:t>As VKA have a delayed onset of action, the transition requires close monitoring of INR, with parenteral anticoagulation continued for a minimum of 5 days and until INR is between 2-3 for at least 24 hour</a:t>
            </a:r>
          </a:p>
          <a:p>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r>
              <a:rPr lang="en-US" sz="2400" b="0" dirty="0" smtClean="0">
                <a:latin typeface="Verdana" panose="020B0604030504040204" pitchFamily="34" charset="0"/>
                <a:ea typeface="Verdana" panose="020B0604030504040204" pitchFamily="34" charset="0"/>
                <a:cs typeface="Verdana" panose="020B0604030504040204" pitchFamily="34" charset="0"/>
              </a:rPr>
              <a:t>Frequent monitoring and dose adjustment is required throughout the treatment with VKA in order to maintain desired INR(2.0-3.0)</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34108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975728"/>
            <a:ext cx="10027920" cy="548640"/>
          </a:xfrm>
        </p:spPr>
        <p:txBody>
          <a:bodyPr/>
          <a:lstStyle/>
          <a:p>
            <a:pPr algn="ctr"/>
            <a:r>
              <a:rPr lang="en-US" b="1" dirty="0" smtClean="0"/>
              <a:t>Parenteral  therapy</a:t>
            </a:r>
            <a:endParaRPr lang="en-US" b="1" dirty="0"/>
          </a:p>
        </p:txBody>
      </p:sp>
      <p:sp>
        <p:nvSpPr>
          <p:cNvPr id="3" name="Content Placeholder 2"/>
          <p:cNvSpPr>
            <a:spLocks noGrp="1"/>
          </p:cNvSpPr>
          <p:nvPr>
            <p:ph idx="1"/>
          </p:nvPr>
        </p:nvSpPr>
        <p:spPr/>
        <p:txBody>
          <a:bodyPr>
            <a:normAutofit/>
          </a:bodyPr>
          <a:lstStyle/>
          <a:p>
            <a:r>
              <a:rPr lang="en-US" sz="2400" b="0" dirty="0" smtClean="0">
                <a:latin typeface="Verdana" panose="020B0604030504040204" pitchFamily="34" charset="0"/>
                <a:ea typeface="Verdana" panose="020B0604030504040204" pitchFamily="34" charset="0"/>
                <a:cs typeface="Verdana" panose="020B0604030504040204" pitchFamily="34" charset="0"/>
              </a:rPr>
              <a:t>LMWH  is the treatment of choice for most patients </a:t>
            </a:r>
          </a:p>
          <a:p>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r>
              <a:rPr lang="en-US" sz="2400" b="0" dirty="0" smtClean="0">
                <a:latin typeface="Verdana" panose="020B0604030504040204" pitchFamily="34" charset="0"/>
                <a:ea typeface="Verdana" panose="020B0604030504040204" pitchFamily="34" charset="0"/>
                <a:cs typeface="Verdana" panose="020B0604030504040204" pitchFamily="34" charset="0"/>
              </a:rPr>
              <a:t>Although </a:t>
            </a:r>
            <a:r>
              <a:rPr lang="en-US" sz="2400" b="0" dirty="0" err="1" smtClean="0">
                <a:latin typeface="Verdana" panose="020B0604030504040204" pitchFamily="34" charset="0"/>
                <a:ea typeface="Verdana" panose="020B0604030504040204" pitchFamily="34" charset="0"/>
                <a:cs typeface="Verdana" panose="020B0604030504040204" pitchFamily="34" charset="0"/>
              </a:rPr>
              <a:t>Fondaparinux</a:t>
            </a:r>
            <a:r>
              <a:rPr lang="en-US" sz="2400" b="0" dirty="0" smtClean="0">
                <a:latin typeface="Verdana" panose="020B0604030504040204" pitchFamily="34" charset="0"/>
                <a:ea typeface="Verdana" panose="020B0604030504040204" pitchFamily="34" charset="0"/>
                <a:cs typeface="Verdana" panose="020B0604030504040204" pitchFamily="34" charset="0"/>
              </a:rPr>
              <a:t> ( ARIXTRA) and UFH can also be used</a:t>
            </a:r>
          </a:p>
          <a:p>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r>
              <a:rPr lang="en-US" sz="2400" b="0" dirty="0" smtClean="0">
                <a:latin typeface="Verdana" panose="020B0604030504040204" pitchFamily="34" charset="0"/>
                <a:ea typeface="Verdana" panose="020B0604030504040204" pitchFamily="34" charset="0"/>
                <a:cs typeface="Verdana" panose="020B0604030504040204" pitchFamily="34" charset="0"/>
              </a:rPr>
              <a:t>LMWH,UFH and </a:t>
            </a:r>
            <a:r>
              <a:rPr lang="en-US" sz="2400" b="0" dirty="0" err="1" smtClean="0">
                <a:latin typeface="Verdana" panose="020B0604030504040204" pitchFamily="34" charset="0"/>
                <a:ea typeface="Verdana" panose="020B0604030504040204" pitchFamily="34" charset="0"/>
                <a:cs typeface="Verdana" panose="020B0604030504040204" pitchFamily="34" charset="0"/>
              </a:rPr>
              <a:t>Fondaparinux</a:t>
            </a:r>
            <a:r>
              <a:rPr lang="en-US" sz="2400" b="0" dirty="0" smtClean="0">
                <a:latin typeface="Verdana" panose="020B0604030504040204" pitchFamily="34" charset="0"/>
                <a:ea typeface="Verdana" panose="020B0604030504040204" pitchFamily="34" charset="0"/>
                <a:cs typeface="Verdana" panose="020B0604030504040204" pitchFamily="34" charset="0"/>
              </a:rPr>
              <a:t> are given by S/C injection </a:t>
            </a:r>
          </a:p>
          <a:p>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r>
              <a:rPr lang="en-US" sz="2400" b="0" dirty="0" smtClean="0">
                <a:latin typeface="Verdana" panose="020B0604030504040204" pitchFamily="34" charset="0"/>
                <a:ea typeface="Verdana" panose="020B0604030504040204" pitchFamily="34" charset="0"/>
                <a:cs typeface="Verdana" panose="020B0604030504040204" pitchFamily="34" charset="0"/>
              </a:rPr>
              <a:t>UFH can also be given </a:t>
            </a:r>
            <a:r>
              <a:rPr lang="en-US" sz="2400" b="0" dirty="0" err="1" smtClean="0">
                <a:latin typeface="Verdana" panose="020B0604030504040204" pitchFamily="34" charset="0"/>
                <a:ea typeface="Verdana" panose="020B0604030504040204" pitchFamily="34" charset="0"/>
                <a:cs typeface="Verdana" panose="020B0604030504040204" pitchFamily="34" charset="0"/>
              </a:rPr>
              <a:t>i</a:t>
            </a:r>
            <a:r>
              <a:rPr lang="en-US" sz="2400" b="0" dirty="0" smtClean="0">
                <a:latin typeface="Verdana" panose="020B0604030504040204" pitchFamily="34" charset="0"/>
                <a:ea typeface="Verdana" panose="020B0604030504040204" pitchFamily="34" charset="0"/>
                <a:cs typeface="Verdana" panose="020B0604030504040204" pitchFamily="34" charset="0"/>
              </a:rPr>
              <a:t>/v</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12126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330" y="5661660"/>
            <a:ext cx="10027920" cy="548640"/>
          </a:xfrm>
        </p:spPr>
        <p:txBody>
          <a:bodyPr/>
          <a:lstStyle/>
          <a:p>
            <a:r>
              <a:rPr lang="en-US" b="1" dirty="0" smtClean="0"/>
              <a:t>HIT</a:t>
            </a:r>
            <a:endParaRPr lang="en-US"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sz="2400" b="0" dirty="0" smtClean="0">
                <a:latin typeface="Verdana" panose="020B0604030504040204" pitchFamily="34" charset="0"/>
                <a:ea typeface="Verdana" panose="020B0604030504040204" pitchFamily="34" charset="0"/>
                <a:cs typeface="Verdana" panose="020B0604030504040204" pitchFamily="34" charset="0"/>
              </a:rPr>
              <a:t>Heparin induced thrombocytopenia is immunohematologic mediated syndrome characterized by thrombocytopenia</a:t>
            </a:r>
          </a:p>
          <a:p>
            <a:pPr>
              <a:buFont typeface="Wingdings" panose="05000000000000000000" pitchFamily="2" charset="2"/>
              <a:buChar char="ü"/>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ü"/>
            </a:pPr>
            <a:r>
              <a:rPr lang="en-US" sz="2400" b="0" dirty="0" smtClean="0">
                <a:latin typeface="Verdana" panose="020B0604030504040204" pitchFamily="34" charset="0"/>
                <a:ea typeface="Verdana" panose="020B0604030504040204" pitchFamily="34" charset="0"/>
                <a:cs typeface="Verdana" panose="020B0604030504040204" pitchFamily="34" charset="0"/>
              </a:rPr>
              <a:t>Develops after 5 to 10 days of treatment </a:t>
            </a:r>
          </a:p>
          <a:p>
            <a:pPr>
              <a:buFont typeface="Wingdings" panose="05000000000000000000" pitchFamily="2" charset="2"/>
              <a:buChar char="ü"/>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ü"/>
            </a:pPr>
            <a:r>
              <a:rPr lang="en-US" sz="2400" b="0" dirty="0" smtClean="0">
                <a:latin typeface="Verdana" panose="020B0604030504040204" pitchFamily="34" charset="0"/>
                <a:ea typeface="Verdana" panose="020B0604030504040204" pitchFamily="34" charset="0"/>
                <a:cs typeface="Verdana" panose="020B0604030504040204" pitchFamily="34" charset="0"/>
              </a:rPr>
              <a:t>It can be complicated by venous or  arterial thrombosis.</a:t>
            </a:r>
          </a:p>
          <a:p>
            <a:pPr>
              <a:buFont typeface="Wingdings" panose="05000000000000000000" pitchFamily="2" charset="2"/>
              <a:buChar char="ü"/>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ü"/>
            </a:pPr>
            <a:r>
              <a:rPr lang="en-US" sz="2400" b="0" dirty="0" smtClean="0">
                <a:latin typeface="Verdana" panose="020B0604030504040204" pitchFamily="34" charset="0"/>
                <a:ea typeface="Verdana" panose="020B0604030504040204" pitchFamily="34" charset="0"/>
                <a:cs typeface="Verdana" panose="020B0604030504040204" pitchFamily="34" charset="0"/>
              </a:rPr>
              <a:t>Incidence of HIT is 1-3% with UFH</a:t>
            </a:r>
          </a:p>
        </p:txBody>
      </p:sp>
    </p:spTree>
    <p:extLst>
      <p:ext uri="{BB962C8B-B14F-4D97-AF65-F5344CB8AC3E}">
        <p14:creationId xmlns:p14="http://schemas.microsoft.com/office/powerpoint/2010/main" val="36842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5 Things You Didn't Know About DVT #DeepVeinThrombosis #BloodClot: Health Info,  Internet Site, 1024800 Pixel, 1 024 800 Pixel,  Website, Web Site, Be Healthy, Deepveinthrombosi Bloodclot, 600 468 Pixel"/>
          <p:cNvPicPr>
            <a:picLocks noChangeAspect="1" noChangeArrowheads="1"/>
          </p:cNvPicPr>
          <p:nvPr/>
        </p:nvPicPr>
        <p:blipFill>
          <a:blip r:embed="rId2">
            <a:extLst>
              <a:ext uri="{28A0092B-C50C-407E-A947-70E740481C1C}">
                <a14:useLocalDpi xmlns:a14="http://schemas.microsoft.com/office/drawing/2010/main" val="0"/>
              </a:ext>
            </a:extLst>
          </a:blip>
          <a:srcRect b="20880"/>
          <a:stretch>
            <a:fillRect/>
          </a:stretch>
        </p:blipFill>
        <p:spPr bwMode="auto">
          <a:xfrm>
            <a:off x="832022" y="235455"/>
            <a:ext cx="10254226" cy="641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83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030" y="5833110"/>
            <a:ext cx="10027920" cy="548640"/>
          </a:xfrm>
        </p:spPr>
        <p:txBody>
          <a:bodyPr/>
          <a:lstStyle/>
          <a:p>
            <a:r>
              <a:rPr lang="en-US" b="1" dirty="0" smtClean="0"/>
              <a:t>HIT: Etiology</a:t>
            </a:r>
            <a:endParaRPr lang="en-US" b="1" dirty="0"/>
          </a:p>
        </p:txBody>
      </p:sp>
      <p:sp>
        <p:nvSpPr>
          <p:cNvPr id="3" name="Content Placeholder 2"/>
          <p:cNvSpPr>
            <a:spLocks noGrp="1"/>
          </p:cNvSpPr>
          <p:nvPr>
            <p:ph idx="1"/>
          </p:nvPr>
        </p:nvSpPr>
        <p:spPr>
          <a:xfrm>
            <a:off x="266700" y="1100629"/>
            <a:ext cx="11696700" cy="3579849"/>
          </a:xfrm>
        </p:spPr>
        <p:txBody>
          <a:bodyPr>
            <a:normAutofit/>
          </a:bodyPr>
          <a:lstStyle/>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HIT is caused by IgG antibody, HIT –IgG that is directed against complex of heparin and platelet factor 4, on the  platelet surface.</a:t>
            </a:r>
          </a:p>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 </a:t>
            </a:r>
            <a:endParaRPr lang="en-US" sz="2400" b="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The resulting immune complex interacts with platelet Fc receptor leading to potent platelet activation.</a:t>
            </a:r>
          </a:p>
          <a:p>
            <a:pPr>
              <a:buFont typeface="Arial" panose="020B0604020202020204" pitchFamily="34" charset="0"/>
              <a:buChar char="•"/>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LMWH is less likely to cause HIT than UF</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164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830" y="5852160"/>
            <a:ext cx="10027920" cy="548640"/>
          </a:xfrm>
        </p:spPr>
        <p:txBody>
          <a:bodyPr/>
          <a:lstStyle/>
          <a:p>
            <a:r>
              <a:rPr lang="en-US" dirty="0" smtClean="0"/>
              <a:t>HIT: D/D</a:t>
            </a:r>
            <a:endParaRPr lang="en-US" dirty="0"/>
          </a:p>
        </p:txBody>
      </p:sp>
      <p:sp>
        <p:nvSpPr>
          <p:cNvPr id="3" name="Content Placeholder 2"/>
          <p:cNvSpPr>
            <a:spLocks noGrp="1"/>
          </p:cNvSpPr>
          <p:nvPr>
            <p:ph idx="1"/>
          </p:nvPr>
        </p:nvSpPr>
        <p:spPr>
          <a:xfrm>
            <a:off x="152400" y="247651"/>
            <a:ext cx="11811000" cy="4432828"/>
          </a:xfrm>
        </p:spPr>
        <p:txBody>
          <a:bodyPr>
            <a:normAutofit/>
          </a:bodyPr>
          <a:lstStyle/>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Fever with chills, sepsis</a:t>
            </a:r>
          </a:p>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Recent surgery, dilutional  b/c I/V fluids</a:t>
            </a:r>
          </a:p>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Blood transfusions leading to hemodilution</a:t>
            </a:r>
          </a:p>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DIC and multiorgan failure</a:t>
            </a:r>
          </a:p>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Acute abdominal pain and hypotension , acute adrenal failure due to bilateral adrenal hemorrhagic infarction in 1-2% HIT pts</a:t>
            </a:r>
          </a:p>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Painful plaques or frank necrosis at the site of heparin inj 5-7 days after hospitalization can indicate HIT in 10-20% pts of HIT</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073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630" y="5737860"/>
            <a:ext cx="10027920" cy="548640"/>
          </a:xfrm>
        </p:spPr>
        <p:txBody>
          <a:bodyPr/>
          <a:lstStyle/>
          <a:p>
            <a:r>
              <a:rPr lang="en-US" dirty="0" smtClean="0"/>
              <a:t>HIT: Diagnosis</a:t>
            </a:r>
            <a:endParaRPr lang="en-US" dirty="0"/>
          </a:p>
        </p:txBody>
      </p:sp>
      <p:sp>
        <p:nvSpPr>
          <p:cNvPr id="3" name="Content Placeholder 2"/>
          <p:cNvSpPr>
            <a:spLocks noGrp="1"/>
          </p:cNvSpPr>
          <p:nvPr>
            <p:ph idx="1"/>
          </p:nvPr>
        </p:nvSpPr>
        <p:spPr/>
        <p:txBody>
          <a:bodyPr>
            <a:normAutofit/>
          </a:bodyPr>
          <a:lstStyle/>
          <a:p>
            <a:r>
              <a:rPr lang="en-US" sz="2400" b="0" dirty="0" smtClean="0">
                <a:latin typeface="Verdana" panose="020B0604030504040204" pitchFamily="34" charset="0"/>
                <a:ea typeface="Verdana" panose="020B0604030504040204" pitchFamily="34" charset="0"/>
                <a:cs typeface="Verdana" panose="020B0604030504040204" pitchFamily="34" charset="0"/>
              </a:rPr>
              <a:t>Diagnostic lab tests are not widely available</a:t>
            </a:r>
          </a:p>
          <a:p>
            <a:r>
              <a:rPr lang="en-US" sz="2400" b="0" dirty="0" smtClean="0">
                <a:latin typeface="Verdana" panose="020B0604030504040204" pitchFamily="34" charset="0"/>
                <a:ea typeface="Verdana" panose="020B0604030504040204" pitchFamily="34" charset="0"/>
                <a:cs typeface="Verdana" panose="020B0604030504040204" pitchFamily="34" charset="0"/>
              </a:rPr>
              <a:t>Diagnosis of HIT is usually clinical</a:t>
            </a:r>
          </a:p>
          <a:p>
            <a:r>
              <a:rPr lang="en-US" sz="2400" b="0" dirty="0" smtClean="0">
                <a:latin typeface="Verdana" panose="020B0604030504040204" pitchFamily="34" charset="0"/>
                <a:ea typeface="Verdana" panose="020B0604030504040204" pitchFamily="34" charset="0"/>
                <a:cs typeface="Verdana" panose="020B0604030504040204" pitchFamily="34" charset="0"/>
              </a:rPr>
              <a:t>Also needed are tests to exclude other causes of thrombocytopenia eg  blood c/s ,peripheral film, tests for DIC and drugs</a:t>
            </a:r>
          </a:p>
          <a:p>
            <a:r>
              <a:rPr lang="en-US" sz="2400" b="0" dirty="0" smtClean="0">
                <a:latin typeface="Verdana" panose="020B0604030504040204" pitchFamily="34" charset="0"/>
                <a:ea typeface="Verdana" panose="020B0604030504040204" pitchFamily="34" charset="0"/>
                <a:cs typeface="Verdana" panose="020B0604030504040204" pitchFamily="34" charset="0"/>
              </a:rPr>
              <a:t>Most HIT pts have increased levels of D-dimers</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85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880" y="5814060"/>
            <a:ext cx="10027920" cy="548640"/>
          </a:xfrm>
        </p:spPr>
        <p:txBody>
          <a:bodyPr>
            <a:normAutofit/>
          </a:bodyPr>
          <a:lstStyle/>
          <a:p>
            <a:r>
              <a:rPr lang="en-US" dirty="0" smtClean="0"/>
              <a:t>HIT: Complications</a:t>
            </a:r>
            <a:endParaRPr lang="en-US" dirty="0"/>
          </a:p>
        </p:txBody>
      </p:sp>
      <p:sp>
        <p:nvSpPr>
          <p:cNvPr id="3" name="Content Placeholder 2"/>
          <p:cNvSpPr>
            <a:spLocks noGrp="1"/>
          </p:cNvSpPr>
          <p:nvPr>
            <p:ph idx="1"/>
          </p:nvPr>
        </p:nvSpPr>
        <p:spPr/>
        <p:txBody>
          <a:bodyPr>
            <a:normAutofit/>
          </a:bodyPr>
          <a:lstStyle/>
          <a:p>
            <a:r>
              <a:rPr lang="en-US" sz="2400" b="0" dirty="0" smtClean="0">
                <a:latin typeface="Verdana" panose="020B0604030504040204" pitchFamily="34" charset="0"/>
                <a:ea typeface="Verdana" panose="020B0604030504040204" pitchFamily="34" charset="0"/>
                <a:cs typeface="Verdana" panose="020B0604030504040204" pitchFamily="34" charset="0"/>
              </a:rPr>
              <a:t>Arterial and venous thrombosis can occur any where in the body </a:t>
            </a:r>
          </a:p>
          <a:p>
            <a:r>
              <a:rPr lang="en-US" sz="2400" b="0" dirty="0" smtClean="0">
                <a:latin typeface="Verdana" panose="020B0604030504040204" pitchFamily="34" charset="0"/>
                <a:ea typeface="Verdana" panose="020B0604030504040204" pitchFamily="34" charset="0"/>
                <a:cs typeface="Verdana" panose="020B0604030504040204" pitchFamily="34" charset="0"/>
              </a:rPr>
              <a:t>Stroke, MI, limb ischemia, mesenteric ischemia, DVT and PE can occur with HIT</a:t>
            </a:r>
          </a:p>
          <a:p>
            <a:r>
              <a:rPr lang="en-US" sz="2400" b="0" dirty="0" smtClean="0">
                <a:latin typeface="Verdana" panose="020B0604030504040204" pitchFamily="34" charset="0"/>
                <a:ea typeface="Verdana" panose="020B0604030504040204" pitchFamily="34" charset="0"/>
                <a:cs typeface="Verdana" panose="020B0604030504040204" pitchFamily="34" charset="0"/>
              </a:rPr>
              <a:t>Keep high index of suspicion for thrombosis in HIT</a:t>
            </a:r>
          </a:p>
        </p:txBody>
      </p:sp>
    </p:spTree>
    <p:extLst>
      <p:ext uri="{BB962C8B-B14F-4D97-AF65-F5344CB8AC3E}">
        <p14:creationId xmlns:p14="http://schemas.microsoft.com/office/powerpoint/2010/main" val="170051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330" y="5756910"/>
            <a:ext cx="10027920" cy="548640"/>
          </a:xfrm>
        </p:spPr>
        <p:txBody>
          <a:bodyPr/>
          <a:lstStyle/>
          <a:p>
            <a:r>
              <a:rPr lang="en-US" dirty="0" smtClean="0"/>
              <a:t>HIT: Treatment</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Stop heparin immediately</a:t>
            </a:r>
          </a:p>
          <a:p>
            <a:pPr>
              <a:buFont typeface="Arial" panose="020B0604020202020204" pitchFamily="34" charset="0"/>
              <a:buChar char="•"/>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Direct factor Xa inhibitor eg Danaparoid or direct thrombin inhibitor Argatroban / Lepirudin can be used  to treat HIT</a:t>
            </a:r>
          </a:p>
          <a:p>
            <a:pPr>
              <a:buFont typeface="Arial" panose="020B0604020202020204" pitchFamily="34" charset="0"/>
              <a:buChar char="•"/>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LMWH is not recommended in treatment of HIT</a:t>
            </a:r>
          </a:p>
          <a:p>
            <a:pPr>
              <a:buFont typeface="Arial" panose="020B0604020202020204" pitchFamily="34" charset="0"/>
              <a:buChar char="•"/>
            </a:pPr>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b="0" dirty="0" err="1" smtClean="0">
                <a:latin typeface="Verdana" panose="020B0604030504040204" pitchFamily="34" charset="0"/>
                <a:ea typeface="Verdana" panose="020B0604030504040204" pitchFamily="34" charset="0"/>
                <a:cs typeface="Verdana" panose="020B0604030504040204" pitchFamily="34" charset="0"/>
              </a:rPr>
              <a:t>Danaparoid</a:t>
            </a:r>
            <a:r>
              <a:rPr lang="en-US" sz="2400" b="0" dirty="0" smtClean="0">
                <a:latin typeface="Verdana" panose="020B0604030504040204" pitchFamily="34" charset="0"/>
                <a:ea typeface="Verdana" panose="020B0604030504040204" pitchFamily="34" charset="0"/>
                <a:cs typeface="Verdana" panose="020B0604030504040204" pitchFamily="34" charset="0"/>
              </a:rPr>
              <a:t> is a LMW </a:t>
            </a:r>
            <a:r>
              <a:rPr lang="en-US" sz="2400" b="0" dirty="0" err="1" smtClean="0">
                <a:latin typeface="Verdana" panose="020B0604030504040204" pitchFamily="34" charset="0"/>
                <a:ea typeface="Verdana" panose="020B0604030504040204" pitchFamily="34" charset="0"/>
                <a:cs typeface="Verdana" panose="020B0604030504040204" pitchFamily="34" charset="0"/>
              </a:rPr>
              <a:t>heprinoid</a:t>
            </a:r>
            <a:r>
              <a:rPr lang="en-US" sz="2400" b="0" dirty="0" smtClean="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26036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135" y="5810596"/>
            <a:ext cx="10027920" cy="54864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Warfarin: Indications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400" b="0" dirty="0" smtClean="0">
                <a:latin typeface="Verdana" panose="020B0604030504040204" pitchFamily="34" charset="0"/>
                <a:ea typeface="Verdana" panose="020B0604030504040204" pitchFamily="34" charset="0"/>
                <a:cs typeface="Verdana" panose="020B0604030504040204" pitchFamily="34" charset="0"/>
              </a:rPr>
              <a:t>Deep vein thrombosis</a:t>
            </a:r>
          </a:p>
          <a:p>
            <a:pPr>
              <a:buFont typeface="Wingdings" panose="05000000000000000000" pitchFamily="2" charset="2"/>
              <a:buChar char="ü"/>
            </a:pPr>
            <a:r>
              <a:rPr lang="en-US" sz="2400" b="0" dirty="0" smtClean="0">
                <a:latin typeface="Verdana" panose="020B0604030504040204" pitchFamily="34" charset="0"/>
                <a:ea typeface="Verdana" panose="020B0604030504040204" pitchFamily="34" charset="0"/>
                <a:cs typeface="Verdana" panose="020B0604030504040204" pitchFamily="34" charset="0"/>
              </a:rPr>
              <a:t>Pulmonary embolism</a:t>
            </a:r>
          </a:p>
          <a:p>
            <a:pPr>
              <a:buFont typeface="Wingdings" panose="05000000000000000000" pitchFamily="2" charset="2"/>
              <a:buChar char="ü"/>
            </a:pPr>
            <a:r>
              <a:rPr lang="en-US" sz="2400" b="0" dirty="0" smtClean="0">
                <a:latin typeface="Verdana" panose="020B0604030504040204" pitchFamily="34" charset="0"/>
                <a:ea typeface="Verdana" panose="020B0604030504040204" pitchFamily="34" charset="0"/>
                <a:cs typeface="Verdana" panose="020B0604030504040204" pitchFamily="34" charset="0"/>
              </a:rPr>
              <a:t>Stroke prevention in Atrial fibrillation</a:t>
            </a:r>
          </a:p>
          <a:p>
            <a:pPr>
              <a:buFont typeface="Wingdings" panose="05000000000000000000" pitchFamily="2" charset="2"/>
              <a:buChar char="ü"/>
            </a:pPr>
            <a:r>
              <a:rPr lang="en-US" sz="2400" b="0" dirty="0" smtClean="0">
                <a:latin typeface="Verdana" panose="020B0604030504040204" pitchFamily="34" charset="0"/>
                <a:ea typeface="Verdana" panose="020B0604030504040204" pitchFamily="34" charset="0"/>
                <a:cs typeface="Verdana" panose="020B0604030504040204" pitchFamily="34" charset="0"/>
              </a:rPr>
              <a:t>Prosthetic mechanical heart valves to prevent emboli</a:t>
            </a:r>
          </a:p>
          <a:p>
            <a:pPr>
              <a:buFont typeface="Wingdings" panose="05000000000000000000" pitchFamily="2" charset="2"/>
              <a:buChar char="ü"/>
            </a:pPr>
            <a:r>
              <a:rPr lang="en-US" sz="2400" b="0" dirty="0" smtClean="0">
                <a:latin typeface="Verdana" panose="020B0604030504040204" pitchFamily="34" charset="0"/>
                <a:ea typeface="Verdana" panose="020B0604030504040204" pitchFamily="34" charset="0"/>
                <a:cs typeface="Verdana" panose="020B0604030504040204" pitchFamily="34" charset="0"/>
              </a:rPr>
              <a:t>3 wks before and 4 wks after cardio version</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804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25" y="5640185"/>
            <a:ext cx="10027920" cy="548640"/>
          </a:xfrm>
        </p:spPr>
        <p:txBody>
          <a:bodyPr/>
          <a:lstStyle/>
          <a:p>
            <a:pPr algn="ctr"/>
            <a:r>
              <a:rPr lang="en-US" b="1" dirty="0" smtClean="0"/>
              <a:t>Novel  Anticoagulats</a:t>
            </a:r>
            <a:endParaRPr lang="en-US" b="1" dirty="0"/>
          </a:p>
        </p:txBody>
      </p:sp>
      <p:sp>
        <p:nvSpPr>
          <p:cNvPr id="3" name="Content Placeholder 2"/>
          <p:cNvSpPr>
            <a:spLocks noGrp="1"/>
          </p:cNvSpPr>
          <p:nvPr>
            <p:ph idx="1"/>
          </p:nvPr>
        </p:nvSpPr>
        <p:spPr/>
        <p:txBody>
          <a:bodyPr>
            <a:norm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 A</a:t>
            </a:r>
            <a:r>
              <a:rPr lang="en-US" sz="2400" dirty="0" smtClean="0">
                <a:latin typeface="Verdana" panose="020B0604030504040204" pitchFamily="34" charset="0"/>
                <a:ea typeface="Verdana" panose="020B0604030504040204" pitchFamily="34" charset="0"/>
                <a:cs typeface="Verdana" panose="020B0604030504040204" pitchFamily="34" charset="0"/>
              </a:rPr>
              <a:t>lso called NOACS: these are Non-vitamin K oral anticoagulants, this group includes:</a:t>
            </a: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2400" dirty="0" smtClean="0">
                <a:latin typeface="Verdana" panose="020B0604030504040204" pitchFamily="34" charset="0"/>
                <a:ea typeface="Verdana" panose="020B0604030504040204" pitchFamily="34" charset="0"/>
                <a:cs typeface="Verdana" panose="020B0604030504040204" pitchFamily="34" charset="0"/>
              </a:rPr>
              <a:t>Dabigatran (Pradaxa)</a:t>
            </a:r>
          </a:p>
          <a:p>
            <a:pPr lvl="1"/>
            <a:r>
              <a:rPr lang="en-US" sz="2400" dirty="0" err="1" smtClean="0">
                <a:latin typeface="Verdana" panose="020B0604030504040204" pitchFamily="34" charset="0"/>
                <a:ea typeface="Verdana" panose="020B0604030504040204" pitchFamily="34" charset="0"/>
                <a:cs typeface="Verdana" panose="020B0604030504040204" pitchFamily="34" charset="0"/>
              </a:rPr>
              <a:t>Apixaban</a:t>
            </a:r>
            <a:r>
              <a:rPr lang="en-US" sz="2400" dirty="0" smtClean="0">
                <a:latin typeface="Verdana" panose="020B0604030504040204" pitchFamily="34" charset="0"/>
                <a:ea typeface="Verdana" panose="020B0604030504040204" pitchFamily="34" charset="0"/>
                <a:cs typeface="Verdana" panose="020B0604030504040204" pitchFamily="34" charset="0"/>
              </a:rPr>
              <a:t>    (Eliquis)</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Rivaroxaban (</a:t>
            </a:r>
            <a:r>
              <a:rPr lang="en-US" sz="2400" dirty="0" err="1" smtClean="0">
                <a:latin typeface="Verdana" panose="020B0604030504040204" pitchFamily="34" charset="0"/>
                <a:ea typeface="Verdana" panose="020B0604030504040204" pitchFamily="34" charset="0"/>
                <a:cs typeface="Verdana" panose="020B0604030504040204" pitchFamily="34" charset="0"/>
              </a:rPr>
              <a:t>xcept</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Edoxaban</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    (Savaysa)</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33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316" y="5872942"/>
            <a:ext cx="10027920" cy="548640"/>
          </a:xfrm>
        </p:spPr>
        <p:txBody>
          <a:bodyPr/>
          <a:lstStyle/>
          <a:p>
            <a:pPr algn="ctr"/>
            <a:r>
              <a:rPr lang="en-US" b="1" dirty="0" smtClean="0"/>
              <a:t>Rivaroxaban (Xcept)</a:t>
            </a:r>
            <a:endParaRPr lang="en-US"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It is a direct inhibitor of factor Xa </a:t>
            </a:r>
          </a:p>
          <a:p>
            <a:pPr>
              <a:buFont typeface="Wingdings" panose="05000000000000000000" pitchFamily="2" charset="2"/>
              <a:buChar char="§"/>
            </a:pPr>
            <a:r>
              <a:rPr lang="en-US" sz="2400" b="0" dirty="0">
                <a:latin typeface="Verdana" panose="020B0604030504040204" pitchFamily="34" charset="0"/>
                <a:ea typeface="Verdana" panose="020B0604030504040204" pitchFamily="34" charset="0"/>
                <a:cs typeface="Verdana" panose="020B0604030504040204" pitchFamily="34" charset="0"/>
              </a:rPr>
              <a:t>A</a:t>
            </a:r>
            <a:r>
              <a:rPr lang="en-US" sz="2400" b="0" dirty="0" smtClean="0">
                <a:latin typeface="Verdana" panose="020B0604030504040204" pitchFamily="34" charset="0"/>
                <a:ea typeface="Verdana" panose="020B0604030504040204" pitchFamily="34" charset="0"/>
                <a:cs typeface="Verdana" panose="020B0604030504040204" pitchFamily="34" charset="0"/>
              </a:rPr>
              <a:t>vailable as tab. Xcept 10 mg,15mg and 20 mg</a:t>
            </a:r>
          </a:p>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FDA approval for 6 indications</a:t>
            </a:r>
          </a:p>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Approved for  stroke prevention in non valvular AF</a:t>
            </a:r>
          </a:p>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Also approved for prevention and  treatment of DVT and Pulmonary embolism</a:t>
            </a:r>
          </a:p>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Prevention of DVT in  knee and hip replacement</a:t>
            </a:r>
          </a:p>
          <a:p>
            <a:pPr>
              <a:buFont typeface="Wingdings" panose="05000000000000000000" pitchFamily="2" charset="2"/>
              <a:buChar char="§"/>
            </a:pPr>
            <a:r>
              <a:rPr lang="en-US" sz="2400" b="0" dirty="0" smtClean="0">
                <a:latin typeface="Verdana" panose="020B0604030504040204" pitchFamily="34" charset="0"/>
                <a:ea typeface="Verdana" panose="020B0604030504040204" pitchFamily="34" charset="0"/>
                <a:cs typeface="Verdana" panose="020B0604030504040204" pitchFamily="34" charset="0"/>
              </a:rPr>
              <a:t>NOT approved for ACS in USA</a:t>
            </a:r>
          </a:p>
          <a:p>
            <a:pPr>
              <a:buFont typeface="Wingdings" panose="05000000000000000000" pitchFamily="2" charset="2"/>
              <a:buChar char="§"/>
            </a:pPr>
            <a:endParaRPr lang="en-US"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150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7472" y="195699"/>
            <a:ext cx="10515600" cy="404896"/>
          </a:xfrm>
        </p:spPr>
        <p:txBody>
          <a:bodyPr>
            <a:noAutofit/>
          </a:bodyPr>
          <a:lstStyle/>
          <a:p>
            <a:pPr algn="ctr"/>
            <a:r>
              <a:rPr lang="en-GB" sz="2400" b="1" dirty="0"/>
              <a:t>Current indications for which rivaroxaban is approved for use in clinical practice in the EU</a:t>
            </a:r>
          </a:p>
        </p:txBody>
      </p:sp>
      <p:graphicFrame>
        <p:nvGraphicFramePr>
          <p:cNvPr id="7" name="Table 6"/>
          <p:cNvGraphicFramePr>
            <a:graphicFrameLocks noGrp="1"/>
          </p:cNvGraphicFramePr>
          <p:nvPr>
            <p:extLst>
              <p:ext uri="{D42A27DB-BD31-4B8C-83A1-F6EECF244321}">
                <p14:modId xmlns:p14="http://schemas.microsoft.com/office/powerpoint/2010/main" val="598543323"/>
              </p:ext>
            </p:extLst>
          </p:nvPr>
        </p:nvGraphicFramePr>
        <p:xfrm>
          <a:off x="1796959" y="930441"/>
          <a:ext cx="8726583" cy="5363490"/>
        </p:xfrm>
        <a:graphic>
          <a:graphicData uri="http://schemas.openxmlformats.org/drawingml/2006/table">
            <a:tbl>
              <a:tblPr firstRow="1" firstCol="1" bandRow="1" bandCol="1">
                <a:tableStyleId>{5940675A-B579-460E-94D1-54222C63F5DA}</a:tableStyleId>
              </a:tblPr>
              <a:tblGrid>
                <a:gridCol w="2229061"/>
                <a:gridCol w="2003984"/>
                <a:gridCol w="2731541"/>
                <a:gridCol w="1761997"/>
              </a:tblGrid>
              <a:tr h="243819">
                <a:tc>
                  <a:txBody>
                    <a:bodyPr/>
                    <a:lstStyle/>
                    <a:p>
                      <a:pPr algn="ctr">
                        <a:lnSpc>
                          <a:spcPct val="100000"/>
                        </a:lnSpc>
                        <a:spcAft>
                          <a:spcPts val="0"/>
                        </a:spcAft>
                      </a:pPr>
                      <a:r>
                        <a:rPr lang="en-GB" sz="1400" b="1" dirty="0">
                          <a:solidFill>
                            <a:schemeClr val="tx1"/>
                          </a:solidFill>
                          <a:effectLst/>
                        </a:rPr>
                        <a:t>Indication</a:t>
                      </a:r>
                      <a:endParaRPr lang="en-GB" sz="1400" b="1"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a:lnSpc>
                          <a:spcPct val="100000"/>
                        </a:lnSpc>
                        <a:spcAft>
                          <a:spcPts val="0"/>
                        </a:spcAft>
                      </a:pPr>
                      <a:r>
                        <a:rPr lang="en-GB" sz="1400" b="1" dirty="0">
                          <a:solidFill>
                            <a:schemeClr val="tx1"/>
                          </a:solidFill>
                          <a:effectLst/>
                        </a:rPr>
                        <a:t>Dose and regimen</a:t>
                      </a:r>
                      <a:endParaRPr lang="en-GB" sz="1400" b="1"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lnSpc>
                          <a:spcPct val="100000"/>
                        </a:lnSpc>
                        <a:spcAft>
                          <a:spcPts val="0"/>
                        </a:spcAft>
                      </a:pPr>
                      <a:r>
                        <a:rPr lang="en-GB" sz="1400" b="1" dirty="0">
                          <a:solidFill>
                            <a:schemeClr val="tx1"/>
                          </a:solidFill>
                          <a:effectLst/>
                        </a:rPr>
                        <a:t>Duration of therapy</a:t>
                      </a:r>
                      <a:endParaRPr lang="en-GB" sz="1400" b="1"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lnSpc>
                          <a:spcPct val="100000"/>
                        </a:lnSpc>
                        <a:spcAft>
                          <a:spcPts val="0"/>
                        </a:spcAft>
                      </a:pPr>
                      <a:r>
                        <a:rPr lang="en-GB" sz="1400" b="1" dirty="0">
                          <a:solidFill>
                            <a:schemeClr val="tx1"/>
                          </a:solidFill>
                          <a:effectLst/>
                        </a:rPr>
                        <a:t>Patient population</a:t>
                      </a:r>
                      <a:endParaRPr lang="en-GB" sz="1400" b="1"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r>
              <a:tr h="807038">
                <a:tc>
                  <a:txBody>
                    <a:bodyPr/>
                    <a:lstStyle/>
                    <a:p>
                      <a:pPr marL="0" indent="0" algn="ctr">
                        <a:lnSpc>
                          <a:spcPct val="100000"/>
                        </a:lnSpc>
                        <a:spcAft>
                          <a:spcPts val="0"/>
                        </a:spcAft>
                        <a:tabLst>
                          <a:tab pos="457200" algn="l"/>
                        </a:tabLst>
                      </a:pPr>
                      <a:r>
                        <a:rPr lang="en-GB" sz="1200" dirty="0">
                          <a:solidFill>
                            <a:schemeClr val="tx1"/>
                          </a:solidFill>
                          <a:effectLst/>
                        </a:rPr>
                        <a:t>Prevention of VTE in adult patients </a:t>
                      </a:r>
                      <a:r>
                        <a:rPr lang="en-GB" sz="1200" dirty="0" smtClean="0">
                          <a:solidFill>
                            <a:schemeClr val="tx1"/>
                          </a:solidFill>
                          <a:effectLst/>
                        </a:rPr>
                        <a:t>undergoing </a:t>
                      </a:r>
                      <a:r>
                        <a:rPr lang="en-GB" sz="1200" dirty="0">
                          <a:solidFill>
                            <a:schemeClr val="tx1"/>
                          </a:solidFill>
                          <a:effectLst/>
                        </a:rPr>
                        <a:t>elective hip replacement surgery</a:t>
                      </a:r>
                      <a:endParaRPr lang="en-GB" sz="1200" dirty="0">
                        <a:solidFill>
                          <a:schemeClr val="tx1"/>
                        </a:solidFill>
                        <a:effectLst/>
                        <a:latin typeface="Arial"/>
                        <a:ea typeface="MS Mincho"/>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b="1" dirty="0">
                          <a:solidFill>
                            <a:schemeClr val="tx1"/>
                          </a:solidFill>
                          <a:effectLst/>
                        </a:rPr>
                        <a:t>10 mg od</a:t>
                      </a:r>
                      <a:endParaRPr lang="en-GB" sz="1200" b="1"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dirty="0">
                          <a:solidFill>
                            <a:schemeClr val="tx1"/>
                          </a:solidFill>
                          <a:effectLst/>
                        </a:rPr>
                        <a:t>5 weeks of anticoagulation is recommended</a:t>
                      </a:r>
                    </a:p>
                    <a:p>
                      <a:pPr algn="ctr">
                        <a:lnSpc>
                          <a:spcPct val="100000"/>
                        </a:lnSpc>
                        <a:spcAft>
                          <a:spcPts val="0"/>
                        </a:spcAft>
                      </a:pPr>
                      <a:r>
                        <a:rPr lang="en-GB" sz="1200" dirty="0">
                          <a:solidFill>
                            <a:schemeClr val="tx1"/>
                          </a:solidFill>
                          <a:effectLst/>
                        </a:rPr>
                        <a:t> </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dirty="0">
                          <a:solidFill>
                            <a:schemeClr val="tx1"/>
                          </a:solidFill>
                          <a:effectLst/>
                        </a:rPr>
                        <a:t>Adults aged ≥18 years undergoing elective hip replacement surgery</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907917">
                <a:tc>
                  <a:txBody>
                    <a:bodyPr/>
                    <a:lstStyle/>
                    <a:p>
                      <a:pPr marL="0" indent="0" algn="ctr">
                        <a:lnSpc>
                          <a:spcPct val="100000"/>
                        </a:lnSpc>
                        <a:spcAft>
                          <a:spcPts val="0"/>
                        </a:spcAft>
                        <a:tabLst>
                          <a:tab pos="457200" algn="l"/>
                        </a:tabLst>
                      </a:pPr>
                      <a:r>
                        <a:rPr lang="en-GB" sz="1200" dirty="0">
                          <a:solidFill>
                            <a:schemeClr val="tx1"/>
                          </a:solidFill>
                          <a:effectLst/>
                        </a:rPr>
                        <a:t>Prevention VTE in adult patients undergoing elective knee replacement surgery</a:t>
                      </a:r>
                      <a:endParaRPr lang="en-GB" sz="1200" dirty="0">
                        <a:solidFill>
                          <a:schemeClr val="tx1"/>
                        </a:solidFill>
                        <a:effectLst/>
                        <a:latin typeface="Arial"/>
                        <a:ea typeface="MS Mincho"/>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b="1" dirty="0">
                          <a:solidFill>
                            <a:schemeClr val="tx1"/>
                          </a:solidFill>
                          <a:effectLst/>
                        </a:rPr>
                        <a:t>10 mg od</a:t>
                      </a:r>
                      <a:endParaRPr lang="en-GB" sz="1200" b="1"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dirty="0">
                          <a:solidFill>
                            <a:schemeClr val="tx1"/>
                          </a:solidFill>
                          <a:effectLst/>
                        </a:rPr>
                        <a:t>2 weeks of anticoagulation is recommended</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dirty="0">
                          <a:solidFill>
                            <a:schemeClr val="tx1"/>
                          </a:solidFill>
                          <a:effectLst/>
                        </a:rPr>
                        <a:t>Adults aged ≥ 18 years undergoing elective knee replacement surgery</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089874">
                <a:tc>
                  <a:txBody>
                    <a:bodyPr/>
                    <a:lstStyle/>
                    <a:p>
                      <a:pPr algn="ctr">
                        <a:lnSpc>
                          <a:spcPct val="100000"/>
                        </a:lnSpc>
                        <a:spcAft>
                          <a:spcPts val="0"/>
                        </a:spcAft>
                      </a:pPr>
                      <a:r>
                        <a:rPr lang="en-GB" sz="1200" dirty="0">
                          <a:solidFill>
                            <a:schemeClr val="tx1"/>
                          </a:solidFill>
                          <a:effectLst/>
                        </a:rPr>
                        <a:t>Treatment of DVT</a:t>
                      </a:r>
                      <a:r>
                        <a:rPr lang="en-GB" sz="1200" dirty="0" smtClean="0">
                          <a:solidFill>
                            <a:schemeClr val="tx1"/>
                          </a:solidFill>
                          <a:effectLst/>
                        </a:rPr>
                        <a:t>, PE </a:t>
                      </a:r>
                      <a:r>
                        <a:rPr lang="en-GB" sz="1200" dirty="0">
                          <a:solidFill>
                            <a:schemeClr val="tx1"/>
                          </a:solidFill>
                          <a:effectLst/>
                        </a:rPr>
                        <a:t>and prevention of recurrent DVT and PE </a:t>
                      </a:r>
                      <a:r>
                        <a:rPr lang="en-GB" sz="1200" dirty="0" smtClean="0">
                          <a:solidFill>
                            <a:schemeClr val="tx1"/>
                          </a:solidFill>
                          <a:effectLst/>
                        </a:rPr>
                        <a:t>in </a:t>
                      </a:r>
                      <a:r>
                        <a:rPr lang="en-GB" sz="1200" dirty="0">
                          <a:solidFill>
                            <a:schemeClr val="tx1"/>
                          </a:solidFill>
                          <a:effectLst/>
                        </a:rPr>
                        <a:t>adults</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b="1" dirty="0">
                          <a:solidFill>
                            <a:schemeClr val="tx1"/>
                          </a:solidFill>
                          <a:effectLst/>
                        </a:rPr>
                        <a:t>15 mg bid</a:t>
                      </a:r>
                      <a:r>
                        <a:rPr lang="en-GB" sz="1200" dirty="0">
                          <a:solidFill>
                            <a:schemeClr val="tx1"/>
                          </a:solidFill>
                          <a:effectLst/>
                        </a:rPr>
                        <a:t> for first 3 weeks followed </a:t>
                      </a:r>
                      <a:r>
                        <a:rPr lang="en-GB" sz="1200" dirty="0" smtClean="0">
                          <a:solidFill>
                            <a:schemeClr val="tx1"/>
                          </a:solidFill>
                          <a:effectLst/>
                        </a:rPr>
                        <a:t>by 20 </a:t>
                      </a:r>
                      <a:r>
                        <a:rPr lang="en-GB" sz="1200" dirty="0">
                          <a:solidFill>
                            <a:schemeClr val="tx1"/>
                          </a:solidFill>
                          <a:effectLst/>
                        </a:rPr>
                        <a:t>mg od</a:t>
                      </a:r>
                    </a:p>
                    <a:p>
                      <a:pPr algn="ctr">
                        <a:lnSpc>
                          <a:spcPct val="100000"/>
                        </a:lnSpc>
                        <a:spcAft>
                          <a:spcPts val="0"/>
                        </a:spcAft>
                      </a:pPr>
                      <a:r>
                        <a:rPr lang="en-GB" sz="1200" dirty="0">
                          <a:solidFill>
                            <a:schemeClr val="tx1"/>
                          </a:solidFill>
                          <a:effectLst/>
                        </a:rPr>
                        <a:t> </a:t>
                      </a:r>
                    </a:p>
                    <a:p>
                      <a:pPr algn="ctr">
                        <a:lnSpc>
                          <a:spcPct val="100000"/>
                        </a:lnSpc>
                        <a:spcAft>
                          <a:spcPts val="0"/>
                        </a:spcAft>
                      </a:pPr>
                      <a:r>
                        <a:rPr lang="en-US" sz="1200" dirty="0" smtClean="0">
                          <a:solidFill>
                            <a:schemeClr val="tx1"/>
                          </a:solidFill>
                          <a:effectLst/>
                        </a:rPr>
                        <a:t>A reduction of the dose from 20 mg once daily to 15 mg once daily should be considered if the patient’s assessed risk for bleeding</a:t>
                      </a:r>
                    </a:p>
                    <a:p>
                      <a:pPr algn="ctr">
                        <a:lnSpc>
                          <a:spcPct val="100000"/>
                        </a:lnSpc>
                        <a:spcAft>
                          <a:spcPts val="0"/>
                        </a:spcAft>
                      </a:pPr>
                      <a:r>
                        <a:rPr lang="en-US" sz="1200" dirty="0" smtClean="0">
                          <a:solidFill>
                            <a:schemeClr val="tx1"/>
                          </a:solidFill>
                          <a:effectLst/>
                        </a:rPr>
                        <a:t>outweighs the risk for recurrent DVT and PE</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dirty="0">
                          <a:solidFill>
                            <a:schemeClr val="tx1"/>
                          </a:solidFill>
                          <a:effectLst/>
                        </a:rPr>
                        <a:t>Based on transient risk factors such as recent surgery, trauma, immobilisation: short duration of therapy (3 months) is recommended</a:t>
                      </a:r>
                    </a:p>
                    <a:p>
                      <a:pPr algn="ctr">
                        <a:lnSpc>
                          <a:spcPct val="100000"/>
                        </a:lnSpc>
                        <a:spcAft>
                          <a:spcPts val="0"/>
                        </a:spcAft>
                      </a:pPr>
                      <a:r>
                        <a:rPr lang="en-GB" sz="1200" dirty="0">
                          <a:solidFill>
                            <a:schemeClr val="tx1"/>
                          </a:solidFill>
                          <a:effectLst/>
                        </a:rPr>
                        <a:t> </a:t>
                      </a:r>
                    </a:p>
                    <a:p>
                      <a:pPr algn="ctr">
                        <a:lnSpc>
                          <a:spcPct val="100000"/>
                        </a:lnSpc>
                        <a:spcAft>
                          <a:spcPts val="0"/>
                        </a:spcAft>
                      </a:pPr>
                      <a:r>
                        <a:rPr lang="en-GB" sz="1200" dirty="0">
                          <a:solidFill>
                            <a:schemeClr val="tx1"/>
                          </a:solidFill>
                          <a:effectLst/>
                        </a:rPr>
                        <a:t>Based on permanent risk factors or idiopathic </a:t>
                      </a:r>
                      <a:r>
                        <a:rPr lang="en-GB" sz="1200" dirty="0" smtClean="0">
                          <a:solidFill>
                            <a:schemeClr val="tx1"/>
                          </a:solidFill>
                          <a:effectLst/>
                        </a:rPr>
                        <a:t>DVT/PE: </a:t>
                      </a:r>
                      <a:r>
                        <a:rPr lang="en-GB" sz="1200" dirty="0">
                          <a:solidFill>
                            <a:schemeClr val="tx1"/>
                          </a:solidFill>
                          <a:effectLst/>
                        </a:rPr>
                        <a:t>longer duration therapy </a:t>
                      </a:r>
                      <a:r>
                        <a:rPr lang="en-GB" sz="1200" dirty="0" smtClean="0">
                          <a:solidFill>
                            <a:schemeClr val="tx1"/>
                          </a:solidFill>
                          <a:effectLst/>
                        </a:rPr>
                        <a:t>recommended </a:t>
                      </a:r>
                    </a:p>
                    <a:p>
                      <a:pPr algn="ctr">
                        <a:lnSpc>
                          <a:spcPct val="100000"/>
                        </a:lnSpc>
                        <a:spcAft>
                          <a:spcPts val="0"/>
                        </a:spcAft>
                      </a:pP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dirty="0">
                          <a:solidFill>
                            <a:schemeClr val="tx1"/>
                          </a:solidFill>
                          <a:effectLst/>
                        </a:rPr>
                        <a:t>Adults with </a:t>
                      </a:r>
                      <a:r>
                        <a:rPr lang="en-GB" sz="1200" dirty="0" smtClean="0">
                          <a:solidFill>
                            <a:schemeClr val="tx1"/>
                          </a:solidFill>
                          <a:effectLst/>
                        </a:rPr>
                        <a:t>DVT,</a:t>
                      </a:r>
                      <a:r>
                        <a:rPr lang="en-GB" sz="1200" baseline="0" dirty="0" smtClean="0">
                          <a:solidFill>
                            <a:schemeClr val="tx1"/>
                          </a:solidFill>
                          <a:effectLst/>
                        </a:rPr>
                        <a:t> PE</a:t>
                      </a:r>
                      <a:r>
                        <a:rPr lang="en-GB" sz="1200" dirty="0" smtClean="0">
                          <a:solidFill>
                            <a:schemeClr val="tx1"/>
                          </a:solidFill>
                          <a:effectLst/>
                        </a:rPr>
                        <a:t> </a:t>
                      </a:r>
                      <a:r>
                        <a:rPr lang="en-GB" sz="1200" dirty="0">
                          <a:solidFill>
                            <a:schemeClr val="tx1"/>
                          </a:solidFill>
                          <a:effectLst/>
                        </a:rPr>
                        <a:t>or at risk of recurrent DVT and </a:t>
                      </a:r>
                      <a:r>
                        <a:rPr lang="en-GB" sz="1200" dirty="0" smtClean="0">
                          <a:solidFill>
                            <a:schemeClr val="tx1"/>
                          </a:solidFill>
                          <a:effectLst/>
                        </a:rPr>
                        <a:t>PE</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314842">
                <a:tc>
                  <a:txBody>
                    <a:bodyPr/>
                    <a:lstStyle/>
                    <a:p>
                      <a:pPr algn="ctr">
                        <a:lnSpc>
                          <a:spcPct val="100000"/>
                        </a:lnSpc>
                        <a:spcAft>
                          <a:spcPts val="0"/>
                        </a:spcAft>
                      </a:pPr>
                      <a:r>
                        <a:rPr lang="en-GB" sz="1200" dirty="0">
                          <a:solidFill>
                            <a:schemeClr val="tx1"/>
                          </a:solidFill>
                          <a:effectLst/>
                        </a:rPr>
                        <a:t>Prevention of stroke and systemic embolism in adult patients with non-valvular AF with </a:t>
                      </a:r>
                      <a:r>
                        <a:rPr lang="en-GB" sz="1200" dirty="0" smtClean="0">
                          <a:solidFill>
                            <a:schemeClr val="tx1"/>
                          </a:solidFill>
                          <a:effectLst/>
                        </a:rPr>
                        <a:t>≥1 </a:t>
                      </a:r>
                      <a:r>
                        <a:rPr lang="en-GB" sz="1200" dirty="0">
                          <a:solidFill>
                            <a:schemeClr val="tx1"/>
                          </a:solidFill>
                          <a:effectLst/>
                        </a:rPr>
                        <a:t>risk factors, </a:t>
                      </a:r>
                      <a:r>
                        <a:rPr lang="en-GB" sz="1200" dirty="0" smtClean="0">
                          <a:solidFill>
                            <a:schemeClr val="tx1"/>
                          </a:solidFill>
                          <a:effectLst/>
                        </a:rPr>
                        <a:t>e.g. CHF,</a:t>
                      </a:r>
                      <a:r>
                        <a:rPr lang="en-GB" sz="1200" baseline="0" dirty="0" smtClean="0">
                          <a:solidFill>
                            <a:schemeClr val="tx1"/>
                          </a:solidFill>
                          <a:effectLst/>
                        </a:rPr>
                        <a:t> </a:t>
                      </a:r>
                      <a:r>
                        <a:rPr lang="en-GB" sz="1200" dirty="0" smtClean="0">
                          <a:solidFill>
                            <a:schemeClr val="tx1"/>
                          </a:solidFill>
                          <a:effectLst/>
                        </a:rPr>
                        <a:t>Hypertension,</a:t>
                      </a:r>
                      <a:r>
                        <a:rPr lang="en-GB" sz="1200" baseline="0" dirty="0" smtClean="0">
                          <a:solidFill>
                            <a:schemeClr val="tx1"/>
                          </a:solidFill>
                          <a:effectLst/>
                        </a:rPr>
                        <a:t> </a:t>
                      </a:r>
                      <a:r>
                        <a:rPr lang="en-GB" sz="1200" dirty="0" smtClean="0">
                          <a:solidFill>
                            <a:schemeClr val="tx1"/>
                          </a:solidFill>
                          <a:effectLst/>
                        </a:rPr>
                        <a:t>Age </a:t>
                      </a:r>
                      <a:r>
                        <a:rPr lang="en-GB" sz="1200" dirty="0">
                          <a:solidFill>
                            <a:schemeClr val="tx1"/>
                          </a:solidFill>
                          <a:effectLst/>
                        </a:rPr>
                        <a:t>≥ 75 </a:t>
                      </a:r>
                      <a:r>
                        <a:rPr lang="en-GB" sz="1200" dirty="0" smtClean="0">
                          <a:solidFill>
                            <a:schemeClr val="tx1"/>
                          </a:solidFill>
                          <a:effectLst/>
                        </a:rPr>
                        <a:t>years,</a:t>
                      </a:r>
                      <a:r>
                        <a:rPr lang="en-GB" sz="1200" baseline="0" dirty="0" smtClean="0">
                          <a:solidFill>
                            <a:schemeClr val="tx1"/>
                          </a:solidFill>
                          <a:effectLst/>
                        </a:rPr>
                        <a:t> </a:t>
                      </a:r>
                      <a:r>
                        <a:rPr lang="en-GB" sz="1200" dirty="0" smtClean="0">
                          <a:solidFill>
                            <a:schemeClr val="tx1"/>
                          </a:solidFill>
                          <a:effectLst/>
                        </a:rPr>
                        <a:t>Diabetes mellitus,</a:t>
                      </a:r>
                      <a:r>
                        <a:rPr lang="en-GB" sz="1200" baseline="0" dirty="0" smtClean="0">
                          <a:solidFill>
                            <a:schemeClr val="tx1"/>
                          </a:solidFill>
                          <a:effectLst/>
                        </a:rPr>
                        <a:t> </a:t>
                      </a:r>
                      <a:r>
                        <a:rPr lang="en-GB" sz="1200" dirty="0" smtClean="0">
                          <a:solidFill>
                            <a:schemeClr val="tx1"/>
                          </a:solidFill>
                          <a:effectLst/>
                        </a:rPr>
                        <a:t>Prior </a:t>
                      </a:r>
                      <a:r>
                        <a:rPr lang="en-GB" sz="1200" dirty="0">
                          <a:solidFill>
                            <a:schemeClr val="tx1"/>
                          </a:solidFill>
                          <a:effectLst/>
                        </a:rPr>
                        <a:t>stroke </a:t>
                      </a:r>
                      <a:r>
                        <a:rPr lang="en-GB" sz="1200" dirty="0" smtClean="0">
                          <a:solidFill>
                            <a:schemeClr val="tx1"/>
                          </a:solidFill>
                          <a:effectLst/>
                        </a:rPr>
                        <a:t>or</a:t>
                      </a:r>
                      <a:r>
                        <a:rPr lang="en-GB" sz="1200" baseline="0" dirty="0" smtClean="0">
                          <a:solidFill>
                            <a:schemeClr val="tx1"/>
                          </a:solidFill>
                          <a:effectLst/>
                        </a:rPr>
                        <a:t> TIA</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b="1" dirty="0">
                          <a:solidFill>
                            <a:schemeClr val="tx1"/>
                          </a:solidFill>
                          <a:effectLst/>
                        </a:rPr>
                        <a:t>20 mg </a:t>
                      </a:r>
                      <a:r>
                        <a:rPr lang="en-GB" sz="1200" b="1" dirty="0" smtClean="0">
                          <a:solidFill>
                            <a:schemeClr val="tx1"/>
                          </a:solidFill>
                          <a:effectLst/>
                        </a:rPr>
                        <a:t>od</a:t>
                      </a:r>
                      <a:endParaRPr lang="en-GB" sz="1200" b="1" dirty="0">
                        <a:solidFill>
                          <a:schemeClr val="tx1"/>
                        </a:solidFill>
                        <a:effectLst/>
                      </a:endParaRPr>
                    </a:p>
                    <a:p>
                      <a:pPr algn="ctr">
                        <a:lnSpc>
                          <a:spcPct val="100000"/>
                        </a:lnSpc>
                        <a:spcAft>
                          <a:spcPts val="0"/>
                        </a:spcAft>
                      </a:pPr>
                      <a:r>
                        <a:rPr lang="en-GB" sz="1200" dirty="0" smtClean="0">
                          <a:solidFill>
                            <a:schemeClr val="tx1"/>
                          </a:solidFill>
                          <a:effectLst/>
                        </a:rPr>
                        <a:t>(15 </a:t>
                      </a:r>
                      <a:r>
                        <a:rPr lang="en-GB" sz="1200" dirty="0">
                          <a:solidFill>
                            <a:schemeClr val="tx1"/>
                          </a:solidFill>
                          <a:effectLst/>
                        </a:rPr>
                        <a:t>mg od for patients with moderate </a:t>
                      </a:r>
                      <a:r>
                        <a:rPr lang="en-GB" sz="1200" dirty="0" smtClean="0">
                          <a:solidFill>
                            <a:schemeClr val="tx1"/>
                          </a:solidFill>
                          <a:effectLst/>
                        </a:rPr>
                        <a:t>or </a:t>
                      </a:r>
                      <a:r>
                        <a:rPr lang="en-GB" sz="1200" dirty="0">
                          <a:solidFill>
                            <a:schemeClr val="tx1"/>
                          </a:solidFill>
                          <a:effectLst/>
                        </a:rPr>
                        <a:t>severe renal </a:t>
                      </a:r>
                      <a:r>
                        <a:rPr lang="en-GB" sz="1200" dirty="0" smtClean="0">
                          <a:solidFill>
                            <a:schemeClr val="tx1"/>
                          </a:solidFill>
                          <a:effectLst/>
                        </a:rPr>
                        <a:t>impairment*)</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dirty="0">
                          <a:solidFill>
                            <a:schemeClr val="tx1"/>
                          </a:solidFill>
                          <a:effectLst/>
                        </a:rPr>
                        <a:t>Clinical judgement applies: </a:t>
                      </a:r>
                      <a:r>
                        <a:rPr lang="en-GB" sz="1200" dirty="0" smtClean="0">
                          <a:solidFill>
                            <a:schemeClr val="tx1"/>
                          </a:solidFill>
                          <a:effectLst/>
                        </a:rPr>
                        <a:t>Recommended </a:t>
                      </a:r>
                      <a:r>
                        <a:rPr lang="en-GB" sz="1200" dirty="0">
                          <a:solidFill>
                            <a:schemeClr val="tx1"/>
                          </a:solidFill>
                          <a:effectLst/>
                        </a:rPr>
                        <a:t>for long term use, </a:t>
                      </a:r>
                      <a:r>
                        <a:rPr lang="en-GB" sz="1200" dirty="0" smtClean="0">
                          <a:solidFill>
                            <a:schemeClr val="tx1"/>
                          </a:solidFill>
                          <a:effectLst/>
                        </a:rPr>
                        <a:t>if </a:t>
                      </a:r>
                      <a:r>
                        <a:rPr lang="en-GB" sz="1200" dirty="0">
                          <a:solidFill>
                            <a:schemeClr val="tx1"/>
                          </a:solidFill>
                          <a:effectLst/>
                        </a:rPr>
                        <a:t>the benefit of prevention of stroke and systemic embolism outweighs </a:t>
                      </a:r>
                      <a:r>
                        <a:rPr lang="en-GB" sz="1200" dirty="0" smtClean="0">
                          <a:solidFill>
                            <a:schemeClr val="tx1"/>
                          </a:solidFill>
                          <a:effectLst/>
                        </a:rPr>
                        <a:t>risk </a:t>
                      </a:r>
                      <a:r>
                        <a:rPr lang="en-GB" sz="1200" dirty="0">
                          <a:solidFill>
                            <a:schemeClr val="tx1"/>
                          </a:solidFill>
                          <a:effectLst/>
                        </a:rPr>
                        <a:t>of bleeding</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GB" sz="1200" dirty="0">
                          <a:solidFill>
                            <a:schemeClr val="tx1"/>
                          </a:solidFill>
                          <a:effectLst/>
                        </a:rPr>
                        <a:t>In adult patients with non-valvular atrial fibrillation with CHADS</a:t>
                      </a:r>
                      <a:r>
                        <a:rPr lang="en-GB" sz="1200" baseline="-25000" dirty="0">
                          <a:solidFill>
                            <a:schemeClr val="tx1"/>
                          </a:solidFill>
                          <a:effectLst/>
                        </a:rPr>
                        <a:t>2</a:t>
                      </a:r>
                      <a:r>
                        <a:rPr lang="en-GB" sz="1200" dirty="0">
                          <a:solidFill>
                            <a:schemeClr val="tx1"/>
                          </a:solidFill>
                          <a:effectLst/>
                        </a:rPr>
                        <a:t> Score ≥ 1 </a:t>
                      </a:r>
                      <a:endParaRPr lang="en-GB" sz="1200" dirty="0">
                        <a:solidFill>
                          <a:schemeClr val="tx1"/>
                        </a:solidFill>
                        <a:effectLst/>
                        <a:latin typeface="Arial"/>
                        <a:ea typeface="Times New Roman"/>
                        <a:cs typeface="Times New Roman"/>
                      </a:endParaRPr>
                    </a:p>
                  </a:txBody>
                  <a:tcPr marL="24076" marR="240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Rectangle 8"/>
          <p:cNvSpPr/>
          <p:nvPr/>
        </p:nvSpPr>
        <p:spPr>
          <a:xfrm>
            <a:off x="1524001" y="6320358"/>
            <a:ext cx="8570795" cy="276999"/>
          </a:xfrm>
          <a:prstGeom prst="rect">
            <a:avLst/>
          </a:prstGeom>
        </p:spPr>
        <p:txBody>
          <a:bodyPr wrap="square">
            <a:spAutoFit/>
          </a:bodyPr>
          <a:lstStyle/>
          <a:p>
            <a:r>
              <a:rPr lang="en-GB" sz="1200" dirty="0">
                <a:solidFill>
                  <a:srgbClr val="000000"/>
                </a:solidFill>
              </a:rPr>
              <a:t>*moderate renal impairment = CrCl: 30‑49 ml/miin, severe renal impairment = CrCl: 15 ‑ 29 ml/min</a:t>
            </a:r>
            <a:endParaRPr lang="en-GB" sz="1200" dirty="0">
              <a:solidFill>
                <a:srgbClr val="000000"/>
              </a:solidFill>
              <a:latin typeface="Arial"/>
              <a:ea typeface="Times New Roman"/>
              <a:cs typeface="Times New Roman"/>
            </a:endParaRPr>
          </a:p>
        </p:txBody>
      </p:sp>
      <p:sp>
        <p:nvSpPr>
          <p:cNvPr id="6" name="Rectangle 5"/>
          <p:cNvSpPr/>
          <p:nvPr/>
        </p:nvSpPr>
        <p:spPr>
          <a:xfrm>
            <a:off x="1523999" y="6623777"/>
            <a:ext cx="9144000" cy="430887"/>
          </a:xfrm>
          <a:prstGeom prst="rect">
            <a:avLst/>
          </a:prstGeom>
        </p:spPr>
        <p:txBody>
          <a:bodyPr wrap="square">
            <a:spAutoFit/>
          </a:bodyPr>
          <a:lstStyle/>
          <a:p>
            <a:r>
              <a:rPr lang="en-GB" sz="1100" dirty="0">
                <a:solidFill>
                  <a:srgbClr val="000000"/>
                </a:solidFill>
              </a:rPr>
              <a:t>Ref: Summary of Product Characteristics. </a:t>
            </a:r>
            <a:r>
              <a:rPr lang="de-DE" sz="1100" u="sng" dirty="0">
                <a:solidFill>
                  <a:srgbClr val="000000"/>
                </a:solidFill>
                <a:hlinkClick r:id="rId2"/>
              </a:rPr>
              <a:t>http://www.xarelto.com/html/downloads/Xarelto-Prescribing_Information-Nov-2012.pdf</a:t>
            </a:r>
            <a:endParaRPr lang="de-DE" sz="1100" dirty="0">
              <a:solidFill>
                <a:srgbClr val="000000"/>
              </a:solidFill>
            </a:endParaRPr>
          </a:p>
          <a:p>
            <a:endParaRPr lang="en-GB" sz="1100" dirty="0">
              <a:solidFill>
                <a:srgbClr val="000000"/>
              </a:solidFill>
            </a:endParaRPr>
          </a:p>
        </p:txBody>
      </p:sp>
    </p:spTree>
    <p:extLst>
      <p:ext uri="{BB962C8B-B14F-4D97-AF65-F5344CB8AC3E}">
        <p14:creationId xmlns:p14="http://schemas.microsoft.com/office/powerpoint/2010/main" val="9749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2792" y="5596101"/>
            <a:ext cx="10027920" cy="548640"/>
          </a:xfrm>
        </p:spPr>
        <p:txBody>
          <a:bodyPr>
            <a:normAutofit fontScale="90000"/>
          </a:bodyPr>
          <a:lstStyle/>
          <a:p>
            <a:pPr algn="ctr"/>
            <a:r>
              <a:rPr lang="en-US" sz="3200" b="1" dirty="0" smtClean="0"/>
              <a:t>risk  of </a:t>
            </a:r>
            <a:r>
              <a:rPr lang="en-US" sz="3200" b="1" dirty="0"/>
              <a:t>bleeding</a:t>
            </a:r>
          </a:p>
        </p:txBody>
      </p:sp>
      <p:sp>
        <p:nvSpPr>
          <p:cNvPr id="3" name="Inhaltsplatzhalter 2"/>
          <p:cNvSpPr>
            <a:spLocks noGrp="1"/>
          </p:cNvSpPr>
          <p:nvPr>
            <p:ph idx="1"/>
          </p:nvPr>
        </p:nvSpPr>
        <p:spPr>
          <a:xfrm>
            <a:off x="370703" y="454146"/>
            <a:ext cx="11615351" cy="4400550"/>
          </a:xfrm>
        </p:spPr>
        <p:txBody>
          <a:bodyPr>
            <a:normAutofit/>
          </a:bodyPr>
          <a:lstStyle/>
          <a:p>
            <a:pPr marL="342900" lvl="1" indent="-342900">
              <a:buClr>
                <a:schemeClr val="accent1"/>
              </a:buClr>
              <a:buSzPct val="80000"/>
              <a:buFont typeface="Arial" pitchFamily="34" charset="0"/>
              <a:buChar char="•"/>
            </a:pPr>
            <a:r>
              <a:rPr lang="en-US" sz="2400" dirty="0">
                <a:solidFill>
                  <a:srgbClr val="C00000"/>
                </a:solidFill>
                <a:latin typeface="Verdana" panose="020B0604030504040204" pitchFamily="34" charset="0"/>
                <a:ea typeface="Verdana" panose="020B0604030504040204" pitchFamily="34" charset="0"/>
                <a:cs typeface="Verdana" panose="020B0604030504040204" pitchFamily="34" charset="0"/>
              </a:rPr>
              <a:t>Like all anticoagulants, </a:t>
            </a:r>
            <a:r>
              <a:rPr lang="en-US" sz="2400"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Rivaroxaban</a:t>
            </a:r>
            <a:r>
              <a:rPr lang="en-US" sz="2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may </a:t>
            </a:r>
            <a:r>
              <a:rPr lang="en-US" sz="2400" dirty="0">
                <a:solidFill>
                  <a:srgbClr val="C00000"/>
                </a:solidFill>
                <a:latin typeface="Verdana" panose="020B0604030504040204" pitchFamily="34" charset="0"/>
                <a:ea typeface="Verdana" panose="020B0604030504040204" pitchFamily="34" charset="0"/>
                <a:cs typeface="Verdana" panose="020B0604030504040204" pitchFamily="34" charset="0"/>
              </a:rPr>
              <a:t>increase the risk of bleeding</a:t>
            </a:r>
          </a:p>
          <a:p>
            <a:pPr marL="342900" lvl="1" indent="-342900">
              <a:buClr>
                <a:schemeClr val="accent1"/>
              </a:buClr>
              <a:buSzPct val="80000"/>
              <a:buFont typeface="Arial"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lvl="1" indent="-342900">
              <a:buClr>
                <a:schemeClr val="accent1"/>
              </a:buClr>
              <a:buSzPct val="80000"/>
              <a:buFont typeface="Arial"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Certain patient populations are at higher risk</a:t>
            </a:r>
          </a:p>
          <a:p>
            <a:pPr marL="900113" lvl="3" indent="-342900">
              <a:buClr>
                <a:schemeClr val="accent1"/>
              </a:buClr>
              <a:buSzPct val="80000"/>
              <a:buFont typeface="Arial"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Patients with renal impairment</a:t>
            </a:r>
          </a:p>
          <a:p>
            <a:pPr marL="900113" lvl="3" indent="-342900">
              <a:buClr>
                <a:schemeClr val="accent1"/>
              </a:buClr>
              <a:buSzPct val="80000"/>
              <a:buFont typeface="Arial"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Patients with hepatic impairment</a:t>
            </a:r>
          </a:p>
          <a:p>
            <a:pPr marL="900113" lvl="3" indent="-342900">
              <a:buClr>
                <a:schemeClr val="accent1"/>
              </a:buClr>
              <a:buSzPct val="80000"/>
              <a:buFont typeface="Arial"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Patients concomitantly receiving certain other medicinal products</a:t>
            </a:r>
          </a:p>
          <a:p>
            <a:pPr marL="900113" lvl="3" indent="-342900">
              <a:buClr>
                <a:schemeClr val="accent1"/>
              </a:buClr>
              <a:buSzPct val="80000"/>
              <a:buFont typeface="Arial"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Patients with other hemorrhagic risk factors</a:t>
            </a:r>
          </a:p>
          <a:p>
            <a:pPr marL="842963" lvl="3" indent="-285750">
              <a:buClr>
                <a:schemeClr val="accent1"/>
              </a:buClr>
              <a:buSzPct val="80000"/>
              <a:buFont typeface="Arial"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lvl="1" indent="-342900">
              <a:buClr>
                <a:schemeClr val="accent1"/>
              </a:buClr>
              <a:buSzPct val="80000"/>
              <a:buFont typeface="Arial"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Treatment decision in these patients should be done after assessment of treatment benefit against the risk for bleeding</a:t>
            </a:r>
          </a:p>
          <a:p>
            <a:pPr>
              <a:buClr>
                <a:schemeClr val="accent1"/>
              </a:buClr>
              <a:buFont typeface="Arial"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buClr>
                <a:schemeClr val="accent1"/>
              </a:buClr>
              <a:buFont typeface="Arial"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801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72" y="5852160"/>
            <a:ext cx="10027920" cy="548640"/>
          </a:xfrm>
        </p:spPr>
        <p:txBody>
          <a:bodyPr/>
          <a:lstStyle/>
          <a:p>
            <a:pPr algn="ctr"/>
            <a:r>
              <a:rPr lang="en-US" b="1" dirty="0" smtClean="0"/>
              <a:t>Studies from Pakistan</a:t>
            </a:r>
            <a:endParaRPr lang="en-US" b="1" dirty="0"/>
          </a:p>
        </p:txBody>
      </p:sp>
      <p:sp>
        <p:nvSpPr>
          <p:cNvPr id="3" name="Content Placeholder 2"/>
          <p:cNvSpPr>
            <a:spLocks noGrp="1"/>
          </p:cNvSpPr>
          <p:nvPr>
            <p:ph idx="1"/>
          </p:nvPr>
        </p:nvSpPr>
        <p:spPr>
          <a:xfrm>
            <a:off x="0" y="247189"/>
            <a:ext cx="12192000" cy="3579849"/>
          </a:xfrm>
        </p:spPr>
        <p:txBody>
          <a:bodyPr>
            <a:noAutofit/>
          </a:bodyPr>
          <a:lstStyle/>
          <a:p>
            <a:r>
              <a:rPr lang="en-US" sz="2400" b="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The prevalence of DVT in a cohort of pts with spinal cord injury following earth quake of 2005.</a:t>
            </a:r>
          </a:p>
          <a:p>
            <a:r>
              <a:rPr lang="en-US" sz="2400" b="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Prospective, observational study of 187 pts with acute spinal cord injury</a:t>
            </a:r>
          </a:p>
          <a:p>
            <a:r>
              <a:rPr lang="en-US" sz="2400" b="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Suspected DVT=17</a:t>
            </a:r>
          </a:p>
          <a:p>
            <a:r>
              <a:rPr lang="en-US" sz="2400" b="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Confirmed by U/S = 9                                                     </a:t>
            </a:r>
            <a:r>
              <a:rPr lang="en-US" sz="24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4.9%</a:t>
            </a:r>
            <a:r>
              <a:rPr lang="en-US" sz="2400" b="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p>
          <a:p>
            <a:r>
              <a:rPr lang="en-US" sz="2400" b="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Ref: spinal cord 2008 July.</a:t>
            </a:r>
          </a:p>
          <a:p>
            <a:endParaRPr lang="en-US" sz="2400" b="0" dirty="0" smtClean="0">
              <a:latin typeface="Verdana" panose="020B0604030504040204" pitchFamily="34" charset="0"/>
              <a:ea typeface="Verdana" panose="020B0604030504040204" pitchFamily="34" charset="0"/>
              <a:cs typeface="Verdana" panose="020B0604030504040204" pitchFamily="34" charset="0"/>
            </a:endParaRPr>
          </a:p>
          <a:p>
            <a:r>
              <a:rPr lang="en-US" sz="2400" b="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In a review of DVT studies from Pakistan prevalence of DVT was found to be  2.6 -12.82%</a:t>
            </a:r>
          </a:p>
          <a:p>
            <a:r>
              <a:rPr lang="en-US" sz="2400" b="0" dirty="0" smtClean="0">
                <a:latin typeface="Verdana" panose="020B0604030504040204" pitchFamily="34" charset="0"/>
                <a:ea typeface="Verdana" panose="020B0604030504040204" pitchFamily="34" charset="0"/>
                <a:cs typeface="Verdana" panose="020B0604030504040204" pitchFamily="34" charset="0"/>
              </a:rPr>
              <a:t>              </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5813074" y="4439489"/>
            <a:ext cx="6378926" cy="400110"/>
          </a:xfrm>
          <a:prstGeom prst="rect">
            <a:avLst/>
          </a:prstGeom>
        </p:spPr>
        <p:txBody>
          <a:bodyPr wrap="none">
            <a:spAutoFit/>
          </a:bodyPr>
          <a:lstStyle/>
          <a:p>
            <a:r>
              <a:rPr lang="en-US" sz="2000" dirty="0">
                <a:solidFill>
                  <a:srgbClr val="00B0F0"/>
                </a:solidFill>
                <a:latin typeface="Verdana" panose="020B0604030504040204" pitchFamily="34" charset="0"/>
                <a:ea typeface="Verdana" panose="020B0604030504040204" pitchFamily="34" charset="0"/>
                <a:cs typeface="Verdana" panose="020B0604030504040204" pitchFamily="34" charset="0"/>
              </a:rPr>
              <a:t>Ref :J </a:t>
            </a:r>
            <a:r>
              <a:rPr lang="en-US" sz="2000" dirty="0" err="1">
                <a:solidFill>
                  <a:srgbClr val="00B0F0"/>
                </a:solidFill>
                <a:latin typeface="Verdana" panose="020B0604030504040204" pitchFamily="34" charset="0"/>
                <a:ea typeface="Verdana" panose="020B0604030504040204" pitchFamily="34" charset="0"/>
                <a:cs typeface="Verdana" panose="020B0604030504040204" pitchFamily="34" charset="0"/>
              </a:rPr>
              <a:t>thrombos</a:t>
            </a:r>
            <a:r>
              <a:rPr lang="en-US" sz="2000" dirty="0">
                <a:solidFill>
                  <a:srgbClr val="00B0F0"/>
                </a:solidFill>
                <a:latin typeface="Verdana" panose="020B0604030504040204" pitchFamily="34" charset="0"/>
                <a:ea typeface="Verdana" panose="020B0604030504040204" pitchFamily="34" charset="0"/>
                <a:cs typeface="Verdana" panose="020B0604030504040204" pitchFamily="34" charset="0"/>
              </a:rPr>
              <a:t> thrombolysis    2013 Feb;35(2)</a:t>
            </a:r>
          </a:p>
        </p:txBody>
      </p:sp>
    </p:spTree>
    <p:extLst>
      <p:ext uri="{BB962C8B-B14F-4D97-AF65-F5344CB8AC3E}">
        <p14:creationId xmlns:p14="http://schemas.microsoft.com/office/powerpoint/2010/main" val="16449622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679166"/>
            <a:ext cx="10027920" cy="548640"/>
          </a:xfrm>
        </p:spPr>
        <p:txBody>
          <a:bodyPr/>
          <a:lstStyle/>
          <a:p>
            <a:pPr algn="ctr"/>
            <a:r>
              <a:rPr lang="en-US" b="1" dirty="0" smtClean="0"/>
              <a:t>Catheter  directed  thrombolysis</a:t>
            </a:r>
            <a:endParaRPr lang="en-US" b="1" dirty="0"/>
          </a:p>
        </p:txBody>
      </p:sp>
      <p:sp>
        <p:nvSpPr>
          <p:cNvPr id="3" name="Content Placeholder 2"/>
          <p:cNvSpPr>
            <a:spLocks noGrp="1"/>
          </p:cNvSpPr>
          <p:nvPr>
            <p:ph idx="1"/>
          </p:nvPr>
        </p:nvSpPr>
        <p:spPr/>
        <p:txBody>
          <a:bodyPr>
            <a:normAutofit/>
          </a:bodyPr>
          <a:lstStyle/>
          <a:p>
            <a:pPr algn="ctr"/>
            <a:r>
              <a:rPr lang="en-US" sz="2400" b="0" dirty="0" smtClean="0">
                <a:latin typeface="Verdana" panose="020B0604030504040204" pitchFamily="34" charset="0"/>
                <a:ea typeface="Verdana" panose="020B0604030504040204" pitchFamily="34" charset="0"/>
                <a:cs typeface="Verdana" panose="020B0604030504040204" pitchFamily="34" charset="0"/>
              </a:rPr>
              <a:t>In pts with acute proximal DVT of the leg, anticoagulant therapy alone is suggested over CDT </a:t>
            </a:r>
            <a:endParaRPr lang="en-US" sz="2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39546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6617"/>
            <a:ext cx="5490883" cy="2202977"/>
          </a:xfrm>
        </p:spPr>
        <p:txBody>
          <a:bodyPr>
            <a:normAutofit/>
          </a:bodyPr>
          <a:lstStyle/>
          <a:p>
            <a:r>
              <a:rPr lang="en-US" dirty="0" smtClean="0"/>
              <a:t>Risk factors for bleeding  with anticoagulation therapy</a:t>
            </a:r>
            <a:endParaRPr lang="en-US" dirty="0"/>
          </a:p>
        </p:txBody>
      </p:sp>
      <p:pic>
        <p:nvPicPr>
          <p:cNvPr id="4" name="Content Placeholder 3"/>
          <p:cNvPicPr>
            <a:picLocks noGrp="1" noChangeAspect="1"/>
          </p:cNvPicPr>
          <p:nvPr>
            <p:ph idx="1"/>
          </p:nvPr>
        </p:nvPicPr>
        <p:blipFill rotWithShape="1">
          <a:blip r:embed="rId2"/>
          <a:stretch/>
        </p:blipFill>
        <p:spPr>
          <a:xfrm>
            <a:off x="5807675" y="36708"/>
            <a:ext cx="5936029" cy="6715132"/>
          </a:xfrm>
          <a:prstGeom prst="rect">
            <a:avLst/>
          </a:prstGeom>
        </p:spPr>
      </p:pic>
      <p:sp>
        <p:nvSpPr>
          <p:cNvPr id="6" name="Content Placeholder 2"/>
          <p:cNvSpPr txBox="1">
            <a:spLocks/>
          </p:cNvSpPr>
          <p:nvPr/>
        </p:nvSpPr>
        <p:spPr>
          <a:xfrm>
            <a:off x="838200" y="1825625"/>
            <a:ext cx="61363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4208766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33400"/>
            <a:ext cx="7848600" cy="419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3456982" y="6216134"/>
            <a:ext cx="55066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FF"/>
                </a:solidFill>
              </a:rPr>
              <a:t>Einstein Investigators NEJM 2010;363:2499-2510</a:t>
            </a:r>
          </a:p>
        </p:txBody>
      </p:sp>
      <p:sp>
        <p:nvSpPr>
          <p:cNvPr id="21508" name="Text Box 4"/>
          <p:cNvSpPr txBox="1">
            <a:spLocks noChangeArrowheads="1"/>
          </p:cNvSpPr>
          <p:nvPr/>
        </p:nvSpPr>
        <p:spPr bwMode="auto">
          <a:xfrm>
            <a:off x="2286000" y="5029201"/>
            <a:ext cx="7848600" cy="1006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buClr>
                <a:srgbClr val="FFFFFF"/>
              </a:buClr>
              <a:buSzPct val="150000"/>
              <a:buFont typeface="Wingdings" panose="05000000000000000000" pitchFamily="2" charset="2"/>
              <a:buNone/>
            </a:pPr>
            <a:r>
              <a:rPr lang="en-US" altLang="en-US" sz="2000" b="1">
                <a:solidFill>
                  <a:srgbClr val="FFFFFF"/>
                </a:solidFill>
              </a:rPr>
              <a:t>Rivaroxaban 15 mg, PO, BID x 3 weeks then 20mg, Qday</a:t>
            </a:r>
          </a:p>
          <a:p>
            <a:pPr algn="ctr" eaLnBrk="1" fontAlgn="base" hangingPunct="1">
              <a:spcBef>
                <a:spcPct val="0"/>
              </a:spcBef>
              <a:spcAft>
                <a:spcPct val="0"/>
              </a:spcAft>
              <a:buClr>
                <a:srgbClr val="FFFFFF"/>
              </a:buClr>
              <a:buSzPct val="150000"/>
              <a:buFont typeface="Wingdings" panose="05000000000000000000" pitchFamily="2" charset="2"/>
              <a:buNone/>
            </a:pPr>
            <a:r>
              <a:rPr lang="en-US" altLang="en-US" sz="2000" b="1">
                <a:solidFill>
                  <a:srgbClr val="FFFFFF"/>
                </a:solidFill>
              </a:rPr>
              <a:t>Enoxaparin 1mg/kg/Q12hrs bridge to Warfarin INR 2-3</a:t>
            </a:r>
          </a:p>
          <a:p>
            <a:pPr algn="ctr" eaLnBrk="1" fontAlgn="base" hangingPunct="1">
              <a:spcBef>
                <a:spcPct val="0"/>
              </a:spcBef>
              <a:spcAft>
                <a:spcPct val="0"/>
              </a:spcAft>
              <a:buClr>
                <a:srgbClr val="FFFFFF"/>
              </a:buClr>
              <a:buSzPct val="150000"/>
              <a:buFont typeface="Wingdings" panose="05000000000000000000" pitchFamily="2" charset="2"/>
              <a:buNone/>
            </a:pPr>
            <a:r>
              <a:rPr lang="en-US" altLang="en-US" sz="2000" b="1">
                <a:solidFill>
                  <a:srgbClr val="FFFFFF"/>
                </a:solidFill>
              </a:rPr>
              <a:t>Open Label, Non-Inferiority trial</a:t>
            </a:r>
          </a:p>
        </p:txBody>
      </p:sp>
    </p:spTree>
    <p:extLst>
      <p:ext uri="{BB962C8B-B14F-4D97-AF65-F5344CB8AC3E}">
        <p14:creationId xmlns:p14="http://schemas.microsoft.com/office/powerpoint/2010/main" val="35047357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646863" y="4990234"/>
            <a:ext cx="8229600" cy="1143000"/>
          </a:xfrm>
        </p:spPr>
        <p:txBody>
          <a:bodyPr/>
          <a:lstStyle/>
          <a:p>
            <a:pPr eaLnBrk="1" hangingPunct="1"/>
            <a:r>
              <a:rPr lang="en-US" altLang="en-US" sz="3600" b="1" dirty="0"/>
              <a:t>Einstein DVT</a:t>
            </a:r>
          </a:p>
        </p:txBody>
      </p:sp>
      <p:sp>
        <p:nvSpPr>
          <p:cNvPr id="22531" name="Text Box 3"/>
          <p:cNvSpPr txBox="1">
            <a:spLocks noChangeArrowheads="1"/>
          </p:cNvSpPr>
          <p:nvPr/>
        </p:nvSpPr>
        <p:spPr bwMode="auto">
          <a:xfrm>
            <a:off x="2438400" y="270668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dirty="0">
                <a:solidFill>
                  <a:srgbClr val="FF0000"/>
                </a:solidFill>
              </a:rPr>
              <a:t>DVT</a:t>
            </a:r>
          </a:p>
        </p:txBody>
      </p:sp>
      <p:sp>
        <p:nvSpPr>
          <p:cNvPr id="22532" name="Line 4"/>
          <p:cNvSpPr>
            <a:spLocks noChangeShapeType="1"/>
          </p:cNvSpPr>
          <p:nvPr/>
        </p:nvSpPr>
        <p:spPr bwMode="auto">
          <a:xfrm>
            <a:off x="3200400" y="2971800"/>
            <a:ext cx="68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2533" name="Line 5"/>
          <p:cNvSpPr>
            <a:spLocks noChangeShapeType="1"/>
          </p:cNvSpPr>
          <p:nvPr/>
        </p:nvSpPr>
        <p:spPr bwMode="auto">
          <a:xfrm flipV="1">
            <a:off x="3886200" y="2209800"/>
            <a:ext cx="609600" cy="762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2534" name="Line 6"/>
          <p:cNvSpPr>
            <a:spLocks noChangeShapeType="1"/>
          </p:cNvSpPr>
          <p:nvPr/>
        </p:nvSpPr>
        <p:spPr bwMode="auto">
          <a:xfrm>
            <a:off x="3886200" y="2971800"/>
            <a:ext cx="609600" cy="609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2535" name="Line 7"/>
          <p:cNvSpPr>
            <a:spLocks noChangeShapeType="1"/>
          </p:cNvSpPr>
          <p:nvPr/>
        </p:nvSpPr>
        <p:spPr bwMode="auto">
          <a:xfrm>
            <a:off x="4495800" y="2209800"/>
            <a:ext cx="3657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2536" name="Line 8"/>
          <p:cNvSpPr>
            <a:spLocks noChangeShapeType="1"/>
          </p:cNvSpPr>
          <p:nvPr/>
        </p:nvSpPr>
        <p:spPr bwMode="auto">
          <a:xfrm>
            <a:off x="4495800" y="3581400"/>
            <a:ext cx="3657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2537" name="Text Box 9"/>
          <p:cNvSpPr txBox="1">
            <a:spLocks noChangeArrowheads="1"/>
          </p:cNvSpPr>
          <p:nvPr/>
        </p:nvSpPr>
        <p:spPr bwMode="auto">
          <a:xfrm>
            <a:off x="5000626" y="1203326"/>
            <a:ext cx="2466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dirty="0" err="1"/>
              <a:t>Rivaroxaban</a:t>
            </a:r>
            <a:endParaRPr lang="en-US" altLang="en-US" sz="2000" b="1" dirty="0"/>
          </a:p>
          <a:p>
            <a:pPr algn="ctr" eaLnBrk="1" fontAlgn="base" hangingPunct="1">
              <a:spcBef>
                <a:spcPct val="0"/>
              </a:spcBef>
              <a:spcAft>
                <a:spcPct val="0"/>
              </a:spcAft>
            </a:pPr>
            <a:r>
              <a:rPr lang="en-US" altLang="en-US" sz="2000" b="1" dirty="0"/>
              <a:t>15 mg, BID x 3 </a:t>
            </a:r>
            <a:r>
              <a:rPr lang="en-US" altLang="en-US" sz="2000" b="1" dirty="0" err="1"/>
              <a:t>wks</a:t>
            </a:r>
            <a:endParaRPr lang="en-US" altLang="en-US" sz="2000" b="1" dirty="0"/>
          </a:p>
          <a:p>
            <a:pPr algn="ctr" eaLnBrk="1" fontAlgn="base" hangingPunct="1">
              <a:spcBef>
                <a:spcPct val="0"/>
              </a:spcBef>
              <a:spcAft>
                <a:spcPct val="0"/>
              </a:spcAft>
            </a:pPr>
            <a:r>
              <a:rPr lang="en-US" altLang="en-US" sz="2000" b="1" dirty="0"/>
              <a:t>20 mg, </a:t>
            </a:r>
            <a:r>
              <a:rPr lang="en-US" altLang="en-US" sz="2000" b="1" dirty="0" err="1"/>
              <a:t>Qday</a:t>
            </a:r>
            <a:endParaRPr lang="en-US" altLang="en-US" sz="2000" b="1" dirty="0"/>
          </a:p>
        </p:txBody>
      </p:sp>
      <p:sp>
        <p:nvSpPr>
          <p:cNvPr id="22538" name="Text Box 10"/>
          <p:cNvSpPr txBox="1">
            <a:spLocks noChangeArrowheads="1"/>
          </p:cNvSpPr>
          <p:nvPr/>
        </p:nvSpPr>
        <p:spPr bwMode="auto">
          <a:xfrm>
            <a:off x="5240338" y="2803526"/>
            <a:ext cx="2227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dirty="0">
                <a:solidFill>
                  <a:srgbClr val="00B0F0"/>
                </a:solidFill>
              </a:rPr>
              <a:t>Enoxaparin</a:t>
            </a:r>
          </a:p>
          <a:p>
            <a:pPr algn="ctr" eaLnBrk="1" fontAlgn="base" hangingPunct="1">
              <a:spcBef>
                <a:spcPct val="0"/>
              </a:spcBef>
              <a:spcAft>
                <a:spcPct val="0"/>
              </a:spcAft>
            </a:pPr>
            <a:r>
              <a:rPr lang="en-US" altLang="en-US" sz="2000" b="1" dirty="0">
                <a:solidFill>
                  <a:srgbClr val="00B0F0"/>
                </a:solidFill>
              </a:rPr>
              <a:t>Warfarin INR 2-3 </a:t>
            </a:r>
          </a:p>
        </p:txBody>
      </p:sp>
      <p:sp>
        <p:nvSpPr>
          <p:cNvPr id="22539" name="Line 11"/>
          <p:cNvSpPr>
            <a:spLocks noChangeShapeType="1"/>
          </p:cNvSpPr>
          <p:nvPr/>
        </p:nvSpPr>
        <p:spPr bwMode="auto">
          <a:xfrm>
            <a:off x="3505200" y="3048000"/>
            <a:ext cx="0" cy="1066800"/>
          </a:xfrm>
          <a:prstGeom prst="line">
            <a:avLst/>
          </a:prstGeom>
          <a:noFill/>
          <a:ln w="9525">
            <a:solidFill>
              <a:srgbClr val="00B0F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2540" name="Text Box 12"/>
          <p:cNvSpPr txBox="1">
            <a:spLocks noChangeArrowheads="1"/>
          </p:cNvSpPr>
          <p:nvPr/>
        </p:nvSpPr>
        <p:spPr bwMode="auto">
          <a:xfrm>
            <a:off x="2667001" y="4303714"/>
            <a:ext cx="1679575" cy="3762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C000"/>
                </a:solidFill>
              </a:rPr>
              <a:t>Proximal DVT</a:t>
            </a:r>
          </a:p>
        </p:txBody>
      </p:sp>
      <p:sp>
        <p:nvSpPr>
          <p:cNvPr id="22541" name="Text Box 13"/>
          <p:cNvSpPr txBox="1">
            <a:spLocks noChangeArrowheads="1"/>
          </p:cNvSpPr>
          <p:nvPr/>
        </p:nvSpPr>
        <p:spPr bwMode="auto">
          <a:xfrm>
            <a:off x="8305800" y="2032001"/>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dirty="0">
                <a:solidFill>
                  <a:schemeClr val="accent2">
                    <a:lumMod val="40000"/>
                    <a:lumOff val="60000"/>
                  </a:schemeClr>
                </a:solidFill>
              </a:rPr>
              <a:t>2.1%	8.1%</a:t>
            </a:r>
          </a:p>
        </p:txBody>
      </p:sp>
      <p:sp>
        <p:nvSpPr>
          <p:cNvPr id="22542" name="Text Box 14"/>
          <p:cNvSpPr txBox="1">
            <a:spLocks noChangeArrowheads="1"/>
          </p:cNvSpPr>
          <p:nvPr/>
        </p:nvSpPr>
        <p:spPr bwMode="auto">
          <a:xfrm>
            <a:off x="8382000" y="3403601"/>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dirty="0">
                <a:solidFill>
                  <a:schemeClr val="accent2">
                    <a:lumMod val="40000"/>
                    <a:lumOff val="60000"/>
                  </a:schemeClr>
                </a:solidFill>
              </a:rPr>
              <a:t>3.0%	8.1%</a:t>
            </a:r>
          </a:p>
        </p:txBody>
      </p:sp>
      <p:sp>
        <p:nvSpPr>
          <p:cNvPr id="22543" name="Text Box 15"/>
          <p:cNvSpPr txBox="1">
            <a:spLocks noChangeArrowheads="1"/>
          </p:cNvSpPr>
          <p:nvPr/>
        </p:nvSpPr>
        <p:spPr bwMode="auto">
          <a:xfrm>
            <a:off x="8305800" y="1611314"/>
            <a:ext cx="225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dirty="0"/>
              <a:t>VTE	Major </a:t>
            </a:r>
            <a:r>
              <a:rPr lang="en-US" altLang="en-US" sz="2000" b="1" dirty="0" err="1"/>
              <a:t>Bld</a:t>
            </a:r>
            <a:endParaRPr lang="en-US" altLang="en-US" sz="2000" b="1" dirty="0"/>
          </a:p>
        </p:txBody>
      </p:sp>
      <p:sp>
        <p:nvSpPr>
          <p:cNvPr id="22544" name="Line 16"/>
          <p:cNvSpPr>
            <a:spLocks noChangeShapeType="1"/>
          </p:cNvSpPr>
          <p:nvPr/>
        </p:nvSpPr>
        <p:spPr bwMode="auto">
          <a:xfrm>
            <a:off x="8382000" y="1981200"/>
            <a:ext cx="1981200" cy="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2545" name="Line 17"/>
          <p:cNvSpPr>
            <a:spLocks noChangeShapeType="1"/>
          </p:cNvSpPr>
          <p:nvPr/>
        </p:nvSpPr>
        <p:spPr bwMode="auto">
          <a:xfrm>
            <a:off x="9144000" y="1981200"/>
            <a:ext cx="0" cy="190500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2546" name="AutoShape 19"/>
          <p:cNvSpPr>
            <a:spLocks/>
          </p:cNvSpPr>
          <p:nvPr/>
        </p:nvSpPr>
        <p:spPr bwMode="auto">
          <a:xfrm rot="-5400000">
            <a:off x="6286500" y="2171700"/>
            <a:ext cx="152400" cy="3581400"/>
          </a:xfrm>
          <a:prstGeom prst="leftBrace">
            <a:avLst>
              <a:gd name="adj1" fmla="val 195833"/>
              <a:gd name="adj2" fmla="val 50000"/>
            </a:avLst>
          </a:prstGeom>
          <a:noFill/>
          <a:ln w="38100">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7" name="Text Box 20"/>
          <p:cNvSpPr txBox="1">
            <a:spLocks noChangeArrowheads="1"/>
          </p:cNvSpPr>
          <p:nvPr/>
        </p:nvSpPr>
        <p:spPr bwMode="auto">
          <a:xfrm>
            <a:off x="5638801" y="4049714"/>
            <a:ext cx="2016125" cy="3968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dirty="0">
                <a:solidFill>
                  <a:srgbClr val="00B0F0"/>
                </a:solidFill>
              </a:rPr>
              <a:t>3, 6, 12 months</a:t>
            </a:r>
          </a:p>
        </p:txBody>
      </p:sp>
      <p:sp>
        <p:nvSpPr>
          <p:cNvPr id="22548" name="Text Box 3"/>
          <p:cNvSpPr txBox="1">
            <a:spLocks noChangeArrowheads="1"/>
          </p:cNvSpPr>
          <p:nvPr/>
        </p:nvSpPr>
        <p:spPr bwMode="auto">
          <a:xfrm>
            <a:off x="727477" y="6477000"/>
            <a:ext cx="55066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chemeClr val="bg1"/>
                </a:solidFill>
              </a:rPr>
              <a:t>Einstein Investigators NEJM 2010;363:2499-2510</a:t>
            </a:r>
          </a:p>
        </p:txBody>
      </p:sp>
    </p:spTree>
    <p:extLst>
      <p:ext uri="{BB962C8B-B14F-4D97-AF65-F5344CB8AC3E}">
        <p14:creationId xmlns:p14="http://schemas.microsoft.com/office/powerpoint/2010/main" val="31440978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4038600" y="242888"/>
            <a:ext cx="4554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dirty="0">
                <a:solidFill>
                  <a:srgbClr val="FFC000"/>
                </a:solidFill>
              </a:rPr>
              <a:t>Einstein Acute DVT Study</a:t>
            </a:r>
          </a:p>
        </p:txBody>
      </p:sp>
      <p:sp>
        <p:nvSpPr>
          <p:cNvPr id="23556" name="Text Box 4"/>
          <p:cNvSpPr txBox="1">
            <a:spLocks noChangeArrowheads="1"/>
          </p:cNvSpPr>
          <p:nvPr/>
        </p:nvSpPr>
        <p:spPr bwMode="auto">
          <a:xfrm>
            <a:off x="6385359" y="6285467"/>
            <a:ext cx="55066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FF"/>
                </a:solidFill>
              </a:rPr>
              <a:t>Einstein Investigators NEJM 2010;363:2499-2510</a:t>
            </a:r>
          </a:p>
        </p:txBody>
      </p:sp>
      <p:sp>
        <p:nvSpPr>
          <p:cNvPr id="23557" name="Text Box 5"/>
          <p:cNvSpPr txBox="1">
            <a:spLocks noChangeArrowheads="1"/>
          </p:cNvSpPr>
          <p:nvPr/>
        </p:nvSpPr>
        <p:spPr bwMode="auto">
          <a:xfrm>
            <a:off x="9585325" y="2779713"/>
            <a:ext cx="704850" cy="3667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FFFF"/>
                </a:solidFill>
              </a:rPr>
              <a:t>2.1%</a:t>
            </a:r>
          </a:p>
        </p:txBody>
      </p:sp>
      <p:sp>
        <p:nvSpPr>
          <p:cNvPr id="23558" name="Text Box 6"/>
          <p:cNvSpPr txBox="1">
            <a:spLocks noChangeArrowheads="1"/>
          </p:cNvSpPr>
          <p:nvPr/>
        </p:nvSpPr>
        <p:spPr bwMode="auto">
          <a:xfrm>
            <a:off x="9525000" y="1143001"/>
            <a:ext cx="704850" cy="3667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FFFF"/>
                </a:solidFill>
              </a:rPr>
              <a:t>3.0%</a:t>
            </a:r>
          </a:p>
        </p:txBody>
      </p:sp>
      <p:sp>
        <p:nvSpPr>
          <p:cNvPr id="23559" name="Text Box 7"/>
          <p:cNvSpPr txBox="1">
            <a:spLocks noChangeArrowheads="1"/>
          </p:cNvSpPr>
          <p:nvPr/>
        </p:nvSpPr>
        <p:spPr bwMode="auto">
          <a:xfrm>
            <a:off x="1752601" y="838201"/>
            <a:ext cx="224631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a:solidFill>
                  <a:srgbClr val="000000"/>
                </a:solidFill>
              </a:rPr>
              <a:t>Acute DVT Study</a:t>
            </a:r>
          </a:p>
        </p:txBody>
      </p:sp>
      <p:sp>
        <p:nvSpPr>
          <p:cNvPr id="23560" name="Text Box 8"/>
          <p:cNvSpPr txBox="1">
            <a:spLocks noChangeArrowheads="1"/>
          </p:cNvSpPr>
          <p:nvPr/>
        </p:nvSpPr>
        <p:spPr bwMode="auto">
          <a:xfrm>
            <a:off x="7375525" y="1027113"/>
            <a:ext cx="1993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i="1" dirty="0">
                <a:solidFill>
                  <a:srgbClr val="0000FF"/>
                </a:solidFill>
              </a:rPr>
              <a:t>INR = 57.7% TTR</a:t>
            </a:r>
          </a:p>
        </p:txBody>
      </p:sp>
      <p:sp>
        <p:nvSpPr>
          <p:cNvPr id="23561" name="Text Box 9"/>
          <p:cNvSpPr txBox="1">
            <a:spLocks noChangeArrowheads="1"/>
          </p:cNvSpPr>
          <p:nvPr/>
        </p:nvSpPr>
        <p:spPr bwMode="auto">
          <a:xfrm>
            <a:off x="1889125" y="6208713"/>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FFFF"/>
                </a:solidFill>
              </a:rPr>
              <a:t>TTR = Therapeutic Time in Range</a:t>
            </a:r>
          </a:p>
        </p:txBody>
      </p:sp>
    </p:spTree>
    <p:extLst>
      <p:ext uri="{BB962C8B-B14F-4D97-AF65-F5344CB8AC3E}">
        <p14:creationId xmlns:p14="http://schemas.microsoft.com/office/powerpoint/2010/main" val="1968657919"/>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945766" y="659911"/>
            <a:ext cx="10027920" cy="548640"/>
          </a:xfrm>
        </p:spPr>
        <p:txBody>
          <a:bodyPr/>
          <a:lstStyle/>
          <a:p>
            <a:pPr eaLnBrk="1" hangingPunct="1"/>
            <a:r>
              <a:rPr lang="en-US" altLang="en-US" sz="3600" dirty="0"/>
              <a:t>Einstein Acute DVT Study</a:t>
            </a:r>
            <a:br>
              <a:rPr lang="en-US" altLang="en-US" sz="3600" dirty="0"/>
            </a:br>
            <a:r>
              <a:rPr lang="en-US" altLang="en-US" sz="3200" i="1" dirty="0">
                <a:solidFill>
                  <a:schemeClr val="bg1"/>
                </a:solidFill>
              </a:rPr>
              <a:t>Causes of VTE</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12901"/>
            <a:ext cx="8763000"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7239001" y="161131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a:solidFill>
                  <a:srgbClr val="000000"/>
                </a:solidFill>
              </a:rPr>
              <a:t>Riva</a:t>
            </a:r>
          </a:p>
        </p:txBody>
      </p:sp>
      <p:sp>
        <p:nvSpPr>
          <p:cNvPr id="24581" name="Text Box 5"/>
          <p:cNvSpPr txBox="1">
            <a:spLocks noChangeArrowheads="1"/>
          </p:cNvSpPr>
          <p:nvPr/>
        </p:nvSpPr>
        <p:spPr bwMode="auto">
          <a:xfrm>
            <a:off x="9077326" y="1660526"/>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a:solidFill>
                  <a:srgbClr val="000000"/>
                </a:solidFill>
              </a:rPr>
              <a:t>Standard</a:t>
            </a:r>
          </a:p>
        </p:txBody>
      </p:sp>
      <p:sp>
        <p:nvSpPr>
          <p:cNvPr id="24582" name="Text Box 4"/>
          <p:cNvSpPr txBox="1">
            <a:spLocks noChangeArrowheads="1"/>
          </p:cNvSpPr>
          <p:nvPr/>
        </p:nvSpPr>
        <p:spPr bwMode="auto">
          <a:xfrm>
            <a:off x="6323014" y="6477000"/>
            <a:ext cx="426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b="1">
                <a:solidFill>
                  <a:srgbClr val="FFFFFF"/>
                </a:solidFill>
              </a:rPr>
              <a:t>Einstein Investigators NEJM 2010;363:2499-2510</a:t>
            </a:r>
          </a:p>
        </p:txBody>
      </p:sp>
      <p:sp>
        <p:nvSpPr>
          <p:cNvPr id="24583" name="Line 7"/>
          <p:cNvSpPr>
            <a:spLocks noChangeShapeType="1"/>
          </p:cNvSpPr>
          <p:nvPr/>
        </p:nvSpPr>
        <p:spPr bwMode="auto">
          <a:xfrm>
            <a:off x="1905000" y="2057400"/>
            <a:ext cx="853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2067903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8763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6323014" y="6477000"/>
            <a:ext cx="426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b="1">
                <a:solidFill>
                  <a:srgbClr val="FFFFFF"/>
                </a:solidFill>
              </a:rPr>
              <a:t>Einstein Investigators NEJM 2010;363:2499-2510</a:t>
            </a:r>
          </a:p>
        </p:txBody>
      </p:sp>
      <p:sp>
        <p:nvSpPr>
          <p:cNvPr id="25604" name="Text Box 3"/>
          <p:cNvSpPr txBox="1">
            <a:spLocks noChangeArrowheads="1"/>
          </p:cNvSpPr>
          <p:nvPr/>
        </p:nvSpPr>
        <p:spPr bwMode="auto">
          <a:xfrm>
            <a:off x="4038600" y="76201"/>
            <a:ext cx="4554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dirty="0">
                <a:solidFill>
                  <a:srgbClr val="FFC000"/>
                </a:solidFill>
              </a:rPr>
              <a:t>Einstein Acute DVT Study</a:t>
            </a:r>
          </a:p>
        </p:txBody>
      </p:sp>
      <p:sp>
        <p:nvSpPr>
          <p:cNvPr id="25605" name="Text Box 5"/>
          <p:cNvSpPr txBox="1">
            <a:spLocks noChangeArrowheads="1"/>
          </p:cNvSpPr>
          <p:nvPr/>
        </p:nvSpPr>
        <p:spPr bwMode="auto">
          <a:xfrm>
            <a:off x="8591550" y="2528888"/>
            <a:ext cx="704850" cy="3667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FFFF"/>
                </a:solidFill>
              </a:rPr>
              <a:t>8.1%</a:t>
            </a:r>
          </a:p>
        </p:txBody>
      </p:sp>
      <p:sp>
        <p:nvSpPr>
          <p:cNvPr id="25606" name="Text Box 6"/>
          <p:cNvSpPr txBox="1">
            <a:spLocks noChangeArrowheads="1"/>
          </p:cNvSpPr>
          <p:nvPr/>
        </p:nvSpPr>
        <p:spPr bwMode="auto">
          <a:xfrm>
            <a:off x="8534400" y="838201"/>
            <a:ext cx="704850" cy="3667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FFFF"/>
                </a:solidFill>
              </a:rPr>
              <a:t>8.1%</a:t>
            </a:r>
          </a:p>
        </p:txBody>
      </p:sp>
      <p:sp>
        <p:nvSpPr>
          <p:cNvPr id="25607" name="Text Box 7"/>
          <p:cNvSpPr txBox="1">
            <a:spLocks noChangeArrowheads="1"/>
          </p:cNvSpPr>
          <p:nvPr/>
        </p:nvSpPr>
        <p:spPr bwMode="auto">
          <a:xfrm>
            <a:off x="5029201" y="4083050"/>
            <a:ext cx="3940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000000"/>
                </a:solidFill>
              </a:rPr>
              <a:t>HR = 0.97 (95% CI, 0.76 to 1.22, P=0.77)</a:t>
            </a:r>
          </a:p>
        </p:txBody>
      </p:sp>
    </p:spTree>
    <p:extLst>
      <p:ext uri="{BB962C8B-B14F-4D97-AF65-F5344CB8AC3E}">
        <p14:creationId xmlns:p14="http://schemas.microsoft.com/office/powerpoint/2010/main" val="54020374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3600"/>
              <a:t>Einstein Acute DVT Study</a:t>
            </a:r>
            <a:br>
              <a:rPr lang="en-US" altLang="en-US" sz="3600"/>
            </a:br>
            <a:r>
              <a:rPr lang="en-US" altLang="en-US" sz="3600" i="1">
                <a:solidFill>
                  <a:schemeClr val="bg1"/>
                </a:solidFill>
              </a:rPr>
              <a:t>Safety Outcomes</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01" y="1144344"/>
            <a:ext cx="11678699" cy="505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6323014" y="6477000"/>
            <a:ext cx="426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b="1">
                <a:solidFill>
                  <a:srgbClr val="FFFFFF"/>
                </a:solidFill>
              </a:rPr>
              <a:t>Einstein Investigators NEJM 2010;363:2499-2510</a:t>
            </a:r>
          </a:p>
        </p:txBody>
      </p:sp>
      <p:sp>
        <p:nvSpPr>
          <p:cNvPr id="26629" name="Text Box 5"/>
          <p:cNvSpPr txBox="1">
            <a:spLocks noChangeArrowheads="1"/>
          </p:cNvSpPr>
          <p:nvPr/>
        </p:nvSpPr>
        <p:spPr bwMode="auto">
          <a:xfrm>
            <a:off x="8763000" y="1036062"/>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000000"/>
                </a:solidFill>
              </a:rPr>
              <a:t>Riva</a:t>
            </a:r>
          </a:p>
        </p:txBody>
      </p:sp>
      <p:sp>
        <p:nvSpPr>
          <p:cNvPr id="26630" name="Text Box 6"/>
          <p:cNvSpPr txBox="1">
            <a:spLocks noChangeArrowheads="1"/>
          </p:cNvSpPr>
          <p:nvPr/>
        </p:nvSpPr>
        <p:spPr bwMode="auto">
          <a:xfrm>
            <a:off x="10591801" y="1077337"/>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000000"/>
                </a:solidFill>
              </a:rPr>
              <a:t>Standard</a:t>
            </a:r>
          </a:p>
        </p:txBody>
      </p:sp>
      <p:sp>
        <p:nvSpPr>
          <p:cNvPr id="26631" name="Line 7"/>
          <p:cNvSpPr>
            <a:spLocks noChangeShapeType="1"/>
          </p:cNvSpPr>
          <p:nvPr/>
        </p:nvSpPr>
        <p:spPr bwMode="auto">
          <a:xfrm flipV="1">
            <a:off x="208501" y="1617663"/>
            <a:ext cx="11678699" cy="5633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223872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a:srcRect/>
          <a:stretch>
            <a:fillRect/>
          </a:stretch>
        </p:blipFill>
        <p:spPr bwMode="auto">
          <a:xfrm>
            <a:off x="1676400" y="838200"/>
            <a:ext cx="8763000" cy="3392488"/>
          </a:xfrm>
          <a:prstGeom prst="rect">
            <a:avLst/>
          </a:prstGeom>
          <a:solidFill>
            <a:schemeClr val="bg1"/>
          </a:solidFill>
          <a:ln>
            <a:noFill/>
          </a:ln>
          <a:effectLst>
            <a:prstShdw prst="shdw17" dist="17961" dir="2700000">
              <a:schemeClr val="bg1">
                <a:gamma/>
                <a:shade val="60000"/>
                <a:invGamma/>
              </a:schemeClr>
            </a:prstShdw>
          </a:effectLst>
          <a:extLst/>
        </p:spPr>
      </p:pic>
      <p:sp>
        <p:nvSpPr>
          <p:cNvPr id="27651" name="Text Box 3"/>
          <p:cNvSpPr txBox="1">
            <a:spLocks noChangeArrowheads="1"/>
          </p:cNvSpPr>
          <p:nvPr/>
        </p:nvSpPr>
        <p:spPr bwMode="auto">
          <a:xfrm>
            <a:off x="6308725" y="6400800"/>
            <a:ext cx="426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b="1">
                <a:solidFill>
                  <a:srgbClr val="FFFFFF"/>
                </a:solidFill>
              </a:rPr>
              <a:t>Einstein Investigators NEJM 2012;366:1287-1297</a:t>
            </a:r>
          </a:p>
        </p:txBody>
      </p:sp>
      <p:sp>
        <p:nvSpPr>
          <p:cNvPr id="27652" name="Text Box 4"/>
          <p:cNvSpPr txBox="1">
            <a:spLocks noChangeArrowheads="1"/>
          </p:cNvSpPr>
          <p:nvPr/>
        </p:nvSpPr>
        <p:spPr bwMode="auto">
          <a:xfrm>
            <a:off x="2635250" y="4876801"/>
            <a:ext cx="6965950" cy="1006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buClr>
                <a:srgbClr val="FFFFFF"/>
              </a:buClr>
              <a:buSzPct val="150000"/>
              <a:buFont typeface="Wingdings" panose="05000000000000000000" pitchFamily="2" charset="2"/>
              <a:buNone/>
            </a:pPr>
            <a:r>
              <a:rPr lang="en-US" altLang="en-US" sz="2000" b="1">
                <a:solidFill>
                  <a:srgbClr val="FFFFFF"/>
                </a:solidFill>
              </a:rPr>
              <a:t>Rivaroxaban 15 mg, PO, BID x 3 weeks then 20mg, Qday</a:t>
            </a:r>
          </a:p>
          <a:p>
            <a:pPr algn="ctr" eaLnBrk="1" fontAlgn="base" hangingPunct="1">
              <a:spcBef>
                <a:spcPct val="0"/>
              </a:spcBef>
              <a:spcAft>
                <a:spcPct val="0"/>
              </a:spcAft>
              <a:buClr>
                <a:srgbClr val="FFFFFF"/>
              </a:buClr>
              <a:buSzPct val="150000"/>
              <a:buFont typeface="Wingdings" panose="05000000000000000000" pitchFamily="2" charset="2"/>
              <a:buNone/>
            </a:pPr>
            <a:r>
              <a:rPr lang="en-US" altLang="en-US" sz="2000" b="1">
                <a:solidFill>
                  <a:srgbClr val="FFFFFF"/>
                </a:solidFill>
              </a:rPr>
              <a:t>Enoxaparin 1mg/kg/Q12hrs bridge to Warfarin INR 2-3</a:t>
            </a:r>
          </a:p>
          <a:p>
            <a:pPr algn="ctr" eaLnBrk="1" fontAlgn="base" hangingPunct="1">
              <a:spcBef>
                <a:spcPct val="0"/>
              </a:spcBef>
              <a:spcAft>
                <a:spcPct val="0"/>
              </a:spcAft>
              <a:buClr>
                <a:srgbClr val="FFFFFF"/>
              </a:buClr>
              <a:buSzPct val="150000"/>
              <a:buFont typeface="Wingdings" panose="05000000000000000000" pitchFamily="2" charset="2"/>
              <a:buNone/>
            </a:pPr>
            <a:r>
              <a:rPr lang="en-US" altLang="en-US" sz="2000" b="1">
                <a:solidFill>
                  <a:srgbClr val="FFFFFF"/>
                </a:solidFill>
              </a:rPr>
              <a:t>Open Label, Non-Inferiority</a:t>
            </a:r>
          </a:p>
        </p:txBody>
      </p:sp>
    </p:spTree>
    <p:extLst>
      <p:ext uri="{BB962C8B-B14F-4D97-AF65-F5344CB8AC3E}">
        <p14:creationId xmlns:p14="http://schemas.microsoft.com/office/powerpoint/2010/main" val="17753147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76200"/>
            <a:ext cx="8229600" cy="1143000"/>
          </a:xfrm>
        </p:spPr>
        <p:txBody>
          <a:bodyPr/>
          <a:lstStyle/>
          <a:p>
            <a:pPr eaLnBrk="1" hangingPunct="1"/>
            <a:r>
              <a:rPr lang="en-US" altLang="en-US" sz="3600"/>
              <a:t>Einstein PE</a:t>
            </a:r>
          </a:p>
        </p:txBody>
      </p:sp>
      <p:sp>
        <p:nvSpPr>
          <p:cNvPr id="28675" name="Text Box 3"/>
          <p:cNvSpPr txBox="1">
            <a:spLocks noChangeArrowheads="1"/>
          </p:cNvSpPr>
          <p:nvPr/>
        </p:nvSpPr>
        <p:spPr bwMode="auto">
          <a:xfrm>
            <a:off x="2498725" y="270668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srgbClr val="FFC000"/>
                </a:solidFill>
              </a:rPr>
              <a:t>PE</a:t>
            </a:r>
          </a:p>
        </p:txBody>
      </p:sp>
      <p:sp>
        <p:nvSpPr>
          <p:cNvPr id="28676" name="Line 4"/>
          <p:cNvSpPr>
            <a:spLocks noChangeShapeType="1"/>
          </p:cNvSpPr>
          <p:nvPr/>
        </p:nvSpPr>
        <p:spPr bwMode="auto">
          <a:xfrm>
            <a:off x="3200400" y="2971800"/>
            <a:ext cx="6858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8677" name="Line 5"/>
          <p:cNvSpPr>
            <a:spLocks noChangeShapeType="1"/>
          </p:cNvSpPr>
          <p:nvPr/>
        </p:nvSpPr>
        <p:spPr bwMode="auto">
          <a:xfrm flipV="1">
            <a:off x="3886200" y="2209800"/>
            <a:ext cx="609600" cy="7620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8678" name="Line 6"/>
          <p:cNvSpPr>
            <a:spLocks noChangeShapeType="1"/>
          </p:cNvSpPr>
          <p:nvPr/>
        </p:nvSpPr>
        <p:spPr bwMode="auto">
          <a:xfrm>
            <a:off x="3886200" y="2971800"/>
            <a:ext cx="609600" cy="6096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8679" name="Line 7"/>
          <p:cNvSpPr>
            <a:spLocks noChangeShapeType="1"/>
          </p:cNvSpPr>
          <p:nvPr/>
        </p:nvSpPr>
        <p:spPr bwMode="auto">
          <a:xfrm>
            <a:off x="4495800" y="2209800"/>
            <a:ext cx="36576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8680" name="Line 8"/>
          <p:cNvSpPr>
            <a:spLocks noChangeShapeType="1"/>
          </p:cNvSpPr>
          <p:nvPr/>
        </p:nvSpPr>
        <p:spPr bwMode="auto">
          <a:xfrm>
            <a:off x="4495800" y="3581400"/>
            <a:ext cx="36576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8681" name="Text Box 9"/>
          <p:cNvSpPr txBox="1">
            <a:spLocks noChangeArrowheads="1"/>
          </p:cNvSpPr>
          <p:nvPr/>
        </p:nvSpPr>
        <p:spPr bwMode="auto">
          <a:xfrm>
            <a:off x="5000626" y="1203326"/>
            <a:ext cx="2466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dirty="0" err="1">
                <a:solidFill>
                  <a:srgbClr val="FF0000"/>
                </a:solidFill>
              </a:rPr>
              <a:t>Rivaroxaban</a:t>
            </a:r>
            <a:endParaRPr lang="en-US" altLang="en-US" sz="2000" b="1" dirty="0">
              <a:solidFill>
                <a:srgbClr val="FF0000"/>
              </a:solidFill>
            </a:endParaRPr>
          </a:p>
          <a:p>
            <a:pPr algn="ctr" eaLnBrk="1" fontAlgn="base" hangingPunct="1">
              <a:spcBef>
                <a:spcPct val="0"/>
              </a:spcBef>
              <a:spcAft>
                <a:spcPct val="0"/>
              </a:spcAft>
            </a:pPr>
            <a:r>
              <a:rPr lang="en-US" altLang="en-US" sz="2000" b="1" dirty="0">
                <a:solidFill>
                  <a:srgbClr val="FF0000"/>
                </a:solidFill>
              </a:rPr>
              <a:t>15 mg, BID x 3 </a:t>
            </a:r>
            <a:r>
              <a:rPr lang="en-US" altLang="en-US" sz="2000" b="1" dirty="0" err="1">
                <a:solidFill>
                  <a:srgbClr val="FF0000"/>
                </a:solidFill>
              </a:rPr>
              <a:t>wks</a:t>
            </a:r>
            <a:endParaRPr lang="en-US" altLang="en-US" sz="2000" b="1" dirty="0">
              <a:solidFill>
                <a:srgbClr val="FF0000"/>
              </a:solidFill>
            </a:endParaRPr>
          </a:p>
          <a:p>
            <a:pPr algn="ctr" eaLnBrk="1" fontAlgn="base" hangingPunct="1">
              <a:spcBef>
                <a:spcPct val="0"/>
              </a:spcBef>
              <a:spcAft>
                <a:spcPct val="0"/>
              </a:spcAft>
            </a:pPr>
            <a:r>
              <a:rPr lang="en-US" altLang="en-US" sz="2000" b="1" dirty="0">
                <a:solidFill>
                  <a:srgbClr val="FF0000"/>
                </a:solidFill>
              </a:rPr>
              <a:t>20 mg, </a:t>
            </a:r>
            <a:r>
              <a:rPr lang="en-US" altLang="en-US" sz="2000" b="1" dirty="0" err="1">
                <a:solidFill>
                  <a:srgbClr val="FF0000"/>
                </a:solidFill>
              </a:rPr>
              <a:t>Qday</a:t>
            </a:r>
            <a:endParaRPr lang="en-US" altLang="en-US" sz="2000" b="1" dirty="0">
              <a:solidFill>
                <a:srgbClr val="FF0000"/>
              </a:solidFill>
            </a:endParaRPr>
          </a:p>
        </p:txBody>
      </p:sp>
      <p:sp>
        <p:nvSpPr>
          <p:cNvPr id="28682" name="Text Box 10"/>
          <p:cNvSpPr txBox="1">
            <a:spLocks noChangeArrowheads="1"/>
          </p:cNvSpPr>
          <p:nvPr/>
        </p:nvSpPr>
        <p:spPr bwMode="auto">
          <a:xfrm>
            <a:off x="5240338" y="2803526"/>
            <a:ext cx="2227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dirty="0">
                <a:solidFill>
                  <a:srgbClr val="FFC000"/>
                </a:solidFill>
              </a:rPr>
              <a:t>Enoxaparin</a:t>
            </a:r>
          </a:p>
          <a:p>
            <a:pPr algn="ctr" eaLnBrk="1" fontAlgn="base" hangingPunct="1">
              <a:spcBef>
                <a:spcPct val="0"/>
              </a:spcBef>
              <a:spcAft>
                <a:spcPct val="0"/>
              </a:spcAft>
            </a:pPr>
            <a:r>
              <a:rPr lang="en-US" altLang="en-US" sz="2000" b="1" dirty="0">
                <a:solidFill>
                  <a:srgbClr val="FFC000"/>
                </a:solidFill>
              </a:rPr>
              <a:t>Warfarin INR 2-3 </a:t>
            </a:r>
          </a:p>
        </p:txBody>
      </p:sp>
      <p:sp>
        <p:nvSpPr>
          <p:cNvPr id="28683" name="Text Box 13"/>
          <p:cNvSpPr txBox="1">
            <a:spLocks noChangeArrowheads="1"/>
          </p:cNvSpPr>
          <p:nvPr/>
        </p:nvSpPr>
        <p:spPr bwMode="auto">
          <a:xfrm>
            <a:off x="8305800" y="2032001"/>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a:solidFill>
                  <a:schemeClr val="accent1">
                    <a:lumMod val="60000"/>
                    <a:lumOff val="40000"/>
                  </a:schemeClr>
                </a:solidFill>
              </a:rPr>
              <a:t>2.1%	1.1%</a:t>
            </a:r>
          </a:p>
        </p:txBody>
      </p:sp>
      <p:sp>
        <p:nvSpPr>
          <p:cNvPr id="28684" name="Text Box 14"/>
          <p:cNvSpPr txBox="1">
            <a:spLocks noChangeArrowheads="1"/>
          </p:cNvSpPr>
          <p:nvPr/>
        </p:nvSpPr>
        <p:spPr bwMode="auto">
          <a:xfrm>
            <a:off x="8382000" y="3403601"/>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dirty="0">
                <a:solidFill>
                  <a:schemeClr val="accent1">
                    <a:lumMod val="60000"/>
                    <a:lumOff val="40000"/>
                  </a:schemeClr>
                </a:solidFill>
              </a:rPr>
              <a:t>1.8%	2.2%</a:t>
            </a:r>
          </a:p>
        </p:txBody>
      </p:sp>
      <p:sp>
        <p:nvSpPr>
          <p:cNvPr id="28685" name="Text Box 15"/>
          <p:cNvSpPr txBox="1">
            <a:spLocks noChangeArrowheads="1"/>
          </p:cNvSpPr>
          <p:nvPr/>
        </p:nvSpPr>
        <p:spPr bwMode="auto">
          <a:xfrm>
            <a:off x="8305800" y="1611314"/>
            <a:ext cx="2254250" cy="396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i="1">
                <a:solidFill>
                  <a:srgbClr val="FFC000"/>
                </a:solidFill>
              </a:rPr>
              <a:t>VTE	Major Bld</a:t>
            </a:r>
          </a:p>
        </p:txBody>
      </p:sp>
      <p:sp>
        <p:nvSpPr>
          <p:cNvPr id="28686" name="Line 16"/>
          <p:cNvSpPr>
            <a:spLocks noChangeShapeType="1"/>
          </p:cNvSpPr>
          <p:nvPr/>
        </p:nvSpPr>
        <p:spPr bwMode="auto">
          <a:xfrm>
            <a:off x="8382000" y="1981200"/>
            <a:ext cx="1981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8687" name="Line 17"/>
          <p:cNvSpPr>
            <a:spLocks noChangeShapeType="1"/>
          </p:cNvSpPr>
          <p:nvPr/>
        </p:nvSpPr>
        <p:spPr bwMode="auto">
          <a:xfrm>
            <a:off x="9144000" y="1981200"/>
            <a:ext cx="0" cy="190500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8688" name="AutoShape 18"/>
          <p:cNvSpPr>
            <a:spLocks/>
          </p:cNvSpPr>
          <p:nvPr/>
        </p:nvSpPr>
        <p:spPr bwMode="auto">
          <a:xfrm rot="-5400000">
            <a:off x="6286500" y="2171700"/>
            <a:ext cx="152400" cy="3581400"/>
          </a:xfrm>
          <a:prstGeom prst="leftBrace">
            <a:avLst>
              <a:gd name="adj1" fmla="val 195833"/>
              <a:gd name="adj2" fmla="val 50000"/>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8689" name="Text Box 19"/>
          <p:cNvSpPr txBox="1">
            <a:spLocks noChangeArrowheads="1"/>
          </p:cNvSpPr>
          <p:nvPr/>
        </p:nvSpPr>
        <p:spPr bwMode="auto">
          <a:xfrm>
            <a:off x="5638801" y="4049714"/>
            <a:ext cx="2016125" cy="396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dirty="0">
                <a:solidFill>
                  <a:srgbClr val="FFC000"/>
                </a:solidFill>
              </a:rPr>
              <a:t>3, 6, 12 months</a:t>
            </a:r>
          </a:p>
        </p:txBody>
      </p:sp>
      <p:sp>
        <p:nvSpPr>
          <p:cNvPr id="28690" name="Text Box 3"/>
          <p:cNvSpPr txBox="1">
            <a:spLocks noChangeArrowheads="1"/>
          </p:cNvSpPr>
          <p:nvPr/>
        </p:nvSpPr>
        <p:spPr bwMode="auto">
          <a:xfrm>
            <a:off x="6019800" y="6477000"/>
            <a:ext cx="4565650" cy="30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b="1" dirty="0">
                <a:solidFill>
                  <a:srgbClr val="FFFFFF"/>
                </a:solidFill>
              </a:rPr>
              <a:t>Einstein-PE Investigators NEJM 2012;366:1287-1297</a:t>
            </a:r>
          </a:p>
        </p:txBody>
      </p:sp>
      <p:sp>
        <p:nvSpPr>
          <p:cNvPr id="28691" name="Text Box 21"/>
          <p:cNvSpPr txBox="1">
            <a:spLocks noChangeArrowheads="1"/>
          </p:cNvSpPr>
          <p:nvPr/>
        </p:nvSpPr>
        <p:spPr bwMode="auto">
          <a:xfrm>
            <a:off x="1889126" y="5040314"/>
            <a:ext cx="2784475"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a:solidFill>
                  <a:srgbClr val="000000"/>
                </a:solidFill>
              </a:rPr>
              <a:t>Warfarin TTR = 62.7%</a:t>
            </a:r>
          </a:p>
        </p:txBody>
      </p:sp>
      <p:sp>
        <p:nvSpPr>
          <p:cNvPr id="28692" name="Text Box 22"/>
          <p:cNvSpPr txBox="1">
            <a:spLocks noChangeArrowheads="1"/>
          </p:cNvSpPr>
          <p:nvPr/>
        </p:nvSpPr>
        <p:spPr bwMode="auto">
          <a:xfrm>
            <a:off x="8515350" y="2743201"/>
            <a:ext cx="149225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chemeClr val="accent1">
                    <a:lumMod val="60000"/>
                    <a:lumOff val="40000"/>
                  </a:schemeClr>
                </a:solidFill>
              </a:rPr>
              <a:t>Non-Inferior</a:t>
            </a:r>
          </a:p>
        </p:txBody>
      </p:sp>
    </p:spTree>
    <p:extLst>
      <p:ext uri="{BB962C8B-B14F-4D97-AF65-F5344CB8AC3E}">
        <p14:creationId xmlns:p14="http://schemas.microsoft.com/office/powerpoint/2010/main" val="9390933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rgbClr val="000000"/>
      </a:dk1>
      <a:lt1>
        <a:srgbClr val="FFFFFF"/>
      </a:lt1>
      <a:dk2>
        <a:srgbClr val="434342"/>
      </a:dk2>
      <a:lt2>
        <a:srgbClr val="CDD7D9"/>
      </a:lt2>
      <a:accent1>
        <a:srgbClr val="0070C0"/>
      </a:accent1>
      <a:accent2>
        <a:srgbClr val="FF0000"/>
      </a:accent2>
      <a:accent3>
        <a:srgbClr val="08A1D9"/>
      </a:accent3>
      <a:accent4>
        <a:srgbClr val="7C984A"/>
      </a:accent4>
      <a:accent5>
        <a:srgbClr val="C2AD8D"/>
      </a:accent5>
      <a:accent6>
        <a:srgbClr val="506E94"/>
      </a:accent6>
      <a:hlink>
        <a:srgbClr val="5F5F5F"/>
      </a:hlink>
      <a:folHlink>
        <a:srgbClr val="96969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8455</TotalTime>
  <Words>3625</Words>
  <Application>Microsoft Office PowerPoint</Application>
  <PresentationFormat>Custom</PresentationFormat>
  <Paragraphs>644</Paragraphs>
  <Slides>107</Slides>
  <Notes>60</Notes>
  <HiddenSlides>2</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Angles</vt:lpstr>
      <vt:lpstr>PowerPoint Presentation</vt:lpstr>
      <vt:lpstr>PowerPoint Presentation</vt:lpstr>
      <vt:lpstr>Learning  objectives</vt:lpstr>
      <vt:lpstr>PowerPoint Presentation</vt:lpstr>
      <vt:lpstr>PowerPoint Presentation</vt:lpstr>
      <vt:lpstr>Definitions</vt:lpstr>
      <vt:lpstr>Venous thromboembolism</vt:lpstr>
      <vt:lpstr>PowerPoint Presentation</vt:lpstr>
      <vt:lpstr>Studies from Pakistan</vt:lpstr>
      <vt:lpstr>Diagnosis of DVT</vt:lpstr>
      <vt:lpstr>Deep vein thrombosis</vt:lpstr>
      <vt:lpstr>PowerPoint Presentation</vt:lpstr>
      <vt:lpstr>Inherited VE</vt:lpstr>
      <vt:lpstr>Other  Plasma  Factors</vt:lpstr>
      <vt:lpstr>Acquired  VE</vt:lpstr>
      <vt:lpstr>Acquired  VE</vt:lpstr>
      <vt:lpstr>Acquired  VE</vt:lpstr>
      <vt:lpstr>Acquired VE</vt:lpstr>
      <vt:lpstr>Causes  of  Thromboembolism</vt:lpstr>
      <vt:lpstr>Causes  of  Thromboembolism</vt:lpstr>
      <vt:lpstr>Pathophysiology</vt:lpstr>
      <vt:lpstr>DVT</vt:lpstr>
      <vt:lpstr>PowerPoint Presentation</vt:lpstr>
      <vt:lpstr>DVT</vt:lpstr>
      <vt:lpstr>DVT</vt:lpstr>
      <vt:lpstr>DVT</vt:lpstr>
      <vt:lpstr>DVT</vt:lpstr>
      <vt:lpstr>DVT  History</vt:lpstr>
      <vt:lpstr>DVT  History</vt:lpstr>
      <vt:lpstr>DVT  Physical  Exam</vt:lpstr>
      <vt:lpstr>PowerPoint Presentation</vt:lpstr>
      <vt:lpstr>DVT  Physical  Exam</vt:lpstr>
      <vt:lpstr>DVT Physical Exam</vt:lpstr>
      <vt:lpstr>DVT  Physical  Exam</vt:lpstr>
      <vt:lpstr>DVT  Physical  Exam</vt:lpstr>
      <vt:lpstr>DVT Physical Exam</vt:lpstr>
      <vt:lpstr>DVT  Differential  Diagnosis</vt:lpstr>
      <vt:lpstr>DVT Diagnosis</vt:lpstr>
      <vt:lpstr>DVT  Diagnosis</vt:lpstr>
      <vt:lpstr>DVT  Diagnosis</vt:lpstr>
      <vt:lpstr>PowerPoint Presentation</vt:lpstr>
      <vt:lpstr>Reference  for  Modified  Wells  Score</vt:lpstr>
      <vt:lpstr>Well’s  DVT  criteria</vt:lpstr>
      <vt:lpstr>DVT  D-dimer</vt:lpstr>
      <vt:lpstr>DVT  D-dimer</vt:lpstr>
      <vt:lpstr>Medical Conditions Associated With an Elevated D-dimer</vt:lpstr>
      <vt:lpstr>Medical Conditions Associated With an Elevated D-dimer</vt:lpstr>
      <vt:lpstr>Medical Conditions Associated With an Elevated D-dimer</vt:lpstr>
      <vt:lpstr>Medical Conditions Associated With an Elevated D-dimer</vt:lpstr>
      <vt:lpstr>DVT D-dimer</vt:lpstr>
      <vt:lpstr>DVT D-dimer</vt:lpstr>
      <vt:lpstr>DVT D-dimer</vt:lpstr>
      <vt:lpstr>Diagnosis of DVT</vt:lpstr>
      <vt:lpstr>Compression Ultrasonography</vt:lpstr>
      <vt:lpstr>Compression Ultrasonography</vt:lpstr>
      <vt:lpstr>Duplex-Doppler ultrasound image of an acute superficial femoral vein thrombosis (labeled "V") </vt:lpstr>
      <vt:lpstr>Compression Ultrasonography</vt:lpstr>
      <vt:lpstr>MRI</vt:lpstr>
      <vt:lpstr>Screening  For  A  Hypercoaguable  State  </vt:lpstr>
      <vt:lpstr>Screening For A Hypercoaguable State  </vt:lpstr>
      <vt:lpstr>PowerPoint Presentation</vt:lpstr>
      <vt:lpstr>PowerPoint Presentation</vt:lpstr>
      <vt:lpstr>PowerPoint Presentation</vt:lpstr>
      <vt:lpstr>Goals of therapy in DVT/PE</vt:lpstr>
      <vt:lpstr>Treatment  of  DVT</vt:lpstr>
      <vt:lpstr>Treatment of DVT</vt:lpstr>
      <vt:lpstr>PowerPoint Presentation</vt:lpstr>
      <vt:lpstr>Treatment of DVT</vt:lpstr>
      <vt:lpstr>PowerPoint Presentation</vt:lpstr>
      <vt:lpstr>PowerPoint Presentation</vt:lpstr>
      <vt:lpstr>PowerPoint Presentation</vt:lpstr>
      <vt:lpstr>PHLEGMASIA CERULEA DOLENS-Venous gangrene (painful  blue  edema)</vt:lpstr>
      <vt:lpstr>Types  of anticoagulants</vt:lpstr>
      <vt:lpstr>Conventional</vt:lpstr>
      <vt:lpstr>Novel </vt:lpstr>
      <vt:lpstr>Heparin: types</vt:lpstr>
      <vt:lpstr>Treatment of DVT/PE with anti coagulation</vt:lpstr>
      <vt:lpstr>Parenteral  therapy</vt:lpstr>
      <vt:lpstr>HIT</vt:lpstr>
      <vt:lpstr>HIT: Etiology</vt:lpstr>
      <vt:lpstr>HIT: D/D</vt:lpstr>
      <vt:lpstr>HIT: Diagnosis</vt:lpstr>
      <vt:lpstr>HIT: Complications</vt:lpstr>
      <vt:lpstr>HIT: Treatment</vt:lpstr>
      <vt:lpstr>Warfarin: Indications</vt:lpstr>
      <vt:lpstr>Novel  Anticoagulats</vt:lpstr>
      <vt:lpstr>Rivaroxaban (Xcept)</vt:lpstr>
      <vt:lpstr>Current indications for which rivaroxaban is approved for use in clinical practice in the EU</vt:lpstr>
      <vt:lpstr>risk  of bleeding</vt:lpstr>
      <vt:lpstr>Catheter  directed  thrombolysis</vt:lpstr>
      <vt:lpstr>Risk factors for bleeding  with anticoagulation therapy</vt:lpstr>
      <vt:lpstr>PowerPoint Presentation</vt:lpstr>
      <vt:lpstr>Einstein DVT</vt:lpstr>
      <vt:lpstr>PowerPoint Presentation</vt:lpstr>
      <vt:lpstr>Einstein Acute DVT Study Causes of VTE</vt:lpstr>
      <vt:lpstr>PowerPoint Presentation</vt:lpstr>
      <vt:lpstr>Einstein Acute DVT Study Safety Outcomes</vt:lpstr>
      <vt:lpstr>PowerPoint Presentation</vt:lpstr>
      <vt:lpstr>Einstein PE</vt:lpstr>
      <vt:lpstr>PowerPoint Presentation</vt:lpstr>
      <vt:lpstr>PowerPoint Presentation</vt:lpstr>
      <vt:lpstr>PowerPoint Presentation</vt:lpstr>
      <vt:lpstr>PowerPoint Presentation</vt:lpstr>
      <vt:lpstr>PowerPoint Presentation</vt:lpstr>
      <vt:lpstr>PowerPoint Presentation</vt:lpstr>
      <vt:lpstr>Black Box Warning Rivaroxaban &amp; Apixaban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and prevention of deep vein thrombosis</dc:title>
  <dc:creator>Umer Bhatti</dc:creator>
  <cp:lastModifiedBy>Shakeeb Ahmed Khan</cp:lastModifiedBy>
  <cp:revision>166</cp:revision>
  <dcterms:created xsi:type="dcterms:W3CDTF">2016-05-01T13:49:52Z</dcterms:created>
  <dcterms:modified xsi:type="dcterms:W3CDTF">2017-09-20T10:20:56Z</dcterms:modified>
</cp:coreProperties>
</file>